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318" r:id="rId2"/>
    <p:sldId id="454" r:id="rId3"/>
    <p:sldId id="461" r:id="rId4"/>
    <p:sldId id="444" r:id="rId5"/>
    <p:sldId id="463" r:id="rId6"/>
    <p:sldId id="462" r:id="rId7"/>
    <p:sldId id="439" r:id="rId8"/>
    <p:sldId id="494" r:id="rId9"/>
    <p:sldId id="465" r:id="rId10"/>
    <p:sldId id="466" r:id="rId11"/>
    <p:sldId id="464" r:id="rId12"/>
    <p:sldId id="476" r:id="rId13"/>
    <p:sldId id="477" r:id="rId14"/>
    <p:sldId id="495" r:id="rId15"/>
    <p:sldId id="436" r:id="rId16"/>
    <p:sldId id="429" r:id="rId17"/>
    <p:sldId id="480" r:id="rId18"/>
    <p:sldId id="478" r:id="rId19"/>
    <p:sldId id="474" r:id="rId20"/>
    <p:sldId id="467" r:id="rId21"/>
    <p:sldId id="473" r:id="rId22"/>
    <p:sldId id="430" r:id="rId23"/>
    <p:sldId id="431" r:id="rId24"/>
    <p:sldId id="441" r:id="rId25"/>
    <p:sldId id="440" r:id="rId26"/>
    <p:sldId id="499" r:id="rId27"/>
    <p:sldId id="481" r:id="rId28"/>
    <p:sldId id="445" r:id="rId29"/>
    <p:sldId id="471" r:id="rId30"/>
    <p:sldId id="472" r:id="rId31"/>
    <p:sldId id="433" r:id="rId32"/>
    <p:sldId id="492" r:id="rId33"/>
    <p:sldId id="483" r:id="rId34"/>
    <p:sldId id="450" r:id="rId35"/>
    <p:sldId id="448" r:id="rId36"/>
    <p:sldId id="449" r:id="rId37"/>
    <p:sldId id="451" r:id="rId38"/>
    <p:sldId id="452" r:id="rId39"/>
    <p:sldId id="453" r:id="rId40"/>
    <p:sldId id="482" r:id="rId41"/>
    <p:sldId id="497" r:id="rId42"/>
    <p:sldId id="456" r:id="rId43"/>
    <p:sldId id="496" r:id="rId44"/>
    <p:sldId id="458" r:id="rId45"/>
    <p:sldId id="489" r:id="rId46"/>
    <p:sldId id="485" r:id="rId47"/>
    <p:sldId id="486" r:id="rId48"/>
    <p:sldId id="488" r:id="rId49"/>
    <p:sldId id="487" r:id="rId50"/>
    <p:sldId id="491" r:id="rId51"/>
    <p:sldId id="498" r:id="rId52"/>
    <p:sldId id="422" r:id="rId53"/>
    <p:sldId id="457" r:id="rId54"/>
    <p:sldId id="460" r:id="rId55"/>
  </p:sldIdLst>
  <p:sldSz cx="9906000" cy="6858000" type="A4"/>
  <p:notesSz cx="6858000" cy="9144000"/>
  <p:defaultTextStyle>
    <a:defPPr>
      <a:defRPr lang="en-US"/>
    </a:defPPr>
    <a:lvl1pPr marL="0" algn="l" defTabSz="535773" rtl="0" eaLnBrk="1" latinLnBrk="0" hangingPunct="1">
      <a:defRPr sz="2100" kern="1200">
        <a:solidFill>
          <a:schemeClr val="tx1"/>
        </a:solidFill>
        <a:latin typeface="+mn-lt"/>
        <a:ea typeface="+mn-ea"/>
        <a:cs typeface="+mn-cs"/>
      </a:defRPr>
    </a:lvl1pPr>
    <a:lvl2pPr marL="535773" algn="l" defTabSz="535773" rtl="0" eaLnBrk="1" latinLnBrk="0" hangingPunct="1">
      <a:defRPr sz="2100" kern="1200">
        <a:solidFill>
          <a:schemeClr val="tx1"/>
        </a:solidFill>
        <a:latin typeface="+mn-lt"/>
        <a:ea typeface="+mn-ea"/>
        <a:cs typeface="+mn-cs"/>
      </a:defRPr>
    </a:lvl2pPr>
    <a:lvl3pPr marL="1071545" algn="l" defTabSz="535773" rtl="0" eaLnBrk="1" latinLnBrk="0" hangingPunct="1">
      <a:defRPr sz="2100" kern="1200">
        <a:solidFill>
          <a:schemeClr val="tx1"/>
        </a:solidFill>
        <a:latin typeface="+mn-lt"/>
        <a:ea typeface="+mn-ea"/>
        <a:cs typeface="+mn-cs"/>
      </a:defRPr>
    </a:lvl3pPr>
    <a:lvl4pPr marL="1607315" algn="l" defTabSz="535773" rtl="0" eaLnBrk="1" latinLnBrk="0" hangingPunct="1">
      <a:defRPr sz="2100" kern="1200">
        <a:solidFill>
          <a:schemeClr val="tx1"/>
        </a:solidFill>
        <a:latin typeface="+mn-lt"/>
        <a:ea typeface="+mn-ea"/>
        <a:cs typeface="+mn-cs"/>
      </a:defRPr>
    </a:lvl4pPr>
    <a:lvl5pPr marL="2143088" algn="l" defTabSz="535773" rtl="0" eaLnBrk="1" latinLnBrk="0" hangingPunct="1">
      <a:defRPr sz="2100" kern="1200">
        <a:solidFill>
          <a:schemeClr val="tx1"/>
        </a:solidFill>
        <a:latin typeface="+mn-lt"/>
        <a:ea typeface="+mn-ea"/>
        <a:cs typeface="+mn-cs"/>
      </a:defRPr>
    </a:lvl5pPr>
    <a:lvl6pPr marL="2678862" algn="l" defTabSz="535773" rtl="0" eaLnBrk="1" latinLnBrk="0" hangingPunct="1">
      <a:defRPr sz="2100" kern="1200">
        <a:solidFill>
          <a:schemeClr val="tx1"/>
        </a:solidFill>
        <a:latin typeface="+mn-lt"/>
        <a:ea typeface="+mn-ea"/>
        <a:cs typeface="+mn-cs"/>
      </a:defRPr>
    </a:lvl6pPr>
    <a:lvl7pPr marL="3214626" algn="l" defTabSz="535773" rtl="0" eaLnBrk="1" latinLnBrk="0" hangingPunct="1">
      <a:defRPr sz="2100" kern="1200">
        <a:solidFill>
          <a:schemeClr val="tx1"/>
        </a:solidFill>
        <a:latin typeface="+mn-lt"/>
        <a:ea typeface="+mn-ea"/>
        <a:cs typeface="+mn-cs"/>
      </a:defRPr>
    </a:lvl7pPr>
    <a:lvl8pPr marL="3750403" algn="l" defTabSz="535773" rtl="0" eaLnBrk="1" latinLnBrk="0" hangingPunct="1">
      <a:defRPr sz="2100" kern="1200">
        <a:solidFill>
          <a:schemeClr val="tx1"/>
        </a:solidFill>
        <a:latin typeface="+mn-lt"/>
        <a:ea typeface="+mn-ea"/>
        <a:cs typeface="+mn-cs"/>
      </a:defRPr>
    </a:lvl8pPr>
    <a:lvl9pPr marL="4286173" algn="l" defTabSz="535773"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13">
          <p15:clr>
            <a:srgbClr val="A4A3A4"/>
          </p15:clr>
        </p15:guide>
        <p15:guide id="2" pos="287">
          <p15:clr>
            <a:srgbClr val="A4A3A4"/>
          </p15:clr>
        </p15:guide>
        <p15:guide id="3" orient="horz" pos="760">
          <p15:clr>
            <a:srgbClr val="A4A3A4"/>
          </p15:clr>
        </p15:guide>
        <p15:guide id="4" orient="horz" pos="1351">
          <p15:clr>
            <a:srgbClr val="A4A3A4"/>
          </p15:clr>
        </p15:guide>
        <p15:guide id="5" pos="3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E1B4"/>
    <a:srgbClr val="F8CBAD"/>
    <a:srgbClr val="000018"/>
    <a:srgbClr val="D19B23"/>
    <a:srgbClr val="746C66"/>
    <a:srgbClr val="756C66"/>
    <a:srgbClr val="A3792C"/>
    <a:srgbClr val="2EAFA4"/>
    <a:srgbClr val="D1D3D4"/>
    <a:srgbClr val="000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99" autoAdjust="0"/>
    <p:restoredTop sz="83401" autoAdjust="0"/>
  </p:normalViewPr>
  <p:slideViewPr>
    <p:cSldViewPr snapToGrid="0" snapToObjects="1">
      <p:cViewPr>
        <p:scale>
          <a:sx n="112" d="100"/>
          <a:sy n="112" d="100"/>
        </p:scale>
        <p:origin x="1784" y="-24"/>
      </p:cViewPr>
      <p:guideLst>
        <p:guide orient="horz" pos="1013"/>
        <p:guide pos="287"/>
        <p:guide orient="horz" pos="760"/>
        <p:guide orient="horz" pos="1351"/>
        <p:guide pos="311"/>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charles/Dropbox/Master%20Thesis%20-%20Charles/pilot%20test/data%20analysis/code-clone/Blue_CodeSimilarity_histegram.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charles/Dropbox/Master%20Thesis%20-%20Charles/pilot%20test/function_similarity/result/blue-phase3_function_histegram.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localhost/Users/charles/Dropbox/Master%20Thesis%20-%20Charles/Thesis/data/code/histegram.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charles/Dropbox/Master%20Thesis%20-%20Charles/Thesis/data/function/function_similarity_histegram.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dirty="0" smtClean="0"/>
              <a:t>Histogram</a:t>
            </a:r>
            <a:r>
              <a:rPr lang="zh-CN" altLang="en-US" sz="1800" dirty="0" smtClean="0"/>
              <a:t> </a:t>
            </a:r>
            <a:r>
              <a:rPr lang="en-US" altLang="zh-CN" sz="1800" dirty="0"/>
              <a:t>for</a:t>
            </a:r>
            <a:r>
              <a:rPr lang="zh-CN" altLang="en-US" sz="1800" dirty="0"/>
              <a:t> </a:t>
            </a:r>
            <a:r>
              <a:rPr lang="en-US" altLang="zh-CN" sz="1800" dirty="0"/>
              <a:t>code</a:t>
            </a:r>
            <a:r>
              <a:rPr lang="zh-CN" altLang="en-US" sz="1800" dirty="0"/>
              <a:t> </a:t>
            </a:r>
            <a:r>
              <a:rPr lang="en-US" altLang="zh-CN" sz="1800" dirty="0"/>
              <a:t>similarity</a:t>
            </a:r>
            <a:r>
              <a:rPr lang="zh-CN" altLang="en-US" sz="1800" dirty="0"/>
              <a:t> </a:t>
            </a:r>
            <a:r>
              <a:rPr lang="en-US" altLang="zh-CN" sz="1800" dirty="0"/>
              <a:t>-</a:t>
            </a:r>
            <a:r>
              <a:rPr lang="zh-CN" altLang="en-US" sz="1800" dirty="0"/>
              <a:t> </a:t>
            </a:r>
            <a:r>
              <a:rPr lang="en-US" altLang="zh-CN" sz="1800" dirty="0"/>
              <a:t>pilot</a:t>
            </a:r>
            <a:endParaRPr lang="en-US" sz="1800" dirty="0"/>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phase3!$A$2</c:f>
              <c:strCache>
                <c:ptCount val="1"/>
                <c:pt idx="0">
                  <c:v>0025191703</c:v>
                </c:pt>
              </c:strCache>
            </c:strRef>
          </c:tx>
          <c:spPr>
            <a:solidFill>
              <a:schemeClr val="accent1"/>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phase3!$B$2:$K$2</c:f>
              <c:numCache>
                <c:formatCode>General</c:formatCode>
                <c:ptCount val="10"/>
                <c:pt idx="0">
                  <c:v>0.0</c:v>
                </c:pt>
                <c:pt idx="1">
                  <c:v>0.050428164</c:v>
                </c:pt>
                <c:pt idx="2">
                  <c:v>0.00890472</c:v>
                </c:pt>
                <c:pt idx="3">
                  <c:v>0.017053529</c:v>
                </c:pt>
                <c:pt idx="4">
                  <c:v>0.006554307</c:v>
                </c:pt>
                <c:pt idx="5">
                  <c:v>0.0073903</c:v>
                </c:pt>
                <c:pt idx="6">
                  <c:v>0.061985472</c:v>
                </c:pt>
                <c:pt idx="7">
                  <c:v>0.047856431</c:v>
                </c:pt>
                <c:pt idx="8">
                  <c:v>0.067178503</c:v>
                </c:pt>
                <c:pt idx="9">
                  <c:v>0.019310345</c:v>
                </c:pt>
              </c:numCache>
            </c:numRef>
          </c:val>
        </c:ser>
        <c:ser>
          <c:idx val="1"/>
          <c:order val="1"/>
          <c:tx>
            <c:strRef>
              <c:f>phase3!$A$3</c:f>
              <c:strCache>
                <c:ptCount val="1"/>
                <c:pt idx="0">
                  <c:v>duan32</c:v>
                </c:pt>
              </c:strCache>
            </c:strRef>
          </c:tx>
          <c:spPr>
            <a:solidFill>
              <a:schemeClr val="accent2"/>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phase3!$B$3:$K$3</c:f>
              <c:numCache>
                <c:formatCode>General</c:formatCode>
                <c:ptCount val="10"/>
                <c:pt idx="1">
                  <c:v>0.0</c:v>
                </c:pt>
                <c:pt idx="2">
                  <c:v>0.25350292</c:v>
                </c:pt>
                <c:pt idx="3">
                  <c:v>0.051160587</c:v>
                </c:pt>
                <c:pt idx="4">
                  <c:v>0.0897435896666666</c:v>
                </c:pt>
                <c:pt idx="5">
                  <c:v>0.0369515</c:v>
                </c:pt>
                <c:pt idx="6">
                  <c:v>0.392370572</c:v>
                </c:pt>
                <c:pt idx="7">
                  <c:v>0.232096044</c:v>
                </c:pt>
                <c:pt idx="8">
                  <c:v>0.121270043</c:v>
                </c:pt>
                <c:pt idx="9">
                  <c:v>0.123762376</c:v>
                </c:pt>
              </c:numCache>
            </c:numRef>
          </c:val>
        </c:ser>
        <c:ser>
          <c:idx val="2"/>
          <c:order val="2"/>
          <c:tx>
            <c:strRef>
              <c:f>phase3!$A$4</c:f>
              <c:strCache>
                <c:ptCount val="1"/>
                <c:pt idx="0">
                  <c:v>ssheng2013</c:v>
                </c:pt>
              </c:strCache>
            </c:strRef>
          </c:tx>
          <c:spPr>
            <a:solidFill>
              <a:schemeClr val="accent3"/>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phase3!$B$4:$K$4</c:f>
              <c:numCache>
                <c:formatCode>General</c:formatCode>
                <c:ptCount val="10"/>
                <c:pt idx="2">
                  <c:v>0.0</c:v>
                </c:pt>
                <c:pt idx="3">
                  <c:v>0.089064568</c:v>
                </c:pt>
                <c:pt idx="4">
                  <c:v>0.269230769</c:v>
                </c:pt>
                <c:pt idx="5">
                  <c:v>0.098009188</c:v>
                </c:pt>
                <c:pt idx="6">
                  <c:v>0.138867652</c:v>
                </c:pt>
                <c:pt idx="7">
                  <c:v>0.329835082</c:v>
                </c:pt>
                <c:pt idx="8">
                  <c:v>0.094456188</c:v>
                </c:pt>
                <c:pt idx="9">
                  <c:v>0.046766169</c:v>
                </c:pt>
              </c:numCache>
            </c:numRef>
          </c:val>
        </c:ser>
        <c:ser>
          <c:idx val="3"/>
          <c:order val="3"/>
          <c:tx>
            <c:strRef>
              <c:f>phase3!$A$5</c:f>
              <c:strCache>
                <c:ptCount val="1"/>
                <c:pt idx="0">
                  <c:v>mtorre0157</c:v>
                </c:pt>
              </c:strCache>
            </c:strRef>
          </c:tx>
          <c:spPr>
            <a:solidFill>
              <a:schemeClr val="accent4"/>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phase3!$B$5:$K$5</c:f>
              <c:numCache>
                <c:formatCode>General</c:formatCode>
                <c:ptCount val="10"/>
                <c:pt idx="3">
                  <c:v>0.0</c:v>
                </c:pt>
                <c:pt idx="4">
                  <c:v>0.0299145298888889</c:v>
                </c:pt>
                <c:pt idx="5">
                  <c:v>0.0565533376</c:v>
                </c:pt>
                <c:pt idx="6">
                  <c:v>0.123970944</c:v>
                </c:pt>
                <c:pt idx="7">
                  <c:v>0.0668549906666667</c:v>
                </c:pt>
                <c:pt idx="8">
                  <c:v>0.02704577</c:v>
                </c:pt>
                <c:pt idx="9">
                  <c:v>0.010448411</c:v>
                </c:pt>
              </c:numCache>
            </c:numRef>
          </c:val>
        </c:ser>
        <c:ser>
          <c:idx val="4"/>
          <c:order val="4"/>
          <c:tx>
            <c:strRef>
              <c:f>phase3!$A$6</c:f>
              <c:strCache>
                <c:ptCount val="1"/>
                <c:pt idx="0">
                  <c:v>littlepaul</c:v>
                </c:pt>
              </c:strCache>
            </c:strRef>
          </c:tx>
          <c:spPr>
            <a:solidFill>
              <a:schemeClr val="accent5"/>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phase3!$B$6:$K$6</c:f>
              <c:numCache>
                <c:formatCode>General</c:formatCode>
                <c:ptCount val="10"/>
                <c:pt idx="4">
                  <c:v>0.0</c:v>
                </c:pt>
                <c:pt idx="5">
                  <c:v>0.234076144</c:v>
                </c:pt>
                <c:pt idx="6">
                  <c:v>0.117998433</c:v>
                </c:pt>
                <c:pt idx="7">
                  <c:v>0.401129944</c:v>
                </c:pt>
                <c:pt idx="8">
                  <c:v>0.05409154</c:v>
                </c:pt>
                <c:pt idx="9">
                  <c:v>0.078222222</c:v>
                </c:pt>
              </c:numCache>
            </c:numRef>
          </c:val>
        </c:ser>
        <c:ser>
          <c:idx val="5"/>
          <c:order val="5"/>
          <c:tx>
            <c:strRef>
              <c:f>phase3!$A$7</c:f>
              <c:strCache>
                <c:ptCount val="1"/>
                <c:pt idx="0">
                  <c:v>enhsin</c:v>
                </c:pt>
              </c:strCache>
            </c:strRef>
          </c:tx>
          <c:spPr>
            <a:solidFill>
              <a:schemeClr val="accent6"/>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phase3!$B$7:$K$7</c:f>
              <c:numCache>
                <c:formatCode>General</c:formatCode>
                <c:ptCount val="10"/>
                <c:pt idx="5">
                  <c:v>0.0</c:v>
                </c:pt>
                <c:pt idx="6">
                  <c:v>0.087986044</c:v>
                </c:pt>
                <c:pt idx="7">
                  <c:v>0.109945027333333</c:v>
                </c:pt>
                <c:pt idx="8">
                  <c:v>0.031485396</c:v>
                </c:pt>
                <c:pt idx="9">
                  <c:v>0.072243346</c:v>
                </c:pt>
              </c:numCache>
            </c:numRef>
          </c:val>
        </c:ser>
        <c:ser>
          <c:idx val="6"/>
          <c:order val="6"/>
          <c:tx>
            <c:strRef>
              <c:f>phase3!$A$8</c:f>
              <c:strCache>
                <c:ptCount val="1"/>
                <c:pt idx="0">
                  <c:v>gaopinghuang0</c:v>
                </c:pt>
              </c:strCache>
            </c:strRef>
          </c:tx>
          <c:spPr>
            <a:solidFill>
              <a:schemeClr val="accent1">
                <a:lumMod val="60000"/>
              </a:schemeClr>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phase3!$B$8:$K$8</c:f>
              <c:numCache>
                <c:formatCode>General</c:formatCode>
                <c:ptCount val="10"/>
                <c:pt idx="6">
                  <c:v>0.0</c:v>
                </c:pt>
                <c:pt idx="7">
                  <c:v>0.379175796333333</c:v>
                </c:pt>
                <c:pt idx="8">
                  <c:v>0.129494584</c:v>
                </c:pt>
                <c:pt idx="9">
                  <c:v>0.030105369</c:v>
                </c:pt>
              </c:numCache>
            </c:numRef>
          </c:val>
        </c:ser>
        <c:ser>
          <c:idx val="7"/>
          <c:order val="7"/>
          <c:tx>
            <c:strRef>
              <c:f>phase3!$A$9</c:f>
              <c:strCache>
                <c:ptCount val="1"/>
                <c:pt idx="0">
                  <c:v>iiikkklll</c:v>
                </c:pt>
              </c:strCache>
            </c:strRef>
          </c:tx>
          <c:spPr>
            <a:solidFill>
              <a:schemeClr val="accent2">
                <a:lumMod val="60000"/>
              </a:schemeClr>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phase3!$B$9:$K$9</c:f>
              <c:numCache>
                <c:formatCode>General</c:formatCode>
                <c:ptCount val="10"/>
                <c:pt idx="7">
                  <c:v>0.0</c:v>
                </c:pt>
                <c:pt idx="8">
                  <c:v>0.077365348</c:v>
                </c:pt>
                <c:pt idx="9">
                  <c:v>0.083248723</c:v>
                </c:pt>
              </c:numCache>
            </c:numRef>
          </c:val>
        </c:ser>
        <c:ser>
          <c:idx val="8"/>
          <c:order val="8"/>
          <c:tx>
            <c:strRef>
              <c:f>phase3!$A$10</c:f>
              <c:strCache>
                <c:ptCount val="1"/>
                <c:pt idx="0">
                  <c:v>longquanzheng</c:v>
                </c:pt>
              </c:strCache>
            </c:strRef>
          </c:tx>
          <c:spPr>
            <a:solidFill>
              <a:schemeClr val="accent3">
                <a:lumMod val="60000"/>
              </a:schemeClr>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phase3!$B$10:$K$10</c:f>
              <c:numCache>
                <c:formatCode>General</c:formatCode>
                <c:ptCount val="10"/>
                <c:pt idx="8">
                  <c:v>0.0</c:v>
                </c:pt>
                <c:pt idx="9">
                  <c:v>0.011695906</c:v>
                </c:pt>
              </c:numCache>
            </c:numRef>
          </c:val>
        </c:ser>
        <c:ser>
          <c:idx val="9"/>
          <c:order val="9"/>
          <c:tx>
            <c:strRef>
              <c:f>phase3!$A$11</c:f>
              <c:strCache>
                <c:ptCount val="1"/>
                <c:pt idx="0">
                  <c:v>weiqing</c:v>
                </c:pt>
              </c:strCache>
            </c:strRef>
          </c:tx>
          <c:spPr>
            <a:solidFill>
              <a:schemeClr val="accent4">
                <a:lumMod val="60000"/>
              </a:schemeClr>
            </a:solidFill>
            <a:ln>
              <a:noFill/>
            </a:ln>
            <a:effectLst/>
          </c:spPr>
          <c:invertIfNegative val="0"/>
          <c:cat>
            <c:strRef>
              <c:f>phase3!$B$1:$K$1</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phase3!$B$11:$K$11</c:f>
              <c:numCache>
                <c:formatCode>General</c:formatCode>
                <c:ptCount val="10"/>
                <c:pt idx="9">
                  <c:v>0.0</c:v>
                </c:pt>
              </c:numCache>
            </c:numRef>
          </c:val>
        </c:ser>
        <c:dLbls>
          <c:showLegendKey val="0"/>
          <c:showVal val="0"/>
          <c:showCatName val="0"/>
          <c:showSerName val="0"/>
          <c:showPercent val="0"/>
          <c:showBubbleSize val="0"/>
        </c:dLbls>
        <c:gapWidth val="219"/>
        <c:overlap val="-27"/>
        <c:axId val="1756515024"/>
        <c:axId val="1756519728"/>
      </c:barChart>
      <c:catAx>
        <c:axId val="1756515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6519728"/>
        <c:crosses val="autoZero"/>
        <c:auto val="1"/>
        <c:lblAlgn val="ctr"/>
        <c:lblOffset val="100"/>
        <c:noMultiLvlLbl val="0"/>
      </c:catAx>
      <c:valAx>
        <c:axId val="1756519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756515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altLang="zh-CN" sz="1600" dirty="0" smtClean="0"/>
              <a:t>Histogram</a:t>
            </a:r>
            <a:r>
              <a:rPr lang="zh-CN" altLang="en-US" sz="1600" dirty="0" smtClean="0"/>
              <a:t> </a:t>
            </a:r>
            <a:r>
              <a:rPr lang="en-US" altLang="zh-CN" sz="1600" dirty="0"/>
              <a:t>for</a:t>
            </a:r>
            <a:r>
              <a:rPr lang="zh-CN" altLang="en-US" sz="1600" dirty="0"/>
              <a:t> </a:t>
            </a:r>
            <a:r>
              <a:rPr lang="en-US" altLang="zh-CN" sz="1600" dirty="0"/>
              <a:t>functional</a:t>
            </a:r>
            <a:r>
              <a:rPr lang="zh-CN" altLang="en-US" sz="1600" dirty="0"/>
              <a:t> </a:t>
            </a:r>
            <a:r>
              <a:rPr lang="en-US" altLang="zh-CN" sz="1600" dirty="0"/>
              <a:t>feature</a:t>
            </a:r>
            <a:r>
              <a:rPr lang="zh-CN" altLang="en-US" sz="1600" dirty="0"/>
              <a:t> </a:t>
            </a:r>
            <a:r>
              <a:rPr lang="en-US" altLang="zh-CN" sz="1600" dirty="0"/>
              <a:t>similarity</a:t>
            </a:r>
            <a:r>
              <a:rPr lang="zh-CN" altLang="en-US" sz="1600" dirty="0"/>
              <a:t> </a:t>
            </a:r>
            <a:r>
              <a:rPr lang="en-US" altLang="zh-CN" sz="1600" dirty="0"/>
              <a:t>-</a:t>
            </a:r>
            <a:r>
              <a:rPr lang="zh-CN" altLang="en-US" sz="1600" dirty="0"/>
              <a:t> </a:t>
            </a:r>
            <a:r>
              <a:rPr lang="en-US" altLang="zh-CN" sz="1600" dirty="0"/>
              <a:t>pilot</a:t>
            </a:r>
            <a:endParaRPr lang="en-US" sz="1600" dirty="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mean!$A$40</c:f>
              <c:strCache>
                <c:ptCount val="1"/>
                <c:pt idx="0">
                  <c:v>0025191703</c:v>
                </c:pt>
              </c:strCache>
            </c:strRef>
          </c:tx>
          <c:spPr>
            <a:solidFill>
              <a:schemeClr val="accent1"/>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mean!$B$40:$K$40</c:f>
              <c:numCache>
                <c:formatCode>General</c:formatCode>
                <c:ptCount val="10"/>
                <c:pt idx="0">
                  <c:v>0.0</c:v>
                </c:pt>
                <c:pt idx="1">
                  <c:v>0.277777777777778</c:v>
                </c:pt>
                <c:pt idx="2">
                  <c:v>0.2</c:v>
                </c:pt>
                <c:pt idx="3">
                  <c:v>0.233333333333333</c:v>
                </c:pt>
                <c:pt idx="4">
                  <c:v>0.2</c:v>
                </c:pt>
                <c:pt idx="5">
                  <c:v>0.158823529411765</c:v>
                </c:pt>
                <c:pt idx="6">
                  <c:v>0.3</c:v>
                </c:pt>
                <c:pt idx="7">
                  <c:v>0.5</c:v>
                </c:pt>
                <c:pt idx="8">
                  <c:v>0.5</c:v>
                </c:pt>
                <c:pt idx="9">
                  <c:v>0.0676767676767677</c:v>
                </c:pt>
              </c:numCache>
            </c:numRef>
          </c:val>
        </c:ser>
        <c:ser>
          <c:idx val="1"/>
          <c:order val="1"/>
          <c:tx>
            <c:strRef>
              <c:f>mean!$A$41</c:f>
              <c:strCache>
                <c:ptCount val="1"/>
                <c:pt idx="0">
                  <c:v>duan32</c:v>
                </c:pt>
              </c:strCache>
            </c:strRef>
          </c:tx>
          <c:spPr>
            <a:solidFill>
              <a:schemeClr val="accent2"/>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mean!$B$41:$K$41</c:f>
              <c:numCache>
                <c:formatCode>General</c:formatCode>
                <c:ptCount val="10"/>
                <c:pt idx="0">
                  <c:v>0.0</c:v>
                </c:pt>
                <c:pt idx="1">
                  <c:v>0.0</c:v>
                </c:pt>
                <c:pt idx="2">
                  <c:v>0.0666666666666667</c:v>
                </c:pt>
                <c:pt idx="3">
                  <c:v>0.133333333333333</c:v>
                </c:pt>
                <c:pt idx="4">
                  <c:v>0.0666666666666667</c:v>
                </c:pt>
                <c:pt idx="5">
                  <c:v>0.0936819172113289</c:v>
                </c:pt>
                <c:pt idx="6">
                  <c:v>0.277777777777778</c:v>
                </c:pt>
                <c:pt idx="7">
                  <c:v>0.444444444444444</c:v>
                </c:pt>
                <c:pt idx="8">
                  <c:v>0.444444444444444</c:v>
                </c:pt>
                <c:pt idx="9">
                  <c:v>0.038961038961039</c:v>
                </c:pt>
              </c:numCache>
            </c:numRef>
          </c:val>
        </c:ser>
        <c:ser>
          <c:idx val="2"/>
          <c:order val="2"/>
          <c:tx>
            <c:strRef>
              <c:f>mean!$A$42</c:f>
              <c:strCache>
                <c:ptCount val="1"/>
                <c:pt idx="0">
                  <c:v>ssheng2013</c:v>
                </c:pt>
              </c:strCache>
            </c:strRef>
          </c:tx>
          <c:spPr>
            <a:solidFill>
              <a:schemeClr val="accent3"/>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mean!$B$42:$K$42</c:f>
              <c:numCache>
                <c:formatCode>General</c:formatCode>
                <c:ptCount val="10"/>
                <c:pt idx="0">
                  <c:v>0.0</c:v>
                </c:pt>
                <c:pt idx="1">
                  <c:v>0.0</c:v>
                </c:pt>
                <c:pt idx="2">
                  <c:v>0.0</c:v>
                </c:pt>
                <c:pt idx="3">
                  <c:v>0.0833333333333333</c:v>
                </c:pt>
                <c:pt idx="4">
                  <c:v>0.222222222222222</c:v>
                </c:pt>
                <c:pt idx="5">
                  <c:v>0.166666666666667</c:v>
                </c:pt>
                <c:pt idx="6">
                  <c:v>0.0</c:v>
                </c:pt>
                <c:pt idx="7">
                  <c:v>0.166666666666667</c:v>
                </c:pt>
                <c:pt idx="8">
                  <c:v>0.166666666666667</c:v>
                </c:pt>
                <c:pt idx="9">
                  <c:v>0.0757575757575758</c:v>
                </c:pt>
              </c:numCache>
            </c:numRef>
          </c:val>
        </c:ser>
        <c:ser>
          <c:idx val="3"/>
          <c:order val="3"/>
          <c:tx>
            <c:strRef>
              <c:f>mean!$A$43</c:f>
              <c:strCache>
                <c:ptCount val="1"/>
                <c:pt idx="0">
                  <c:v>mtorre0157</c:v>
                </c:pt>
              </c:strCache>
            </c:strRef>
          </c:tx>
          <c:spPr>
            <a:solidFill>
              <a:schemeClr val="accent4"/>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mean!$B$43:$K$43</c:f>
              <c:numCache>
                <c:formatCode>General</c:formatCode>
                <c:ptCount val="10"/>
                <c:pt idx="0">
                  <c:v>0.0</c:v>
                </c:pt>
                <c:pt idx="1">
                  <c:v>0.0</c:v>
                </c:pt>
                <c:pt idx="2">
                  <c:v>0.0</c:v>
                </c:pt>
                <c:pt idx="3">
                  <c:v>0.0</c:v>
                </c:pt>
                <c:pt idx="4">
                  <c:v>0.0833333333333333</c:v>
                </c:pt>
                <c:pt idx="5">
                  <c:v>0.185185185185185</c:v>
                </c:pt>
                <c:pt idx="6">
                  <c:v>0.259259259259259</c:v>
                </c:pt>
                <c:pt idx="7">
                  <c:v>0.4</c:v>
                </c:pt>
                <c:pt idx="8">
                  <c:v>0.4</c:v>
                </c:pt>
                <c:pt idx="9">
                  <c:v>0.11576354679803</c:v>
                </c:pt>
              </c:numCache>
            </c:numRef>
          </c:val>
        </c:ser>
        <c:ser>
          <c:idx val="4"/>
          <c:order val="4"/>
          <c:tx>
            <c:strRef>
              <c:f>mean!$A$44</c:f>
              <c:strCache>
                <c:ptCount val="1"/>
                <c:pt idx="0">
                  <c:v>littlepaul</c:v>
                </c:pt>
              </c:strCache>
            </c:strRef>
          </c:tx>
          <c:spPr>
            <a:solidFill>
              <a:schemeClr val="accent5"/>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mean!$B$44:$K$44</c:f>
              <c:numCache>
                <c:formatCode>General</c:formatCode>
                <c:ptCount val="10"/>
                <c:pt idx="0">
                  <c:v>0.0</c:v>
                </c:pt>
                <c:pt idx="1">
                  <c:v>0.0</c:v>
                </c:pt>
                <c:pt idx="2">
                  <c:v>0.0</c:v>
                </c:pt>
                <c:pt idx="3">
                  <c:v>0.0</c:v>
                </c:pt>
                <c:pt idx="4">
                  <c:v>0.0</c:v>
                </c:pt>
                <c:pt idx="5">
                  <c:v>0.0980392156862745</c:v>
                </c:pt>
                <c:pt idx="6">
                  <c:v>0.125</c:v>
                </c:pt>
                <c:pt idx="7">
                  <c:v>0.2</c:v>
                </c:pt>
                <c:pt idx="8">
                  <c:v>0.2</c:v>
                </c:pt>
                <c:pt idx="9">
                  <c:v>0.0757575757575758</c:v>
                </c:pt>
              </c:numCache>
            </c:numRef>
          </c:val>
        </c:ser>
        <c:ser>
          <c:idx val="5"/>
          <c:order val="5"/>
          <c:tx>
            <c:strRef>
              <c:f>mean!$A$45</c:f>
              <c:strCache>
                <c:ptCount val="1"/>
                <c:pt idx="0">
                  <c:v>enhsin</c:v>
                </c:pt>
              </c:strCache>
            </c:strRef>
          </c:tx>
          <c:spPr>
            <a:solidFill>
              <a:schemeClr val="accent6"/>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mean!$B$45:$K$45</c:f>
              <c:numCache>
                <c:formatCode>General</c:formatCode>
                <c:ptCount val="10"/>
                <c:pt idx="0">
                  <c:v>0.0</c:v>
                </c:pt>
                <c:pt idx="1">
                  <c:v>0.0</c:v>
                </c:pt>
                <c:pt idx="2">
                  <c:v>0.0</c:v>
                </c:pt>
                <c:pt idx="3">
                  <c:v>0.0</c:v>
                </c:pt>
                <c:pt idx="4">
                  <c:v>0.0</c:v>
                </c:pt>
                <c:pt idx="5">
                  <c:v>0.0</c:v>
                </c:pt>
                <c:pt idx="6">
                  <c:v>0.241892610313663</c:v>
                </c:pt>
                <c:pt idx="7">
                  <c:v>0.132897603485839</c:v>
                </c:pt>
                <c:pt idx="8">
                  <c:v>0.132897603485839</c:v>
                </c:pt>
                <c:pt idx="9">
                  <c:v>0.207070707070707</c:v>
                </c:pt>
              </c:numCache>
            </c:numRef>
          </c:val>
        </c:ser>
        <c:ser>
          <c:idx val="6"/>
          <c:order val="6"/>
          <c:tx>
            <c:strRef>
              <c:f>mean!$A$46</c:f>
              <c:strCache>
                <c:ptCount val="1"/>
                <c:pt idx="0">
                  <c:v>gaopinghuang0</c:v>
                </c:pt>
              </c:strCache>
            </c:strRef>
          </c:tx>
          <c:spPr>
            <a:solidFill>
              <a:schemeClr val="accent1">
                <a:lumMod val="60000"/>
              </a:schemeClr>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mean!$B$46:$K$46</c:f>
              <c:numCache>
                <c:formatCode>General</c:formatCode>
                <c:ptCount val="10"/>
                <c:pt idx="0">
                  <c:v>0.0</c:v>
                </c:pt>
                <c:pt idx="1">
                  <c:v>0.0</c:v>
                </c:pt>
                <c:pt idx="2">
                  <c:v>0.0</c:v>
                </c:pt>
                <c:pt idx="3">
                  <c:v>0.0</c:v>
                </c:pt>
                <c:pt idx="4">
                  <c:v>0.0</c:v>
                </c:pt>
                <c:pt idx="5">
                  <c:v>0.0</c:v>
                </c:pt>
                <c:pt idx="6">
                  <c:v>0.0</c:v>
                </c:pt>
                <c:pt idx="7">
                  <c:v>0.388888888888889</c:v>
                </c:pt>
                <c:pt idx="8">
                  <c:v>0.388888888888889</c:v>
                </c:pt>
                <c:pt idx="9">
                  <c:v>0.237734487734488</c:v>
                </c:pt>
              </c:numCache>
            </c:numRef>
          </c:val>
        </c:ser>
        <c:ser>
          <c:idx val="7"/>
          <c:order val="7"/>
          <c:tx>
            <c:strRef>
              <c:f>mean!$A$47</c:f>
              <c:strCache>
                <c:ptCount val="1"/>
                <c:pt idx="0">
                  <c:v>iiikkklll</c:v>
                </c:pt>
              </c:strCache>
            </c:strRef>
          </c:tx>
          <c:spPr>
            <a:solidFill>
              <a:schemeClr val="accent2">
                <a:lumMod val="60000"/>
              </a:schemeClr>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mean!$B$47:$K$47</c:f>
              <c:numCache>
                <c:formatCode>General</c:formatCode>
                <c:ptCount val="10"/>
                <c:pt idx="0">
                  <c:v>0.0</c:v>
                </c:pt>
                <c:pt idx="1">
                  <c:v>0.0</c:v>
                </c:pt>
                <c:pt idx="2">
                  <c:v>0.0</c:v>
                </c:pt>
                <c:pt idx="3">
                  <c:v>0.0</c:v>
                </c:pt>
                <c:pt idx="4">
                  <c:v>0.0</c:v>
                </c:pt>
                <c:pt idx="5">
                  <c:v>0.0</c:v>
                </c:pt>
                <c:pt idx="6">
                  <c:v>0.0</c:v>
                </c:pt>
                <c:pt idx="7">
                  <c:v>0.0</c:v>
                </c:pt>
                <c:pt idx="8">
                  <c:v>0.666666666666667</c:v>
                </c:pt>
                <c:pt idx="9">
                  <c:v>0.0692640692640692</c:v>
                </c:pt>
              </c:numCache>
            </c:numRef>
          </c:val>
        </c:ser>
        <c:ser>
          <c:idx val="8"/>
          <c:order val="8"/>
          <c:tx>
            <c:strRef>
              <c:f>mean!$A$48</c:f>
              <c:strCache>
                <c:ptCount val="1"/>
                <c:pt idx="0">
                  <c:v>longquanzheng</c:v>
                </c:pt>
              </c:strCache>
            </c:strRef>
          </c:tx>
          <c:spPr>
            <a:solidFill>
              <a:schemeClr val="accent3">
                <a:lumMod val="60000"/>
              </a:schemeClr>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mean!$B$48:$K$48</c:f>
              <c:numCache>
                <c:formatCode>General</c:formatCode>
                <c:ptCount val="10"/>
                <c:pt idx="0">
                  <c:v>0.0</c:v>
                </c:pt>
                <c:pt idx="1">
                  <c:v>0.0</c:v>
                </c:pt>
                <c:pt idx="2">
                  <c:v>0.0</c:v>
                </c:pt>
                <c:pt idx="3">
                  <c:v>0.0</c:v>
                </c:pt>
                <c:pt idx="4">
                  <c:v>0.0</c:v>
                </c:pt>
                <c:pt idx="5">
                  <c:v>0.0</c:v>
                </c:pt>
                <c:pt idx="6">
                  <c:v>0.0</c:v>
                </c:pt>
                <c:pt idx="7">
                  <c:v>0.0</c:v>
                </c:pt>
                <c:pt idx="8">
                  <c:v>0.0</c:v>
                </c:pt>
                <c:pt idx="9">
                  <c:v>0.0692640692640692</c:v>
                </c:pt>
              </c:numCache>
            </c:numRef>
          </c:val>
        </c:ser>
        <c:ser>
          <c:idx val="9"/>
          <c:order val="9"/>
          <c:tx>
            <c:strRef>
              <c:f>mean!$A$49</c:f>
              <c:strCache>
                <c:ptCount val="1"/>
                <c:pt idx="0">
                  <c:v>weiqing</c:v>
                </c:pt>
              </c:strCache>
            </c:strRef>
          </c:tx>
          <c:spPr>
            <a:solidFill>
              <a:schemeClr val="accent4">
                <a:lumMod val="60000"/>
              </a:schemeClr>
            </a:solidFill>
            <a:ln>
              <a:noFill/>
            </a:ln>
            <a:effectLst/>
          </c:spPr>
          <c:invertIfNegative val="0"/>
          <c:cat>
            <c:strRef>
              <c:f>mean!$B$39:$K$39</c:f>
              <c:strCache>
                <c:ptCount val="10"/>
                <c:pt idx="0">
                  <c:v>0025191703</c:v>
                </c:pt>
                <c:pt idx="1">
                  <c:v>duan32</c:v>
                </c:pt>
                <c:pt idx="2">
                  <c:v>ssheng2013</c:v>
                </c:pt>
                <c:pt idx="3">
                  <c:v>mtorre0157</c:v>
                </c:pt>
                <c:pt idx="4">
                  <c:v>littlepaul</c:v>
                </c:pt>
                <c:pt idx="5">
                  <c:v>enhsin</c:v>
                </c:pt>
                <c:pt idx="6">
                  <c:v>gaopinghuang0</c:v>
                </c:pt>
                <c:pt idx="7">
                  <c:v>iiikkklll</c:v>
                </c:pt>
                <c:pt idx="8">
                  <c:v>longquanzheng</c:v>
                </c:pt>
                <c:pt idx="9">
                  <c:v>weiqing</c:v>
                </c:pt>
              </c:strCache>
            </c:strRef>
          </c:cat>
          <c:val>
            <c:numRef>
              <c:f>mean!$B$49:$K$49</c:f>
              <c:numCache>
                <c:formatCode>General</c:formatCode>
                <c:ptCount val="10"/>
                <c:pt idx="0">
                  <c:v>0.0</c:v>
                </c:pt>
                <c:pt idx="1">
                  <c:v>0.0</c:v>
                </c:pt>
                <c:pt idx="2">
                  <c:v>0.0</c:v>
                </c:pt>
                <c:pt idx="3">
                  <c:v>0.0</c:v>
                </c:pt>
                <c:pt idx="4">
                  <c:v>0.0</c:v>
                </c:pt>
                <c:pt idx="5">
                  <c:v>0.0</c:v>
                </c:pt>
                <c:pt idx="6">
                  <c:v>0.0</c:v>
                </c:pt>
                <c:pt idx="7">
                  <c:v>0.0</c:v>
                </c:pt>
                <c:pt idx="8">
                  <c:v>0.0</c:v>
                </c:pt>
                <c:pt idx="9">
                  <c:v>0.0</c:v>
                </c:pt>
              </c:numCache>
            </c:numRef>
          </c:val>
        </c:ser>
        <c:dLbls>
          <c:showLegendKey val="0"/>
          <c:showVal val="0"/>
          <c:showCatName val="0"/>
          <c:showSerName val="0"/>
          <c:showPercent val="0"/>
          <c:showBubbleSize val="0"/>
        </c:dLbls>
        <c:gapWidth val="219"/>
        <c:overlap val="-27"/>
        <c:axId val="1749906448"/>
        <c:axId val="1749910992"/>
      </c:barChart>
      <c:catAx>
        <c:axId val="1749906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49910992"/>
        <c:crosses val="autoZero"/>
        <c:auto val="1"/>
        <c:lblAlgn val="ctr"/>
        <c:lblOffset val="100"/>
        <c:noMultiLvlLbl val="0"/>
      </c:catAx>
      <c:valAx>
        <c:axId val="1749910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7499064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altLang="zh-CN" sz="1600" b="1" dirty="0" smtClean="0"/>
              <a:t>Histogram</a:t>
            </a:r>
            <a:r>
              <a:rPr lang="zh-CN" altLang="en-US" sz="1600" b="1" dirty="0" smtClean="0"/>
              <a:t> </a:t>
            </a:r>
            <a:r>
              <a:rPr lang="en-US" altLang="zh-CN" sz="1600" b="1" dirty="0"/>
              <a:t>For</a:t>
            </a:r>
            <a:r>
              <a:rPr lang="zh-CN" altLang="en-US" sz="1600" b="1" dirty="0"/>
              <a:t> </a:t>
            </a:r>
            <a:r>
              <a:rPr lang="en-US" altLang="zh-CN" sz="1600" b="1" dirty="0"/>
              <a:t>Code</a:t>
            </a:r>
            <a:r>
              <a:rPr lang="zh-CN" altLang="en-US" sz="1600" b="1" dirty="0"/>
              <a:t> </a:t>
            </a:r>
            <a:r>
              <a:rPr lang="en-US" altLang="zh-CN" sz="1600" b="1" dirty="0"/>
              <a:t>Similarity</a:t>
            </a:r>
            <a:endParaRPr 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rest!$A$2</c:f>
              <c:strCache>
                <c:ptCount val="1"/>
                <c:pt idx="0">
                  <c:v>abelal16</c:v>
                </c:pt>
              </c:strCache>
            </c:strRef>
          </c:tx>
          <c:spPr>
            <a:solidFill>
              <a:schemeClr val="accent1"/>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rest!$B$2:$AA$2</c:f>
              <c:numCache>
                <c:formatCode>General</c:formatCode>
                <c:ptCount val="26"/>
                <c:pt idx="0">
                  <c:v>0.0</c:v>
                </c:pt>
                <c:pt idx="1">
                  <c:v>0.00284547264156495</c:v>
                </c:pt>
                <c:pt idx="2">
                  <c:v>0.054054054054054</c:v>
                </c:pt>
                <c:pt idx="3">
                  <c:v>0.0</c:v>
                </c:pt>
                <c:pt idx="4">
                  <c:v>0.015748031496063</c:v>
                </c:pt>
                <c:pt idx="5">
                  <c:v>0.00874486137482283</c:v>
                </c:pt>
                <c:pt idx="6">
                  <c:v>0.0</c:v>
                </c:pt>
                <c:pt idx="7">
                  <c:v>0.17461482024945</c:v>
                </c:pt>
                <c:pt idx="8">
                  <c:v>0.117647058823529</c:v>
                </c:pt>
                <c:pt idx="9">
                  <c:v>0.0</c:v>
                </c:pt>
                <c:pt idx="10">
                  <c:v>0.0</c:v>
                </c:pt>
                <c:pt idx="11">
                  <c:v>0.0</c:v>
                </c:pt>
                <c:pt idx="12">
                  <c:v>0.0047738293479458</c:v>
                </c:pt>
                <c:pt idx="13">
                  <c:v>0.0625</c:v>
                </c:pt>
                <c:pt idx="14">
                  <c:v>0.0865384615384615</c:v>
                </c:pt>
                <c:pt idx="15">
                  <c:v>0.0</c:v>
                </c:pt>
                <c:pt idx="16">
                  <c:v>0.0099009900990099</c:v>
                </c:pt>
                <c:pt idx="17">
                  <c:v>0.0441176470588235</c:v>
                </c:pt>
                <c:pt idx="18">
                  <c:v>0.152542372881356</c:v>
                </c:pt>
                <c:pt idx="19">
                  <c:v>0.0147783251231527</c:v>
                </c:pt>
                <c:pt idx="20">
                  <c:v>0.0</c:v>
                </c:pt>
                <c:pt idx="21">
                  <c:v>0.0430622009569378</c:v>
                </c:pt>
                <c:pt idx="22">
                  <c:v>0.0064465085410486</c:v>
                </c:pt>
                <c:pt idx="23">
                  <c:v>0.252834077636551</c:v>
                </c:pt>
                <c:pt idx="24">
                  <c:v>0.0853658536585366</c:v>
                </c:pt>
                <c:pt idx="25">
                  <c:v>1.92766438167785E-5</c:v>
                </c:pt>
              </c:numCache>
            </c:numRef>
          </c:val>
        </c:ser>
        <c:ser>
          <c:idx val="1"/>
          <c:order val="1"/>
          <c:tx>
            <c:strRef>
              <c:f>rest!$A$3</c:f>
              <c:strCache>
                <c:ptCount val="1"/>
                <c:pt idx="0">
                  <c:v>ankitbatheja</c:v>
                </c:pt>
              </c:strCache>
            </c:strRef>
          </c:tx>
          <c:spPr>
            <a:solidFill>
              <a:schemeClr val="accent2"/>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rest!$B$3:$AA$3</c:f>
              <c:numCache>
                <c:formatCode>General</c:formatCode>
                <c:ptCount val="26"/>
                <c:pt idx="1">
                  <c:v>0.0</c:v>
                </c:pt>
                <c:pt idx="2">
                  <c:v>0.00725365675238388</c:v>
                </c:pt>
                <c:pt idx="3">
                  <c:v>0.0</c:v>
                </c:pt>
                <c:pt idx="4">
                  <c:v>0.00314633400304879</c:v>
                </c:pt>
                <c:pt idx="5">
                  <c:v>0.0</c:v>
                </c:pt>
                <c:pt idx="6">
                  <c:v>0.0074609198764277</c:v>
                </c:pt>
                <c:pt idx="7">
                  <c:v>0.00277367211740386</c:v>
                </c:pt>
                <c:pt idx="8">
                  <c:v>0.00466030136949635</c:v>
                </c:pt>
                <c:pt idx="9">
                  <c:v>0.0</c:v>
                </c:pt>
                <c:pt idx="10">
                  <c:v>0.0</c:v>
                </c:pt>
                <c:pt idx="11">
                  <c:v>0.0</c:v>
                </c:pt>
                <c:pt idx="12">
                  <c:v>0.00125295969148746</c:v>
                </c:pt>
                <c:pt idx="13">
                  <c:v>0.00351658239048631</c:v>
                </c:pt>
                <c:pt idx="14">
                  <c:v>0.00566566479821245</c:v>
                </c:pt>
                <c:pt idx="15">
                  <c:v>0.0</c:v>
                </c:pt>
                <c:pt idx="16">
                  <c:v>0.00614048209464623</c:v>
                </c:pt>
                <c:pt idx="17">
                  <c:v>0.00275097694088579</c:v>
                </c:pt>
                <c:pt idx="18">
                  <c:v>0.000368283558368364</c:v>
                </c:pt>
                <c:pt idx="19">
                  <c:v>0.00479070585404718</c:v>
                </c:pt>
                <c:pt idx="20">
                  <c:v>0.0</c:v>
                </c:pt>
                <c:pt idx="21">
                  <c:v>0.0099009900990099</c:v>
                </c:pt>
                <c:pt idx="22">
                  <c:v>0.00482320481806231</c:v>
                </c:pt>
                <c:pt idx="23">
                  <c:v>0.00676714033860866</c:v>
                </c:pt>
                <c:pt idx="24">
                  <c:v>0.00541864832029373</c:v>
                </c:pt>
                <c:pt idx="25">
                  <c:v>0.00380186331536132</c:v>
                </c:pt>
              </c:numCache>
            </c:numRef>
          </c:val>
        </c:ser>
        <c:ser>
          <c:idx val="2"/>
          <c:order val="2"/>
          <c:tx>
            <c:strRef>
              <c:f>rest!$A$4</c:f>
              <c:strCache>
                <c:ptCount val="1"/>
                <c:pt idx="0">
                  <c:v>aterriqu</c:v>
                </c:pt>
              </c:strCache>
            </c:strRef>
          </c:tx>
          <c:spPr>
            <a:solidFill>
              <a:schemeClr val="accent3"/>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rest!$B$4:$AA$4</c:f>
              <c:numCache>
                <c:formatCode>General</c:formatCode>
                <c:ptCount val="26"/>
                <c:pt idx="2">
                  <c:v>0.0</c:v>
                </c:pt>
                <c:pt idx="3">
                  <c:v>0.0</c:v>
                </c:pt>
                <c:pt idx="4">
                  <c:v>0.0131578947368421</c:v>
                </c:pt>
                <c:pt idx="5">
                  <c:v>0.0</c:v>
                </c:pt>
                <c:pt idx="6">
                  <c:v>0.0753424657534246</c:v>
                </c:pt>
                <c:pt idx="7">
                  <c:v>0.00419112389570349</c:v>
                </c:pt>
                <c:pt idx="8">
                  <c:v>0.000549688811484091</c:v>
                </c:pt>
                <c:pt idx="9">
                  <c:v>0.0</c:v>
                </c:pt>
                <c:pt idx="10">
                  <c:v>0.0</c:v>
                </c:pt>
                <c:pt idx="11">
                  <c:v>0.0</c:v>
                </c:pt>
                <c:pt idx="12">
                  <c:v>0.00339741667903549</c:v>
                </c:pt>
                <c:pt idx="13">
                  <c:v>0.0</c:v>
                </c:pt>
                <c:pt idx="14">
                  <c:v>0.0</c:v>
                </c:pt>
                <c:pt idx="15">
                  <c:v>0.0</c:v>
                </c:pt>
                <c:pt idx="16">
                  <c:v>0.006284819539179</c:v>
                </c:pt>
                <c:pt idx="17">
                  <c:v>0.0099009900990099</c:v>
                </c:pt>
                <c:pt idx="18">
                  <c:v>0.0015448254588288</c:v>
                </c:pt>
                <c:pt idx="19">
                  <c:v>0.0</c:v>
                </c:pt>
                <c:pt idx="20">
                  <c:v>0.0</c:v>
                </c:pt>
                <c:pt idx="21">
                  <c:v>8.98881661537144E-5</c:v>
                </c:pt>
                <c:pt idx="22">
                  <c:v>0.0</c:v>
                </c:pt>
                <c:pt idx="23">
                  <c:v>0.0990990990990991</c:v>
                </c:pt>
                <c:pt idx="24">
                  <c:v>0.0900818926296633</c:v>
                </c:pt>
                <c:pt idx="25">
                  <c:v>0.14486921529175</c:v>
                </c:pt>
              </c:numCache>
            </c:numRef>
          </c:val>
        </c:ser>
        <c:ser>
          <c:idx val="3"/>
          <c:order val="3"/>
          <c:tx>
            <c:strRef>
              <c:f>rest!$A$5</c:f>
              <c:strCache>
                <c:ptCount val="1"/>
                <c:pt idx="0">
                  <c:v>ccand93</c:v>
                </c:pt>
              </c:strCache>
            </c:strRef>
          </c:tx>
          <c:spPr>
            <a:solidFill>
              <a:schemeClr val="accent4"/>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rest!$B$5:$AA$5</c:f>
              <c:numCache>
                <c:formatCode>General</c:formatCode>
                <c:ptCount val="26"/>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numCache>
            </c:numRef>
          </c:val>
        </c:ser>
        <c:ser>
          <c:idx val="4"/>
          <c:order val="4"/>
          <c:tx>
            <c:strRef>
              <c:f>rest!$A$6</c:f>
              <c:strCache>
                <c:ptCount val="1"/>
                <c:pt idx="0">
                  <c:v>cgrieger12</c:v>
                </c:pt>
              </c:strCache>
            </c:strRef>
          </c:tx>
          <c:spPr>
            <a:solidFill>
              <a:schemeClr val="accent5"/>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rest!$B$6:$AA$6</c:f>
              <c:numCache>
                <c:formatCode>General</c:formatCode>
                <c:ptCount val="26"/>
                <c:pt idx="4">
                  <c:v>0.0</c:v>
                </c:pt>
                <c:pt idx="5">
                  <c:v>0.0234375</c:v>
                </c:pt>
                <c:pt idx="6">
                  <c:v>0.0277777777777778</c:v>
                </c:pt>
                <c:pt idx="7">
                  <c:v>0.00268701074409086</c:v>
                </c:pt>
                <c:pt idx="8">
                  <c:v>0.0168539325842697</c:v>
                </c:pt>
                <c:pt idx="9">
                  <c:v>0.0</c:v>
                </c:pt>
                <c:pt idx="10">
                  <c:v>0.0</c:v>
                </c:pt>
                <c:pt idx="11">
                  <c:v>0.0</c:v>
                </c:pt>
                <c:pt idx="12">
                  <c:v>0.00524261510447816</c:v>
                </c:pt>
                <c:pt idx="13">
                  <c:v>0.015748031496063</c:v>
                </c:pt>
                <c:pt idx="14">
                  <c:v>0.00560342717475007</c:v>
                </c:pt>
                <c:pt idx="15">
                  <c:v>0.0</c:v>
                </c:pt>
                <c:pt idx="16">
                  <c:v>0.0078049263216177</c:v>
                </c:pt>
                <c:pt idx="17">
                  <c:v>0.0331491712707182</c:v>
                </c:pt>
                <c:pt idx="18">
                  <c:v>0.00106850936146726</c:v>
                </c:pt>
                <c:pt idx="19">
                  <c:v>0.0</c:v>
                </c:pt>
                <c:pt idx="20">
                  <c:v>0.0</c:v>
                </c:pt>
                <c:pt idx="21">
                  <c:v>0.00298969914855805</c:v>
                </c:pt>
                <c:pt idx="22">
                  <c:v>0.0234375</c:v>
                </c:pt>
                <c:pt idx="23">
                  <c:v>0.0</c:v>
                </c:pt>
                <c:pt idx="24">
                  <c:v>0.0331491712707182</c:v>
                </c:pt>
                <c:pt idx="25">
                  <c:v>0.0</c:v>
                </c:pt>
              </c:numCache>
            </c:numRef>
          </c:val>
        </c:ser>
        <c:ser>
          <c:idx val="5"/>
          <c:order val="5"/>
          <c:tx>
            <c:strRef>
              <c:f>rest!$A$7</c:f>
              <c:strCache>
                <c:ptCount val="1"/>
                <c:pt idx="0">
                  <c:v>Christyyy</c:v>
                </c:pt>
              </c:strCache>
            </c:strRef>
          </c:tx>
          <c:spPr>
            <a:solidFill>
              <a:schemeClr val="accent6"/>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rest!$B$7:$AA$7</c:f>
              <c:numCache>
                <c:formatCode>General</c:formatCode>
                <c:ptCount val="26"/>
                <c:pt idx="5">
                  <c:v>0.0</c:v>
                </c:pt>
                <c:pt idx="6">
                  <c:v>0.0</c:v>
                </c:pt>
                <c:pt idx="7">
                  <c:v>0.00200412086062144</c:v>
                </c:pt>
                <c:pt idx="8">
                  <c:v>0.00582628025657902</c:v>
                </c:pt>
                <c:pt idx="9">
                  <c:v>0.0</c:v>
                </c:pt>
                <c:pt idx="10">
                  <c:v>0.0</c:v>
                </c:pt>
                <c:pt idx="11">
                  <c:v>0.0</c:v>
                </c:pt>
                <c:pt idx="12">
                  <c:v>0.0</c:v>
                </c:pt>
                <c:pt idx="13">
                  <c:v>0.00783403281324698</c:v>
                </c:pt>
                <c:pt idx="14">
                  <c:v>0.0</c:v>
                </c:pt>
                <c:pt idx="15">
                  <c:v>0.0</c:v>
                </c:pt>
                <c:pt idx="16">
                  <c:v>0.002134133216613</c:v>
                </c:pt>
                <c:pt idx="17">
                  <c:v>0.0</c:v>
                </c:pt>
                <c:pt idx="18">
                  <c:v>0.0</c:v>
                </c:pt>
                <c:pt idx="19">
                  <c:v>0.0147783251231527</c:v>
                </c:pt>
                <c:pt idx="20">
                  <c:v>0.0</c:v>
                </c:pt>
                <c:pt idx="21">
                  <c:v>0.0078145369791329</c:v>
                </c:pt>
                <c:pt idx="22">
                  <c:v>0.0</c:v>
                </c:pt>
                <c:pt idx="23">
                  <c:v>0.0</c:v>
                </c:pt>
                <c:pt idx="24">
                  <c:v>0.025974025974026</c:v>
                </c:pt>
                <c:pt idx="25">
                  <c:v>0.0277777777777778</c:v>
                </c:pt>
              </c:numCache>
            </c:numRef>
          </c:val>
        </c:ser>
        <c:ser>
          <c:idx val="6"/>
          <c:order val="6"/>
          <c:tx>
            <c:strRef>
              <c:f>rest!$A$8</c:f>
              <c:strCache>
                <c:ptCount val="1"/>
                <c:pt idx="0">
                  <c:v>crloflin</c:v>
                </c:pt>
              </c:strCache>
            </c:strRef>
          </c:tx>
          <c:spPr>
            <a:solidFill>
              <a:schemeClr val="accent1">
                <a:lumMod val="6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rest!$B$8:$AA$8</c:f>
              <c:numCache>
                <c:formatCode>General</c:formatCode>
                <c:ptCount val="26"/>
                <c:pt idx="6">
                  <c:v>0.0</c:v>
                </c:pt>
                <c:pt idx="7">
                  <c:v>0.000471307641684329</c:v>
                </c:pt>
                <c:pt idx="8">
                  <c:v>0.0</c:v>
                </c:pt>
                <c:pt idx="9">
                  <c:v>0.0</c:v>
                </c:pt>
                <c:pt idx="10">
                  <c:v>0.0</c:v>
                </c:pt>
                <c:pt idx="11">
                  <c:v>0.0</c:v>
                </c:pt>
                <c:pt idx="12">
                  <c:v>0.00447894774541212</c:v>
                </c:pt>
                <c:pt idx="13">
                  <c:v>0.0174672489082969</c:v>
                </c:pt>
                <c:pt idx="14">
                  <c:v>0.00817864067957903</c:v>
                </c:pt>
                <c:pt idx="15">
                  <c:v>0.0</c:v>
                </c:pt>
                <c:pt idx="16">
                  <c:v>0.0006034191086938</c:v>
                </c:pt>
                <c:pt idx="17">
                  <c:v>0.0</c:v>
                </c:pt>
                <c:pt idx="18">
                  <c:v>0.00616195133211446</c:v>
                </c:pt>
                <c:pt idx="19">
                  <c:v>0.0450204638472033</c:v>
                </c:pt>
                <c:pt idx="20">
                  <c:v>0.0</c:v>
                </c:pt>
                <c:pt idx="21">
                  <c:v>0.00897064240859502</c:v>
                </c:pt>
                <c:pt idx="22">
                  <c:v>0.0</c:v>
                </c:pt>
                <c:pt idx="23">
                  <c:v>0.0310077519379845</c:v>
                </c:pt>
                <c:pt idx="24">
                  <c:v>0.0977881257275902</c:v>
                </c:pt>
                <c:pt idx="25">
                  <c:v>0.0753424657534246</c:v>
                </c:pt>
              </c:numCache>
            </c:numRef>
          </c:val>
        </c:ser>
        <c:ser>
          <c:idx val="7"/>
          <c:order val="7"/>
          <c:tx>
            <c:strRef>
              <c:f>rest!$A$9</c:f>
              <c:strCache>
                <c:ptCount val="1"/>
                <c:pt idx="0">
                  <c:v>dengc</c:v>
                </c:pt>
              </c:strCache>
            </c:strRef>
          </c:tx>
          <c:spPr>
            <a:solidFill>
              <a:schemeClr val="accent2">
                <a:lumMod val="6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rest!$B$9:$AA$9</c:f>
              <c:numCache>
                <c:formatCode>General</c:formatCode>
                <c:ptCount val="26"/>
                <c:pt idx="7">
                  <c:v>0.0</c:v>
                </c:pt>
                <c:pt idx="8">
                  <c:v>0.0524781341107872</c:v>
                </c:pt>
                <c:pt idx="9">
                  <c:v>0.00158939695628636</c:v>
                </c:pt>
                <c:pt idx="10">
                  <c:v>0.0</c:v>
                </c:pt>
                <c:pt idx="11">
                  <c:v>0.0</c:v>
                </c:pt>
                <c:pt idx="12">
                  <c:v>0.00180342910591026</c:v>
                </c:pt>
                <c:pt idx="13">
                  <c:v>0.00343855833599716</c:v>
                </c:pt>
                <c:pt idx="14">
                  <c:v>0.0012194922242688</c:v>
                </c:pt>
                <c:pt idx="15">
                  <c:v>0.0</c:v>
                </c:pt>
                <c:pt idx="16">
                  <c:v>0.00149813900692077</c:v>
                </c:pt>
                <c:pt idx="17">
                  <c:v>0.032258064516129</c:v>
                </c:pt>
                <c:pt idx="18">
                  <c:v>0.0234375</c:v>
                </c:pt>
                <c:pt idx="19">
                  <c:v>0.000648766046196055</c:v>
                </c:pt>
                <c:pt idx="20">
                  <c:v>0.0</c:v>
                </c:pt>
                <c:pt idx="21">
                  <c:v>0.0147783251231527</c:v>
                </c:pt>
                <c:pt idx="22">
                  <c:v>0.00633635169642393</c:v>
                </c:pt>
                <c:pt idx="23">
                  <c:v>0.118476727785614</c:v>
                </c:pt>
                <c:pt idx="24">
                  <c:v>0.0168539325842697</c:v>
                </c:pt>
                <c:pt idx="25">
                  <c:v>0.00788348836047491</c:v>
                </c:pt>
              </c:numCache>
            </c:numRef>
          </c:val>
        </c:ser>
        <c:ser>
          <c:idx val="8"/>
          <c:order val="8"/>
          <c:tx>
            <c:strRef>
              <c:f>rest!$A$10</c:f>
              <c:strCache>
                <c:ptCount val="1"/>
                <c:pt idx="0">
                  <c:v>huayifang</c:v>
                </c:pt>
              </c:strCache>
            </c:strRef>
          </c:tx>
          <c:spPr>
            <a:solidFill>
              <a:schemeClr val="accent3">
                <a:lumMod val="6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rest!$B$10:$AA$10</c:f>
              <c:numCache>
                <c:formatCode>General</c:formatCode>
                <c:ptCount val="26"/>
                <c:pt idx="8">
                  <c:v>0.0</c:v>
                </c:pt>
                <c:pt idx="9">
                  <c:v>0.0</c:v>
                </c:pt>
                <c:pt idx="10">
                  <c:v>0.0</c:v>
                </c:pt>
                <c:pt idx="11">
                  <c:v>0.0</c:v>
                </c:pt>
                <c:pt idx="12">
                  <c:v>0.00449022385564325</c:v>
                </c:pt>
                <c:pt idx="13">
                  <c:v>0.0671641791044776</c:v>
                </c:pt>
                <c:pt idx="14">
                  <c:v>0.0517241379310345</c:v>
                </c:pt>
                <c:pt idx="15">
                  <c:v>0.0</c:v>
                </c:pt>
                <c:pt idx="16">
                  <c:v>0.00174142909286473</c:v>
                </c:pt>
                <c:pt idx="17">
                  <c:v>0.029126213592233</c:v>
                </c:pt>
                <c:pt idx="18">
                  <c:v>0.00227799797217975</c:v>
                </c:pt>
                <c:pt idx="19">
                  <c:v>0.0147783251231527</c:v>
                </c:pt>
                <c:pt idx="20">
                  <c:v>0.0</c:v>
                </c:pt>
                <c:pt idx="21">
                  <c:v>0.00596496741448754</c:v>
                </c:pt>
                <c:pt idx="22">
                  <c:v>0.00767647444172623</c:v>
                </c:pt>
                <c:pt idx="23">
                  <c:v>0.0277777777777778</c:v>
                </c:pt>
                <c:pt idx="24">
                  <c:v>0.029126213592233</c:v>
                </c:pt>
                <c:pt idx="25">
                  <c:v>0.00574468054392918</c:v>
                </c:pt>
              </c:numCache>
            </c:numRef>
          </c:val>
        </c:ser>
        <c:ser>
          <c:idx val="9"/>
          <c:order val="9"/>
          <c:tx>
            <c:strRef>
              <c:f>rest!$A$11</c:f>
              <c:strCache>
                <c:ptCount val="1"/>
                <c:pt idx="0">
                  <c:v>ishwetasingh</c:v>
                </c:pt>
              </c:strCache>
            </c:strRef>
          </c:tx>
          <c:spPr>
            <a:solidFill>
              <a:schemeClr val="accent4">
                <a:lumMod val="6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rest!$B$11:$AA$11</c:f>
              <c:numCache>
                <c:formatCode>General</c:formatCode>
                <c:ptCount val="26"/>
                <c:pt idx="9">
                  <c:v>0.0</c:v>
                </c:pt>
                <c:pt idx="10">
                  <c:v>0.375561545372866</c:v>
                </c:pt>
                <c:pt idx="11">
                  <c:v>0.0</c:v>
                </c:pt>
                <c:pt idx="12">
                  <c:v>0.0</c:v>
                </c:pt>
                <c:pt idx="13">
                  <c:v>0.0</c:v>
                </c:pt>
                <c:pt idx="14">
                  <c:v>0.0</c:v>
                </c:pt>
                <c:pt idx="15">
                  <c:v>0.0</c:v>
                </c:pt>
                <c:pt idx="16">
                  <c:v>0.0</c:v>
                </c:pt>
                <c:pt idx="17">
                  <c:v>0.0</c:v>
                </c:pt>
                <c:pt idx="18">
                  <c:v>0.0</c:v>
                </c:pt>
                <c:pt idx="19">
                  <c:v>0.0131578947368421</c:v>
                </c:pt>
                <c:pt idx="20">
                  <c:v>0.0</c:v>
                </c:pt>
                <c:pt idx="21">
                  <c:v>0.00472416890245662</c:v>
                </c:pt>
                <c:pt idx="22">
                  <c:v>0.0</c:v>
                </c:pt>
                <c:pt idx="23">
                  <c:v>0.0</c:v>
                </c:pt>
                <c:pt idx="24">
                  <c:v>0.0</c:v>
                </c:pt>
                <c:pt idx="25">
                  <c:v>0.0</c:v>
                </c:pt>
              </c:numCache>
            </c:numRef>
          </c:val>
        </c:ser>
        <c:ser>
          <c:idx val="10"/>
          <c:order val="10"/>
          <c:tx>
            <c:strRef>
              <c:f>rest!$A$12</c:f>
              <c:strCache>
                <c:ptCount val="1"/>
                <c:pt idx="0">
                  <c:v>jeffkeilmann</c:v>
                </c:pt>
              </c:strCache>
            </c:strRef>
          </c:tx>
          <c:spPr>
            <a:solidFill>
              <a:schemeClr val="accent5">
                <a:lumMod val="6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rest!$B$12:$AA$12</c:f>
              <c:numCache>
                <c:formatCode>General</c:formatCode>
                <c:ptCount val="26"/>
                <c:pt idx="10">
                  <c:v>0.0</c:v>
                </c:pt>
                <c:pt idx="11">
                  <c:v>0.0</c:v>
                </c:pt>
                <c:pt idx="12">
                  <c:v>0.0</c:v>
                </c:pt>
                <c:pt idx="13">
                  <c:v>0.0</c:v>
                </c:pt>
                <c:pt idx="14">
                  <c:v>0.0</c:v>
                </c:pt>
                <c:pt idx="15">
                  <c:v>0.0</c:v>
                </c:pt>
                <c:pt idx="16">
                  <c:v>0.0</c:v>
                </c:pt>
                <c:pt idx="17">
                  <c:v>0.0</c:v>
                </c:pt>
                <c:pt idx="18">
                  <c:v>0.0</c:v>
                </c:pt>
                <c:pt idx="19">
                  <c:v>0.0</c:v>
                </c:pt>
                <c:pt idx="20">
                  <c:v>0.0</c:v>
                </c:pt>
                <c:pt idx="21">
                  <c:v>0.00751180854367516</c:v>
                </c:pt>
                <c:pt idx="22">
                  <c:v>0.0</c:v>
                </c:pt>
                <c:pt idx="23">
                  <c:v>0.0</c:v>
                </c:pt>
                <c:pt idx="24">
                  <c:v>0.0</c:v>
                </c:pt>
                <c:pt idx="25">
                  <c:v>0.0</c:v>
                </c:pt>
              </c:numCache>
            </c:numRef>
          </c:val>
        </c:ser>
        <c:ser>
          <c:idx val="11"/>
          <c:order val="11"/>
          <c:tx>
            <c:strRef>
              <c:f>rest!$A$13</c:f>
              <c:strCache>
                <c:ptCount val="1"/>
                <c:pt idx="0">
                  <c:v>lheston</c:v>
                </c:pt>
              </c:strCache>
            </c:strRef>
          </c:tx>
          <c:spPr>
            <a:solidFill>
              <a:schemeClr val="accent6">
                <a:lumMod val="6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rest!$B$13:$AA$13</c:f>
              <c:numCache>
                <c:formatCode>General</c:formatCode>
                <c:ptCount val="26"/>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numCache>
            </c:numRef>
          </c:val>
        </c:ser>
        <c:ser>
          <c:idx val="12"/>
          <c:order val="12"/>
          <c:tx>
            <c:strRef>
              <c:f>rest!$A$14</c:f>
              <c:strCache>
                <c:ptCount val="1"/>
                <c:pt idx="0">
                  <c:v>lostkuma</c:v>
                </c:pt>
              </c:strCache>
            </c:strRef>
          </c:tx>
          <c:spPr>
            <a:solidFill>
              <a:schemeClr val="accent1">
                <a:lumMod val="80000"/>
                <a:lumOff val="2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rest!$B$14:$AA$14</c:f>
              <c:numCache>
                <c:formatCode>General</c:formatCode>
                <c:ptCount val="26"/>
                <c:pt idx="12">
                  <c:v>0.0</c:v>
                </c:pt>
                <c:pt idx="13">
                  <c:v>0.00205963870746664</c:v>
                </c:pt>
                <c:pt idx="14">
                  <c:v>0.0316901408450704</c:v>
                </c:pt>
                <c:pt idx="15">
                  <c:v>0.0</c:v>
                </c:pt>
                <c:pt idx="16">
                  <c:v>0.00132383246790522</c:v>
                </c:pt>
                <c:pt idx="17">
                  <c:v>0.00224097595802299</c:v>
                </c:pt>
                <c:pt idx="18">
                  <c:v>0.155251141552511</c:v>
                </c:pt>
                <c:pt idx="19">
                  <c:v>0.00531973764004772</c:v>
                </c:pt>
                <c:pt idx="20">
                  <c:v>0.0</c:v>
                </c:pt>
                <c:pt idx="21">
                  <c:v>0.029126213592233</c:v>
                </c:pt>
                <c:pt idx="22">
                  <c:v>0.00543884885635551</c:v>
                </c:pt>
                <c:pt idx="23">
                  <c:v>0.00813288812626424</c:v>
                </c:pt>
                <c:pt idx="24">
                  <c:v>0.00444815805529838</c:v>
                </c:pt>
                <c:pt idx="25">
                  <c:v>0.000337159723337303</c:v>
                </c:pt>
              </c:numCache>
            </c:numRef>
          </c:val>
        </c:ser>
        <c:ser>
          <c:idx val="13"/>
          <c:order val="13"/>
          <c:tx>
            <c:strRef>
              <c:f>rest!$A$15</c:f>
              <c:strCache>
                <c:ptCount val="1"/>
                <c:pt idx="0">
                  <c:v>meetalivaidya</c:v>
                </c:pt>
              </c:strCache>
            </c:strRef>
          </c:tx>
          <c:spPr>
            <a:solidFill>
              <a:schemeClr val="accent2">
                <a:lumMod val="80000"/>
                <a:lumOff val="2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rest!$B$15:$AA$15</c:f>
              <c:numCache>
                <c:formatCode>General</c:formatCode>
                <c:ptCount val="26"/>
                <c:pt idx="13">
                  <c:v>0.0</c:v>
                </c:pt>
                <c:pt idx="14">
                  <c:v>0.0720524017467249</c:v>
                </c:pt>
                <c:pt idx="15">
                  <c:v>0.0</c:v>
                </c:pt>
                <c:pt idx="16">
                  <c:v>0.029126213592233</c:v>
                </c:pt>
                <c:pt idx="17">
                  <c:v>0.0234375</c:v>
                </c:pt>
                <c:pt idx="18">
                  <c:v>0.00258380289929685</c:v>
                </c:pt>
                <c:pt idx="19">
                  <c:v>0.0506329113924051</c:v>
                </c:pt>
                <c:pt idx="20">
                  <c:v>0.0163934426229508</c:v>
                </c:pt>
                <c:pt idx="21">
                  <c:v>0.0176817288801572</c:v>
                </c:pt>
                <c:pt idx="22">
                  <c:v>0.0316901408450704</c:v>
                </c:pt>
                <c:pt idx="23">
                  <c:v>0.0458015267175572</c:v>
                </c:pt>
                <c:pt idx="24">
                  <c:v>0.0403071017274472</c:v>
                </c:pt>
                <c:pt idx="25">
                  <c:v>0.0</c:v>
                </c:pt>
              </c:numCache>
            </c:numRef>
          </c:val>
        </c:ser>
        <c:ser>
          <c:idx val="14"/>
          <c:order val="14"/>
          <c:tx>
            <c:strRef>
              <c:f>rest!$A$16</c:f>
              <c:strCache>
                <c:ptCount val="1"/>
                <c:pt idx="0">
                  <c:v>MegamindHenry</c:v>
                </c:pt>
              </c:strCache>
            </c:strRef>
          </c:tx>
          <c:spPr>
            <a:solidFill>
              <a:schemeClr val="accent3">
                <a:lumMod val="80000"/>
                <a:lumOff val="2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rest!$B$16:$AA$16</c:f>
              <c:numCache>
                <c:formatCode>General</c:formatCode>
                <c:ptCount val="26"/>
                <c:pt idx="14">
                  <c:v>0.0</c:v>
                </c:pt>
                <c:pt idx="15">
                  <c:v>0.0</c:v>
                </c:pt>
                <c:pt idx="16">
                  <c:v>0.0234375</c:v>
                </c:pt>
                <c:pt idx="17">
                  <c:v>0.0147783251231527</c:v>
                </c:pt>
                <c:pt idx="18">
                  <c:v>0.0168539325842697</c:v>
                </c:pt>
                <c:pt idx="19">
                  <c:v>0.0450204638472033</c:v>
                </c:pt>
                <c:pt idx="20">
                  <c:v>0.0</c:v>
                </c:pt>
                <c:pt idx="21">
                  <c:v>0.155844155844156</c:v>
                </c:pt>
                <c:pt idx="22">
                  <c:v>0.0</c:v>
                </c:pt>
                <c:pt idx="23">
                  <c:v>0.015748031496063</c:v>
                </c:pt>
                <c:pt idx="24">
                  <c:v>0.0163934426229508</c:v>
                </c:pt>
                <c:pt idx="25">
                  <c:v>0.00629675184927458</c:v>
                </c:pt>
              </c:numCache>
            </c:numRef>
          </c:val>
        </c:ser>
        <c:ser>
          <c:idx val="15"/>
          <c:order val="15"/>
          <c:tx>
            <c:strRef>
              <c:f>rest!$A$17</c:f>
              <c:strCache>
                <c:ptCount val="1"/>
                <c:pt idx="0">
                  <c:v>mgogte</c:v>
                </c:pt>
              </c:strCache>
            </c:strRef>
          </c:tx>
          <c:spPr>
            <a:solidFill>
              <a:schemeClr val="accent4">
                <a:lumMod val="80000"/>
                <a:lumOff val="2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rest!$B$17:$AA$17</c:f>
              <c:numCache>
                <c:formatCode>General</c:formatCode>
                <c:ptCount val="26"/>
                <c:pt idx="15">
                  <c:v>0.0</c:v>
                </c:pt>
                <c:pt idx="16">
                  <c:v>0.0</c:v>
                </c:pt>
                <c:pt idx="17">
                  <c:v>0.0</c:v>
                </c:pt>
                <c:pt idx="18">
                  <c:v>0.0</c:v>
                </c:pt>
                <c:pt idx="19">
                  <c:v>0.0</c:v>
                </c:pt>
                <c:pt idx="20">
                  <c:v>0.0</c:v>
                </c:pt>
                <c:pt idx="21">
                  <c:v>0.0</c:v>
                </c:pt>
                <c:pt idx="22">
                  <c:v>0.0</c:v>
                </c:pt>
                <c:pt idx="23">
                  <c:v>0.0</c:v>
                </c:pt>
                <c:pt idx="24">
                  <c:v>0.0</c:v>
                </c:pt>
                <c:pt idx="25">
                  <c:v>0.0</c:v>
                </c:pt>
              </c:numCache>
            </c:numRef>
          </c:val>
        </c:ser>
        <c:ser>
          <c:idx val="16"/>
          <c:order val="16"/>
          <c:tx>
            <c:strRef>
              <c:f>rest!$A$18</c:f>
              <c:strCache>
                <c:ptCount val="1"/>
                <c:pt idx="0">
                  <c:v>patrickherrod</c:v>
                </c:pt>
              </c:strCache>
            </c:strRef>
          </c:tx>
          <c:spPr>
            <a:solidFill>
              <a:schemeClr val="accent5">
                <a:lumMod val="80000"/>
                <a:lumOff val="2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rest!$B$18:$AA$18</c:f>
              <c:numCache>
                <c:formatCode>General</c:formatCode>
                <c:ptCount val="26"/>
                <c:pt idx="16">
                  <c:v>0.0</c:v>
                </c:pt>
                <c:pt idx="17">
                  <c:v>0.00603341741866112</c:v>
                </c:pt>
                <c:pt idx="18">
                  <c:v>0.0049726699254768</c:v>
                </c:pt>
                <c:pt idx="19">
                  <c:v>0.00205839533278322</c:v>
                </c:pt>
                <c:pt idx="20">
                  <c:v>0.00612252575327125</c:v>
                </c:pt>
                <c:pt idx="21">
                  <c:v>0.015748031496063</c:v>
                </c:pt>
                <c:pt idx="22">
                  <c:v>0.0183246073298429</c:v>
                </c:pt>
                <c:pt idx="23">
                  <c:v>0.00611015436809961</c:v>
                </c:pt>
                <c:pt idx="24">
                  <c:v>0.103035878564857</c:v>
                </c:pt>
                <c:pt idx="25">
                  <c:v>0.00407674426920399</c:v>
                </c:pt>
              </c:numCache>
            </c:numRef>
          </c:val>
        </c:ser>
        <c:ser>
          <c:idx val="17"/>
          <c:order val="17"/>
          <c:tx>
            <c:strRef>
              <c:f>rest!$A$19</c:f>
              <c:strCache>
                <c:ptCount val="1"/>
                <c:pt idx="0">
                  <c:v>pjt90</c:v>
                </c:pt>
              </c:strCache>
            </c:strRef>
          </c:tx>
          <c:spPr>
            <a:solidFill>
              <a:schemeClr val="accent6">
                <a:lumMod val="80000"/>
                <a:lumOff val="2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rest!$B$19:$AA$19</c:f>
              <c:numCache>
                <c:formatCode>General</c:formatCode>
                <c:ptCount val="26"/>
                <c:pt idx="17">
                  <c:v>0.0</c:v>
                </c:pt>
                <c:pt idx="18">
                  <c:v>0.00625038178501847</c:v>
                </c:pt>
                <c:pt idx="19">
                  <c:v>0.0</c:v>
                </c:pt>
                <c:pt idx="20">
                  <c:v>0.0163934426229508</c:v>
                </c:pt>
                <c:pt idx="21">
                  <c:v>0.00221375005228102</c:v>
                </c:pt>
                <c:pt idx="22">
                  <c:v>0.0</c:v>
                </c:pt>
                <c:pt idx="23">
                  <c:v>0.0476190476190476</c:v>
                </c:pt>
                <c:pt idx="24">
                  <c:v>0.0476190476190476</c:v>
                </c:pt>
                <c:pt idx="25">
                  <c:v>0.0099009900990099</c:v>
                </c:pt>
              </c:numCache>
            </c:numRef>
          </c:val>
        </c:ser>
        <c:ser>
          <c:idx val="18"/>
          <c:order val="18"/>
          <c:tx>
            <c:strRef>
              <c:f>rest!$A$20</c:f>
              <c:strCache>
                <c:ptCount val="1"/>
                <c:pt idx="0">
                  <c:v>pmittal115</c:v>
                </c:pt>
              </c:strCache>
            </c:strRef>
          </c:tx>
          <c:spPr>
            <a:solidFill>
              <a:schemeClr val="accent1">
                <a:lumMod val="8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rest!$B$20:$AA$20</c:f>
              <c:numCache>
                <c:formatCode>General</c:formatCode>
                <c:ptCount val="26"/>
                <c:pt idx="18">
                  <c:v>0.0</c:v>
                </c:pt>
                <c:pt idx="19">
                  <c:v>0.0</c:v>
                </c:pt>
                <c:pt idx="20">
                  <c:v>0.0</c:v>
                </c:pt>
                <c:pt idx="21">
                  <c:v>0.0196078431372549</c:v>
                </c:pt>
                <c:pt idx="22">
                  <c:v>0.00678319982972871</c:v>
                </c:pt>
                <c:pt idx="23">
                  <c:v>0.00711981546776561</c:v>
                </c:pt>
                <c:pt idx="24">
                  <c:v>0.00799681513126968</c:v>
                </c:pt>
                <c:pt idx="25">
                  <c:v>0.0</c:v>
                </c:pt>
              </c:numCache>
            </c:numRef>
          </c:val>
        </c:ser>
        <c:ser>
          <c:idx val="19"/>
          <c:order val="19"/>
          <c:tx>
            <c:strRef>
              <c:f>rest!$A$21</c:f>
              <c:strCache>
                <c:ptCount val="1"/>
                <c:pt idx="0">
                  <c:v>prachitamane</c:v>
                </c:pt>
              </c:strCache>
            </c:strRef>
          </c:tx>
          <c:spPr>
            <a:solidFill>
              <a:schemeClr val="accent2">
                <a:lumMod val="8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rest!$B$21:$AA$21</c:f>
              <c:numCache>
                <c:formatCode>General</c:formatCode>
                <c:ptCount val="26"/>
                <c:pt idx="19">
                  <c:v>0.0</c:v>
                </c:pt>
                <c:pt idx="20">
                  <c:v>0.0</c:v>
                </c:pt>
                <c:pt idx="21">
                  <c:v>0.0180032733224223</c:v>
                </c:pt>
                <c:pt idx="22">
                  <c:v>0.0234375</c:v>
                </c:pt>
                <c:pt idx="23">
                  <c:v>0.0517241379310345</c:v>
                </c:pt>
                <c:pt idx="24">
                  <c:v>0.0</c:v>
                </c:pt>
                <c:pt idx="25">
                  <c:v>0.0425531914893617</c:v>
                </c:pt>
              </c:numCache>
            </c:numRef>
          </c:val>
        </c:ser>
        <c:ser>
          <c:idx val="20"/>
          <c:order val="20"/>
          <c:tx>
            <c:strRef>
              <c:f>rest!$A$22</c:f>
              <c:strCache>
                <c:ptCount val="1"/>
                <c:pt idx="0">
                  <c:v>sabrina-hsu</c:v>
                </c:pt>
              </c:strCache>
            </c:strRef>
          </c:tx>
          <c:spPr>
            <a:solidFill>
              <a:schemeClr val="accent3">
                <a:lumMod val="8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rest!$B$22:$AA$22</c:f>
              <c:numCache>
                <c:formatCode>General</c:formatCode>
                <c:ptCount val="26"/>
                <c:pt idx="20">
                  <c:v>0.0</c:v>
                </c:pt>
                <c:pt idx="21">
                  <c:v>0.0</c:v>
                </c:pt>
                <c:pt idx="22">
                  <c:v>0.0</c:v>
                </c:pt>
                <c:pt idx="23">
                  <c:v>0.0</c:v>
                </c:pt>
                <c:pt idx="24">
                  <c:v>0.0</c:v>
                </c:pt>
                <c:pt idx="25">
                  <c:v>0.015748031496063</c:v>
                </c:pt>
              </c:numCache>
            </c:numRef>
          </c:val>
        </c:ser>
        <c:ser>
          <c:idx val="21"/>
          <c:order val="21"/>
          <c:tx>
            <c:strRef>
              <c:f>rest!$A$23</c:f>
              <c:strCache>
                <c:ptCount val="1"/>
                <c:pt idx="0">
                  <c:v>sauravn</c:v>
                </c:pt>
              </c:strCache>
            </c:strRef>
          </c:tx>
          <c:spPr>
            <a:solidFill>
              <a:schemeClr val="accent4">
                <a:lumMod val="8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rest!$B$23:$AA$23</c:f>
              <c:numCache>
                <c:formatCode>General</c:formatCode>
                <c:ptCount val="26"/>
                <c:pt idx="21">
                  <c:v>0.0</c:v>
                </c:pt>
                <c:pt idx="22">
                  <c:v>0.037037037037037</c:v>
                </c:pt>
                <c:pt idx="23">
                  <c:v>0.00470090436674959</c:v>
                </c:pt>
                <c:pt idx="24">
                  <c:v>0.018595041322314</c:v>
                </c:pt>
                <c:pt idx="25">
                  <c:v>0.00404652359015985</c:v>
                </c:pt>
              </c:numCache>
            </c:numRef>
          </c:val>
        </c:ser>
        <c:ser>
          <c:idx val="22"/>
          <c:order val="22"/>
          <c:tx>
            <c:strRef>
              <c:f>rest!$A$24</c:f>
              <c:strCache>
                <c:ptCount val="1"/>
                <c:pt idx="0">
                  <c:v>shiboo18</c:v>
                </c:pt>
              </c:strCache>
            </c:strRef>
          </c:tx>
          <c:spPr>
            <a:solidFill>
              <a:schemeClr val="accent5">
                <a:lumMod val="8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rest!$B$24:$AA$24</c:f>
              <c:numCache>
                <c:formatCode>General</c:formatCode>
                <c:ptCount val="26"/>
                <c:pt idx="22">
                  <c:v>0.0</c:v>
                </c:pt>
                <c:pt idx="23">
                  <c:v>0.0</c:v>
                </c:pt>
                <c:pt idx="24">
                  <c:v>0.0625</c:v>
                </c:pt>
                <c:pt idx="25">
                  <c:v>0.0147783251231527</c:v>
                </c:pt>
              </c:numCache>
            </c:numRef>
          </c:val>
        </c:ser>
        <c:ser>
          <c:idx val="23"/>
          <c:order val="23"/>
          <c:tx>
            <c:strRef>
              <c:f>rest!$A$25</c:f>
              <c:strCache>
                <c:ptCount val="1"/>
                <c:pt idx="0">
                  <c:v>tanmayee123</c:v>
                </c:pt>
              </c:strCache>
            </c:strRef>
          </c:tx>
          <c:spPr>
            <a:solidFill>
              <a:schemeClr val="accent6">
                <a:lumMod val="8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rest!$B$25:$AA$25</c:f>
              <c:numCache>
                <c:formatCode>General</c:formatCode>
                <c:ptCount val="26"/>
                <c:pt idx="23">
                  <c:v>0.0</c:v>
                </c:pt>
                <c:pt idx="24">
                  <c:v>0.0900818926296633</c:v>
                </c:pt>
                <c:pt idx="25">
                  <c:v>0.0196078431372549</c:v>
                </c:pt>
              </c:numCache>
            </c:numRef>
          </c:val>
        </c:ser>
        <c:ser>
          <c:idx val="24"/>
          <c:order val="24"/>
          <c:tx>
            <c:strRef>
              <c:f>rest!$A$26</c:f>
              <c:strCache>
                <c:ptCount val="1"/>
                <c:pt idx="0">
                  <c:v>taycurt17</c:v>
                </c:pt>
              </c:strCache>
            </c:strRef>
          </c:tx>
          <c:spPr>
            <a:solidFill>
              <a:schemeClr val="accent1">
                <a:lumMod val="60000"/>
                <a:lumOff val="4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rest!$B$26:$AA$26</c:f>
              <c:numCache>
                <c:formatCode>General</c:formatCode>
                <c:ptCount val="26"/>
                <c:pt idx="24">
                  <c:v>0.0</c:v>
                </c:pt>
                <c:pt idx="25">
                  <c:v>0.0425531914893617</c:v>
                </c:pt>
              </c:numCache>
            </c:numRef>
          </c:val>
        </c:ser>
        <c:ser>
          <c:idx val="25"/>
          <c:order val="25"/>
          <c:tx>
            <c:strRef>
              <c:f>rest!$A$27</c:f>
              <c:strCache>
                <c:ptCount val="1"/>
                <c:pt idx="0">
                  <c:v>wluan</c:v>
                </c:pt>
              </c:strCache>
            </c:strRef>
          </c:tx>
          <c:spPr>
            <a:solidFill>
              <a:schemeClr val="accent2">
                <a:lumMod val="60000"/>
                <a:lumOff val="40000"/>
              </a:schemeClr>
            </a:solidFill>
            <a:ln>
              <a:noFill/>
            </a:ln>
            <a:effectLst/>
          </c:spPr>
          <c:invertIfNegative val="0"/>
          <c:cat>
            <c:strRef>
              <c:f>rest!$B$1:$AA$1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rest!$B$27:$AA$27</c:f>
              <c:numCache>
                <c:formatCode>General</c:formatCode>
                <c:ptCount val="26"/>
                <c:pt idx="25">
                  <c:v>0.0</c:v>
                </c:pt>
              </c:numCache>
            </c:numRef>
          </c:val>
        </c:ser>
        <c:dLbls>
          <c:showLegendKey val="0"/>
          <c:showVal val="0"/>
          <c:showCatName val="0"/>
          <c:showSerName val="0"/>
          <c:showPercent val="0"/>
          <c:showBubbleSize val="0"/>
        </c:dLbls>
        <c:gapWidth val="219"/>
        <c:overlap val="-27"/>
        <c:axId val="1754847232"/>
        <c:axId val="1754851920"/>
      </c:barChart>
      <c:catAx>
        <c:axId val="1754847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4851920"/>
        <c:crosses val="autoZero"/>
        <c:auto val="1"/>
        <c:lblAlgn val="ctr"/>
        <c:lblOffset val="100"/>
        <c:noMultiLvlLbl val="0"/>
      </c:catAx>
      <c:valAx>
        <c:axId val="175485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1754847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altLang="zh-CN" sz="1600" b="1" dirty="0" smtClean="0"/>
              <a:t>Histogram</a:t>
            </a:r>
            <a:r>
              <a:rPr lang="zh-CN" altLang="en-US" sz="1600" b="1" dirty="0" smtClean="0"/>
              <a:t> </a:t>
            </a:r>
            <a:r>
              <a:rPr lang="en-US" altLang="zh-CN" sz="1600" b="1" dirty="0"/>
              <a:t>for</a:t>
            </a:r>
            <a:r>
              <a:rPr lang="zh-CN" altLang="en-US" sz="1600" b="1" dirty="0"/>
              <a:t> </a:t>
            </a:r>
            <a:r>
              <a:rPr lang="en-US" altLang="zh-CN" sz="1600" b="1" dirty="0"/>
              <a:t>functional</a:t>
            </a:r>
            <a:r>
              <a:rPr lang="zh-CN" altLang="en-US" sz="1600" b="1" dirty="0"/>
              <a:t> </a:t>
            </a:r>
            <a:r>
              <a:rPr lang="en-US" altLang="zh-CN" sz="1600" b="1" dirty="0"/>
              <a:t>feature</a:t>
            </a:r>
            <a:r>
              <a:rPr lang="zh-CN" altLang="en-US" sz="1600" b="1" dirty="0"/>
              <a:t> </a:t>
            </a:r>
            <a:r>
              <a:rPr lang="en-US" altLang="zh-CN" sz="1600" b="1" dirty="0"/>
              <a:t>similarity</a:t>
            </a:r>
            <a:endParaRPr lang="zh-CN" alt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mean!$A$2</c:f>
              <c:strCache>
                <c:ptCount val="1"/>
                <c:pt idx="0">
                  <c:v>abelal16</c:v>
                </c:pt>
              </c:strCache>
            </c:strRef>
          </c:tx>
          <c:spPr>
            <a:solidFill>
              <a:schemeClr val="accent1"/>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mean!$B$2:$AA$2</c:f>
              <c:numCache>
                <c:formatCode>General</c:formatCode>
                <c:ptCount val="26"/>
                <c:pt idx="0">
                  <c:v>0.0</c:v>
                </c:pt>
                <c:pt idx="1">
                  <c:v>0.093306908906389</c:v>
                </c:pt>
                <c:pt idx="2">
                  <c:v>0.137268097792199</c:v>
                </c:pt>
                <c:pt idx="3">
                  <c:v>0.116473262022412</c:v>
                </c:pt>
                <c:pt idx="4">
                  <c:v>0.12243922862243</c:v>
                </c:pt>
                <c:pt idx="5">
                  <c:v>0.0953642383193692</c:v>
                </c:pt>
                <c:pt idx="6">
                  <c:v>0.113918850398255</c:v>
                </c:pt>
                <c:pt idx="7">
                  <c:v>0.28020928985613</c:v>
                </c:pt>
                <c:pt idx="8">
                  <c:v>0.230199914186754</c:v>
                </c:pt>
                <c:pt idx="9">
                  <c:v>0.15886691355039</c:v>
                </c:pt>
                <c:pt idx="10">
                  <c:v>0.164729618612043</c:v>
                </c:pt>
                <c:pt idx="11">
                  <c:v>0.0784873262558841</c:v>
                </c:pt>
                <c:pt idx="12">
                  <c:v>0.0777092930339169</c:v>
                </c:pt>
                <c:pt idx="13">
                  <c:v>0.128660031460405</c:v>
                </c:pt>
                <c:pt idx="14">
                  <c:v>0.228940478549271</c:v>
                </c:pt>
                <c:pt idx="15">
                  <c:v>0.125269514687101</c:v>
                </c:pt>
                <c:pt idx="16">
                  <c:v>0.151860772947292</c:v>
                </c:pt>
                <c:pt idx="17">
                  <c:v>0.132593648029601</c:v>
                </c:pt>
                <c:pt idx="18">
                  <c:v>0.212103453680221</c:v>
                </c:pt>
                <c:pt idx="19">
                  <c:v>0.121157300160493</c:v>
                </c:pt>
                <c:pt idx="20">
                  <c:v>0.128165004630966</c:v>
                </c:pt>
                <c:pt idx="21">
                  <c:v>0.17577499087372</c:v>
                </c:pt>
                <c:pt idx="22">
                  <c:v>0.103899878972531</c:v>
                </c:pt>
                <c:pt idx="23">
                  <c:v>0.262625947071439</c:v>
                </c:pt>
                <c:pt idx="24">
                  <c:v>0.191228330313774</c:v>
                </c:pt>
                <c:pt idx="25">
                  <c:v>0.101281909411724</c:v>
                </c:pt>
              </c:numCache>
            </c:numRef>
          </c:val>
        </c:ser>
        <c:ser>
          <c:idx val="1"/>
          <c:order val="1"/>
          <c:tx>
            <c:strRef>
              <c:f>mean!$A$3</c:f>
              <c:strCache>
                <c:ptCount val="1"/>
                <c:pt idx="0">
                  <c:v>ankitbatheja</c:v>
                </c:pt>
              </c:strCache>
            </c:strRef>
          </c:tx>
          <c:spPr>
            <a:solidFill>
              <a:schemeClr val="accent2"/>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mean!$B$3:$AA$3</c:f>
              <c:numCache>
                <c:formatCode>General</c:formatCode>
                <c:ptCount val="26"/>
                <c:pt idx="1">
                  <c:v>0.0</c:v>
                </c:pt>
                <c:pt idx="2">
                  <c:v>0.121874529296914</c:v>
                </c:pt>
                <c:pt idx="3">
                  <c:v>0.140162365755719</c:v>
                </c:pt>
                <c:pt idx="4">
                  <c:v>0.0945507227149731</c:v>
                </c:pt>
                <c:pt idx="5">
                  <c:v>0.127199116272058</c:v>
                </c:pt>
                <c:pt idx="6">
                  <c:v>0.133949167562389</c:v>
                </c:pt>
                <c:pt idx="7">
                  <c:v>0.143903627594119</c:v>
                </c:pt>
                <c:pt idx="8">
                  <c:v>0.103294062469441</c:v>
                </c:pt>
                <c:pt idx="9">
                  <c:v>0.196786550622527</c:v>
                </c:pt>
                <c:pt idx="10">
                  <c:v>0.0922887414792452</c:v>
                </c:pt>
                <c:pt idx="11">
                  <c:v>0.203531290462302</c:v>
                </c:pt>
                <c:pt idx="12">
                  <c:v>0.108953803224463</c:v>
                </c:pt>
                <c:pt idx="13">
                  <c:v>0.0846459274610313</c:v>
                </c:pt>
                <c:pt idx="14">
                  <c:v>0.0928546180647168</c:v>
                </c:pt>
                <c:pt idx="15">
                  <c:v>0.17546790392637</c:v>
                </c:pt>
                <c:pt idx="16">
                  <c:v>0.0310555968309888</c:v>
                </c:pt>
                <c:pt idx="17">
                  <c:v>0.100066108998279</c:v>
                </c:pt>
                <c:pt idx="18">
                  <c:v>0.0818553993390222</c:v>
                </c:pt>
                <c:pt idx="19">
                  <c:v>0.0918984003593103</c:v>
                </c:pt>
                <c:pt idx="20">
                  <c:v>0.11320536393396</c:v>
                </c:pt>
                <c:pt idx="21">
                  <c:v>0.0635375674547713</c:v>
                </c:pt>
                <c:pt idx="22">
                  <c:v>0.083213519123447</c:v>
                </c:pt>
                <c:pt idx="23">
                  <c:v>0.129711151270195</c:v>
                </c:pt>
                <c:pt idx="24">
                  <c:v>0.106350229586586</c:v>
                </c:pt>
                <c:pt idx="25">
                  <c:v>0.0876980435421119</c:v>
                </c:pt>
              </c:numCache>
            </c:numRef>
          </c:val>
        </c:ser>
        <c:ser>
          <c:idx val="2"/>
          <c:order val="2"/>
          <c:tx>
            <c:strRef>
              <c:f>mean!$A$4</c:f>
              <c:strCache>
                <c:ptCount val="1"/>
                <c:pt idx="0">
                  <c:v>aterriqu</c:v>
                </c:pt>
              </c:strCache>
            </c:strRef>
          </c:tx>
          <c:spPr>
            <a:solidFill>
              <a:schemeClr val="accent3"/>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mean!$B$4:$AA$4</c:f>
              <c:numCache>
                <c:formatCode>General</c:formatCode>
                <c:ptCount val="26"/>
                <c:pt idx="2">
                  <c:v>0.0</c:v>
                </c:pt>
                <c:pt idx="3">
                  <c:v>0.0946772430077215</c:v>
                </c:pt>
                <c:pt idx="4">
                  <c:v>0.0592393438893281</c:v>
                </c:pt>
                <c:pt idx="5">
                  <c:v>0.139650908546794</c:v>
                </c:pt>
                <c:pt idx="6">
                  <c:v>0.198436240992387</c:v>
                </c:pt>
                <c:pt idx="7">
                  <c:v>0.0530278162951874</c:v>
                </c:pt>
                <c:pt idx="8">
                  <c:v>0.0708004689861064</c:v>
                </c:pt>
                <c:pt idx="9">
                  <c:v>0.0841137216420914</c:v>
                </c:pt>
                <c:pt idx="10">
                  <c:v>0.142643639745667</c:v>
                </c:pt>
                <c:pt idx="11">
                  <c:v>0.101886055921796</c:v>
                </c:pt>
                <c:pt idx="12">
                  <c:v>0.0744573212154052</c:v>
                </c:pt>
                <c:pt idx="13">
                  <c:v>0.127547343750616</c:v>
                </c:pt>
                <c:pt idx="14">
                  <c:v>0.118097642402002</c:v>
                </c:pt>
                <c:pt idx="15">
                  <c:v>0.237475960750075</c:v>
                </c:pt>
                <c:pt idx="16">
                  <c:v>0.0572042691452023</c:v>
                </c:pt>
                <c:pt idx="17">
                  <c:v>0.121581122461803</c:v>
                </c:pt>
                <c:pt idx="18">
                  <c:v>0.0912916395324656</c:v>
                </c:pt>
                <c:pt idx="19">
                  <c:v>0.0962616772637384</c:v>
                </c:pt>
                <c:pt idx="20">
                  <c:v>0.0972053161722278</c:v>
                </c:pt>
                <c:pt idx="21">
                  <c:v>0.165732276157207</c:v>
                </c:pt>
                <c:pt idx="22">
                  <c:v>0.09109371166359</c:v>
                </c:pt>
                <c:pt idx="23">
                  <c:v>0.197738725570337</c:v>
                </c:pt>
                <c:pt idx="24">
                  <c:v>0.166105631418048</c:v>
                </c:pt>
                <c:pt idx="25">
                  <c:v>0.246880111940556</c:v>
                </c:pt>
              </c:numCache>
            </c:numRef>
          </c:val>
        </c:ser>
        <c:ser>
          <c:idx val="3"/>
          <c:order val="3"/>
          <c:tx>
            <c:strRef>
              <c:f>mean!$A$5</c:f>
              <c:strCache>
                <c:ptCount val="1"/>
                <c:pt idx="0">
                  <c:v>ccand93</c:v>
                </c:pt>
              </c:strCache>
            </c:strRef>
          </c:tx>
          <c:spPr>
            <a:solidFill>
              <a:schemeClr val="accent4"/>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mean!$B$5:$AA$5</c:f>
              <c:numCache>
                <c:formatCode>General</c:formatCode>
                <c:ptCount val="26"/>
                <c:pt idx="3">
                  <c:v>0.0</c:v>
                </c:pt>
                <c:pt idx="4">
                  <c:v>0.159618213700166</c:v>
                </c:pt>
                <c:pt idx="5">
                  <c:v>0.0875379873198295</c:v>
                </c:pt>
                <c:pt idx="6">
                  <c:v>0.216842911710712</c:v>
                </c:pt>
                <c:pt idx="7">
                  <c:v>0.206527646231527</c:v>
                </c:pt>
                <c:pt idx="8">
                  <c:v>0.120584402088172</c:v>
                </c:pt>
                <c:pt idx="9">
                  <c:v>0.172786936164874</c:v>
                </c:pt>
                <c:pt idx="10">
                  <c:v>0.070197588965126</c:v>
                </c:pt>
                <c:pt idx="11">
                  <c:v>0.125232807362494</c:v>
                </c:pt>
                <c:pt idx="12">
                  <c:v>0.0892405706795844</c:v>
                </c:pt>
                <c:pt idx="13">
                  <c:v>0.0307542211798514</c:v>
                </c:pt>
                <c:pt idx="14">
                  <c:v>0.121048402242044</c:v>
                </c:pt>
                <c:pt idx="15">
                  <c:v>0.104150618624895</c:v>
                </c:pt>
                <c:pt idx="16">
                  <c:v>0.152762584834657</c:v>
                </c:pt>
                <c:pt idx="17">
                  <c:v>0.110457758706657</c:v>
                </c:pt>
                <c:pt idx="18">
                  <c:v>0.0888087667998794</c:v>
                </c:pt>
                <c:pt idx="19">
                  <c:v>0.197932567353181</c:v>
                </c:pt>
                <c:pt idx="20">
                  <c:v>0.190441624997816</c:v>
                </c:pt>
                <c:pt idx="21">
                  <c:v>0.137502534924974</c:v>
                </c:pt>
                <c:pt idx="22">
                  <c:v>0.177311401188994</c:v>
                </c:pt>
                <c:pt idx="23">
                  <c:v>0.191852346532487</c:v>
                </c:pt>
                <c:pt idx="24">
                  <c:v>0.127074949263686</c:v>
                </c:pt>
                <c:pt idx="25">
                  <c:v>0.130085532150059</c:v>
                </c:pt>
              </c:numCache>
            </c:numRef>
          </c:val>
        </c:ser>
        <c:ser>
          <c:idx val="4"/>
          <c:order val="4"/>
          <c:tx>
            <c:strRef>
              <c:f>mean!$A$6</c:f>
              <c:strCache>
                <c:ptCount val="1"/>
                <c:pt idx="0">
                  <c:v>cgrieger12</c:v>
                </c:pt>
              </c:strCache>
            </c:strRef>
          </c:tx>
          <c:spPr>
            <a:solidFill>
              <a:schemeClr val="accent5"/>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mean!$B$6:$AA$6</c:f>
              <c:numCache>
                <c:formatCode>General</c:formatCode>
                <c:ptCount val="26"/>
                <c:pt idx="4">
                  <c:v>0.0</c:v>
                </c:pt>
                <c:pt idx="5">
                  <c:v>0.0656570130632459</c:v>
                </c:pt>
                <c:pt idx="6">
                  <c:v>0.133594896812373</c:v>
                </c:pt>
                <c:pt idx="7">
                  <c:v>0.0647308250444196</c:v>
                </c:pt>
                <c:pt idx="8">
                  <c:v>0.10308225082052</c:v>
                </c:pt>
                <c:pt idx="9">
                  <c:v>0.151011520300404</c:v>
                </c:pt>
                <c:pt idx="10">
                  <c:v>0.112403012980358</c:v>
                </c:pt>
                <c:pt idx="11">
                  <c:v>0.207866570308397</c:v>
                </c:pt>
                <c:pt idx="12">
                  <c:v>0.125615993881222</c:v>
                </c:pt>
                <c:pt idx="13">
                  <c:v>0.132461263600761</c:v>
                </c:pt>
                <c:pt idx="14">
                  <c:v>0.040493779755068</c:v>
                </c:pt>
                <c:pt idx="15">
                  <c:v>0.116494246283976</c:v>
                </c:pt>
                <c:pt idx="16">
                  <c:v>0.0809763867839264</c:v>
                </c:pt>
                <c:pt idx="17">
                  <c:v>0.126208497856255</c:v>
                </c:pt>
                <c:pt idx="18">
                  <c:v>0.139759533105208</c:v>
                </c:pt>
                <c:pt idx="19">
                  <c:v>0.177442650408851</c:v>
                </c:pt>
                <c:pt idx="20">
                  <c:v>0.196377323998136</c:v>
                </c:pt>
                <c:pt idx="21">
                  <c:v>0.0895746953898451</c:v>
                </c:pt>
                <c:pt idx="22">
                  <c:v>0.10725877418006</c:v>
                </c:pt>
                <c:pt idx="23">
                  <c:v>0.0493561850315584</c:v>
                </c:pt>
                <c:pt idx="24">
                  <c:v>0.152896550742326</c:v>
                </c:pt>
                <c:pt idx="25">
                  <c:v>0.202350049491242</c:v>
                </c:pt>
              </c:numCache>
            </c:numRef>
          </c:val>
        </c:ser>
        <c:ser>
          <c:idx val="5"/>
          <c:order val="5"/>
          <c:tx>
            <c:strRef>
              <c:f>mean!$A$7</c:f>
              <c:strCache>
                <c:ptCount val="1"/>
                <c:pt idx="0">
                  <c:v>Christyyy</c:v>
                </c:pt>
              </c:strCache>
            </c:strRef>
          </c:tx>
          <c:spPr>
            <a:solidFill>
              <a:schemeClr val="accent6"/>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mean!$B$7:$AA$7</c:f>
              <c:numCache>
                <c:formatCode>General</c:formatCode>
                <c:ptCount val="26"/>
                <c:pt idx="5">
                  <c:v>0.0</c:v>
                </c:pt>
                <c:pt idx="6">
                  <c:v>0.143594634429036</c:v>
                </c:pt>
                <c:pt idx="7">
                  <c:v>0.0706797957256759</c:v>
                </c:pt>
                <c:pt idx="8">
                  <c:v>0.0858339432155237</c:v>
                </c:pt>
                <c:pt idx="9">
                  <c:v>0.127958234908333</c:v>
                </c:pt>
                <c:pt idx="10">
                  <c:v>0.117541871658432</c:v>
                </c:pt>
                <c:pt idx="11">
                  <c:v>0.225031632479407</c:v>
                </c:pt>
                <c:pt idx="12">
                  <c:v>0.14911298704333</c:v>
                </c:pt>
                <c:pt idx="13">
                  <c:v>0.0948739756289453</c:v>
                </c:pt>
                <c:pt idx="14">
                  <c:v>0.133197413363571</c:v>
                </c:pt>
                <c:pt idx="15">
                  <c:v>0.0692969009527245</c:v>
                </c:pt>
                <c:pt idx="16">
                  <c:v>0.0848831012891199</c:v>
                </c:pt>
                <c:pt idx="17">
                  <c:v>0.136576996879751</c:v>
                </c:pt>
                <c:pt idx="18">
                  <c:v>0.0891033484519398</c:v>
                </c:pt>
                <c:pt idx="19">
                  <c:v>0.0637788050909779</c:v>
                </c:pt>
                <c:pt idx="20">
                  <c:v>0.202958760333628</c:v>
                </c:pt>
                <c:pt idx="21">
                  <c:v>0.0845249725936568</c:v>
                </c:pt>
                <c:pt idx="22">
                  <c:v>0.0410141242629596</c:v>
                </c:pt>
                <c:pt idx="23">
                  <c:v>0.191256338466614</c:v>
                </c:pt>
                <c:pt idx="24">
                  <c:v>0.131308386781014</c:v>
                </c:pt>
                <c:pt idx="25">
                  <c:v>0.102291581887579</c:v>
                </c:pt>
              </c:numCache>
            </c:numRef>
          </c:val>
        </c:ser>
        <c:ser>
          <c:idx val="6"/>
          <c:order val="6"/>
          <c:tx>
            <c:strRef>
              <c:f>mean!$A$8</c:f>
              <c:strCache>
                <c:ptCount val="1"/>
                <c:pt idx="0">
                  <c:v>crloflin</c:v>
                </c:pt>
              </c:strCache>
            </c:strRef>
          </c:tx>
          <c:spPr>
            <a:solidFill>
              <a:schemeClr val="accent1">
                <a:lumMod val="6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mean!$B$8:$AA$8</c:f>
              <c:numCache>
                <c:formatCode>General</c:formatCode>
                <c:ptCount val="26"/>
                <c:pt idx="6">
                  <c:v>0.0</c:v>
                </c:pt>
                <c:pt idx="7">
                  <c:v>0.127082251388152</c:v>
                </c:pt>
                <c:pt idx="8">
                  <c:v>0.121524493343697</c:v>
                </c:pt>
                <c:pt idx="9">
                  <c:v>0.178651720009803</c:v>
                </c:pt>
                <c:pt idx="10">
                  <c:v>0.154000647302696</c:v>
                </c:pt>
                <c:pt idx="11">
                  <c:v>0.0411803725341636</c:v>
                </c:pt>
                <c:pt idx="12">
                  <c:v>0.119056943035604</c:v>
                </c:pt>
                <c:pt idx="13">
                  <c:v>0.147904681633239</c:v>
                </c:pt>
                <c:pt idx="14">
                  <c:v>0.10186716518928</c:v>
                </c:pt>
                <c:pt idx="15">
                  <c:v>0.117024817986945</c:v>
                </c:pt>
                <c:pt idx="16">
                  <c:v>0.12925717986939</c:v>
                </c:pt>
                <c:pt idx="17">
                  <c:v>0.135178922859935</c:v>
                </c:pt>
                <c:pt idx="18">
                  <c:v>0.0971555028313743</c:v>
                </c:pt>
                <c:pt idx="19">
                  <c:v>0.101608536720163</c:v>
                </c:pt>
                <c:pt idx="20">
                  <c:v>0.1114421018708</c:v>
                </c:pt>
                <c:pt idx="21">
                  <c:v>0.113249357468703</c:v>
                </c:pt>
                <c:pt idx="22">
                  <c:v>0.139150206974648</c:v>
                </c:pt>
                <c:pt idx="23">
                  <c:v>0.0807517965680351</c:v>
                </c:pt>
                <c:pt idx="24">
                  <c:v>0.211148046415125</c:v>
                </c:pt>
                <c:pt idx="25">
                  <c:v>0.166685029037875</c:v>
                </c:pt>
              </c:numCache>
            </c:numRef>
          </c:val>
        </c:ser>
        <c:ser>
          <c:idx val="7"/>
          <c:order val="7"/>
          <c:tx>
            <c:strRef>
              <c:f>mean!$A$9</c:f>
              <c:strCache>
                <c:ptCount val="1"/>
                <c:pt idx="0">
                  <c:v>dengc</c:v>
                </c:pt>
              </c:strCache>
            </c:strRef>
          </c:tx>
          <c:spPr>
            <a:solidFill>
              <a:schemeClr val="accent2">
                <a:lumMod val="6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mean!$B$9:$AA$9</c:f>
              <c:numCache>
                <c:formatCode>General</c:formatCode>
                <c:ptCount val="26"/>
                <c:pt idx="7">
                  <c:v>0.0</c:v>
                </c:pt>
                <c:pt idx="8">
                  <c:v>0.103805275809352</c:v>
                </c:pt>
                <c:pt idx="9">
                  <c:v>0.0620923709040366</c:v>
                </c:pt>
                <c:pt idx="10">
                  <c:v>0.122778362596045</c:v>
                </c:pt>
                <c:pt idx="11">
                  <c:v>0.114881734470778</c:v>
                </c:pt>
                <c:pt idx="12">
                  <c:v>0.0822512881308145</c:v>
                </c:pt>
                <c:pt idx="13">
                  <c:v>0.049192221998593</c:v>
                </c:pt>
                <c:pt idx="14">
                  <c:v>0.0858107348053611</c:v>
                </c:pt>
                <c:pt idx="15">
                  <c:v>0.142554730373276</c:v>
                </c:pt>
                <c:pt idx="16">
                  <c:v>0.0832610667089051</c:v>
                </c:pt>
                <c:pt idx="17">
                  <c:v>0.0978577418219082</c:v>
                </c:pt>
                <c:pt idx="18">
                  <c:v>0.12226963105071</c:v>
                </c:pt>
                <c:pt idx="19">
                  <c:v>0.161852009000725</c:v>
                </c:pt>
                <c:pt idx="20">
                  <c:v>0.180426376777468</c:v>
                </c:pt>
                <c:pt idx="21">
                  <c:v>0.0889545248713955</c:v>
                </c:pt>
                <c:pt idx="22">
                  <c:v>0.0406125901646452</c:v>
                </c:pt>
                <c:pt idx="23">
                  <c:v>0.212896912494952</c:v>
                </c:pt>
                <c:pt idx="24">
                  <c:v>0.167070223498019</c:v>
                </c:pt>
                <c:pt idx="25">
                  <c:v>0.106463880928344</c:v>
                </c:pt>
              </c:numCache>
            </c:numRef>
          </c:val>
        </c:ser>
        <c:ser>
          <c:idx val="8"/>
          <c:order val="8"/>
          <c:tx>
            <c:strRef>
              <c:f>mean!$A$10</c:f>
              <c:strCache>
                <c:ptCount val="1"/>
                <c:pt idx="0">
                  <c:v>huayifang</c:v>
                </c:pt>
              </c:strCache>
            </c:strRef>
          </c:tx>
          <c:spPr>
            <a:solidFill>
              <a:schemeClr val="accent3">
                <a:lumMod val="6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mean!$B$10:$AA$10</c:f>
              <c:numCache>
                <c:formatCode>General</c:formatCode>
                <c:ptCount val="26"/>
                <c:pt idx="8">
                  <c:v>0.0</c:v>
                </c:pt>
                <c:pt idx="9">
                  <c:v>0.0710328653565708</c:v>
                </c:pt>
                <c:pt idx="10">
                  <c:v>0.0863016275468551</c:v>
                </c:pt>
                <c:pt idx="11">
                  <c:v>0.113652402116165</c:v>
                </c:pt>
                <c:pt idx="12">
                  <c:v>0.043794073394559</c:v>
                </c:pt>
                <c:pt idx="13">
                  <c:v>0.142382958636529</c:v>
                </c:pt>
                <c:pt idx="14">
                  <c:v>0.129515724235058</c:v>
                </c:pt>
                <c:pt idx="15">
                  <c:v>0.102056755935116</c:v>
                </c:pt>
                <c:pt idx="16">
                  <c:v>0.0725351211639464</c:v>
                </c:pt>
                <c:pt idx="17">
                  <c:v>0.0673221805302809</c:v>
                </c:pt>
                <c:pt idx="18">
                  <c:v>0.120552207178455</c:v>
                </c:pt>
                <c:pt idx="19">
                  <c:v>0.189944321729644</c:v>
                </c:pt>
                <c:pt idx="20">
                  <c:v>0.127672192063986</c:v>
                </c:pt>
                <c:pt idx="21">
                  <c:v>0.151662705538783</c:v>
                </c:pt>
                <c:pt idx="22">
                  <c:v>0.066340891714101</c:v>
                </c:pt>
                <c:pt idx="23">
                  <c:v>0.0881724334947039</c:v>
                </c:pt>
                <c:pt idx="24">
                  <c:v>0.131789897816271</c:v>
                </c:pt>
                <c:pt idx="25">
                  <c:v>0.0810298816663493</c:v>
                </c:pt>
              </c:numCache>
            </c:numRef>
          </c:val>
        </c:ser>
        <c:ser>
          <c:idx val="9"/>
          <c:order val="9"/>
          <c:tx>
            <c:strRef>
              <c:f>mean!$A$11</c:f>
              <c:strCache>
                <c:ptCount val="1"/>
                <c:pt idx="0">
                  <c:v>ishwetasingh</c:v>
                </c:pt>
              </c:strCache>
            </c:strRef>
          </c:tx>
          <c:spPr>
            <a:solidFill>
              <a:schemeClr val="accent4">
                <a:lumMod val="6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mean!$B$11:$AA$11</c:f>
              <c:numCache>
                <c:formatCode>General</c:formatCode>
                <c:ptCount val="26"/>
                <c:pt idx="9">
                  <c:v>0.0</c:v>
                </c:pt>
                <c:pt idx="10">
                  <c:v>0.324852418987295</c:v>
                </c:pt>
                <c:pt idx="11">
                  <c:v>0.173188310228127</c:v>
                </c:pt>
                <c:pt idx="12">
                  <c:v>0.130527451163637</c:v>
                </c:pt>
                <c:pt idx="13">
                  <c:v>0.129354250644367</c:v>
                </c:pt>
                <c:pt idx="14">
                  <c:v>0.171629408974142</c:v>
                </c:pt>
                <c:pt idx="15">
                  <c:v>0.109287766606966</c:v>
                </c:pt>
                <c:pt idx="16">
                  <c:v>0.183780004199426</c:v>
                </c:pt>
                <c:pt idx="17">
                  <c:v>0.099376136384149</c:v>
                </c:pt>
                <c:pt idx="18">
                  <c:v>0.157726901266442</c:v>
                </c:pt>
                <c:pt idx="19">
                  <c:v>0.109205315898734</c:v>
                </c:pt>
                <c:pt idx="20">
                  <c:v>0.0989276784357041</c:v>
                </c:pt>
                <c:pt idx="21">
                  <c:v>0.114219617031105</c:v>
                </c:pt>
                <c:pt idx="22">
                  <c:v>0.0923648229800991</c:v>
                </c:pt>
                <c:pt idx="23">
                  <c:v>0.0407795678110768</c:v>
                </c:pt>
                <c:pt idx="24">
                  <c:v>0.0872867331933711</c:v>
                </c:pt>
                <c:pt idx="25">
                  <c:v>0.151910233403964</c:v>
                </c:pt>
              </c:numCache>
            </c:numRef>
          </c:val>
        </c:ser>
        <c:ser>
          <c:idx val="10"/>
          <c:order val="10"/>
          <c:tx>
            <c:strRef>
              <c:f>mean!$A$12</c:f>
              <c:strCache>
                <c:ptCount val="1"/>
                <c:pt idx="0">
                  <c:v>jeffkeilmann</c:v>
                </c:pt>
              </c:strCache>
            </c:strRef>
          </c:tx>
          <c:spPr>
            <a:solidFill>
              <a:schemeClr val="accent5">
                <a:lumMod val="6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mean!$B$12:$AA$12</c:f>
              <c:numCache>
                <c:formatCode>General</c:formatCode>
                <c:ptCount val="26"/>
                <c:pt idx="10">
                  <c:v>0.0</c:v>
                </c:pt>
                <c:pt idx="11">
                  <c:v>0.0735102349439154</c:v>
                </c:pt>
                <c:pt idx="12">
                  <c:v>0.159475705982122</c:v>
                </c:pt>
                <c:pt idx="13">
                  <c:v>0.0817757266697882</c:v>
                </c:pt>
                <c:pt idx="14">
                  <c:v>0.123075663089628</c:v>
                </c:pt>
                <c:pt idx="15">
                  <c:v>0.106164409810215</c:v>
                </c:pt>
                <c:pt idx="16">
                  <c:v>0.164501992917859</c:v>
                </c:pt>
                <c:pt idx="17">
                  <c:v>0.0952054711134967</c:v>
                </c:pt>
                <c:pt idx="18">
                  <c:v>0.191636621667643</c:v>
                </c:pt>
                <c:pt idx="19">
                  <c:v>0.0895958814239737</c:v>
                </c:pt>
                <c:pt idx="20">
                  <c:v>0.0899873604682275</c:v>
                </c:pt>
                <c:pt idx="21">
                  <c:v>0.0866834393177474</c:v>
                </c:pt>
                <c:pt idx="22">
                  <c:v>0.188977156104166</c:v>
                </c:pt>
                <c:pt idx="23">
                  <c:v>0.0665512072986469</c:v>
                </c:pt>
                <c:pt idx="24">
                  <c:v>0.0291589009693157</c:v>
                </c:pt>
                <c:pt idx="25">
                  <c:v>0.114696266530958</c:v>
                </c:pt>
              </c:numCache>
            </c:numRef>
          </c:val>
        </c:ser>
        <c:ser>
          <c:idx val="11"/>
          <c:order val="11"/>
          <c:tx>
            <c:strRef>
              <c:f>mean!$A$13</c:f>
              <c:strCache>
                <c:ptCount val="1"/>
                <c:pt idx="0">
                  <c:v>lheston</c:v>
                </c:pt>
              </c:strCache>
            </c:strRef>
          </c:tx>
          <c:spPr>
            <a:solidFill>
              <a:schemeClr val="accent6">
                <a:lumMod val="6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mean!$B$13:$AA$13</c:f>
              <c:numCache>
                <c:formatCode>General</c:formatCode>
                <c:ptCount val="26"/>
                <c:pt idx="11">
                  <c:v>0.0</c:v>
                </c:pt>
                <c:pt idx="12">
                  <c:v>0.180139457594469</c:v>
                </c:pt>
                <c:pt idx="13">
                  <c:v>0.145254637291049</c:v>
                </c:pt>
                <c:pt idx="14">
                  <c:v>0.118759805035117</c:v>
                </c:pt>
                <c:pt idx="15">
                  <c:v>0.148681483502156</c:v>
                </c:pt>
                <c:pt idx="16">
                  <c:v>0.0949960745744439</c:v>
                </c:pt>
                <c:pt idx="17">
                  <c:v>0.0893985207576909</c:v>
                </c:pt>
                <c:pt idx="18">
                  <c:v>0.219859367005493</c:v>
                </c:pt>
                <c:pt idx="19">
                  <c:v>0.11880493766487</c:v>
                </c:pt>
                <c:pt idx="20">
                  <c:v>0.164285746326617</c:v>
                </c:pt>
                <c:pt idx="21">
                  <c:v>0.125123773964114</c:v>
                </c:pt>
                <c:pt idx="22">
                  <c:v>0.189370368802286</c:v>
                </c:pt>
                <c:pt idx="23">
                  <c:v>0.0813749190827483</c:v>
                </c:pt>
                <c:pt idx="24">
                  <c:v>0.0573288168864685</c:v>
                </c:pt>
                <c:pt idx="25">
                  <c:v>0.178565498873174</c:v>
                </c:pt>
              </c:numCache>
            </c:numRef>
          </c:val>
        </c:ser>
        <c:ser>
          <c:idx val="12"/>
          <c:order val="12"/>
          <c:tx>
            <c:strRef>
              <c:f>mean!$A$14</c:f>
              <c:strCache>
                <c:ptCount val="1"/>
                <c:pt idx="0">
                  <c:v>lostkuma</c:v>
                </c:pt>
              </c:strCache>
            </c:strRef>
          </c:tx>
          <c:spPr>
            <a:solidFill>
              <a:schemeClr val="accent1">
                <a:lumMod val="80000"/>
                <a:lumOff val="2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mean!$B$14:$AA$14</c:f>
              <c:numCache>
                <c:formatCode>General</c:formatCode>
                <c:ptCount val="26"/>
                <c:pt idx="12">
                  <c:v>0.0</c:v>
                </c:pt>
                <c:pt idx="13">
                  <c:v>0.0912624579232878</c:v>
                </c:pt>
                <c:pt idx="14">
                  <c:v>0.145957616823161</c:v>
                </c:pt>
                <c:pt idx="15">
                  <c:v>0.15773010903096</c:v>
                </c:pt>
                <c:pt idx="16">
                  <c:v>0.0905144251941766</c:v>
                </c:pt>
                <c:pt idx="17">
                  <c:v>0.0838912973308138</c:v>
                </c:pt>
                <c:pt idx="18">
                  <c:v>0.21434906390404</c:v>
                </c:pt>
                <c:pt idx="19">
                  <c:v>0.173030027051274</c:v>
                </c:pt>
                <c:pt idx="20">
                  <c:v>0.145032366504616</c:v>
                </c:pt>
                <c:pt idx="21">
                  <c:v>0.155276776745979</c:v>
                </c:pt>
                <c:pt idx="22">
                  <c:v>0.0792161568093068</c:v>
                </c:pt>
                <c:pt idx="23">
                  <c:v>0.116473172073013</c:v>
                </c:pt>
                <c:pt idx="24">
                  <c:v>0.0829570133099145</c:v>
                </c:pt>
                <c:pt idx="25">
                  <c:v>0.0747670864591356</c:v>
                </c:pt>
              </c:numCache>
            </c:numRef>
          </c:val>
        </c:ser>
        <c:ser>
          <c:idx val="13"/>
          <c:order val="13"/>
          <c:tx>
            <c:strRef>
              <c:f>mean!$A$15</c:f>
              <c:strCache>
                <c:ptCount val="1"/>
                <c:pt idx="0">
                  <c:v>meetalivaidya</c:v>
                </c:pt>
              </c:strCache>
            </c:strRef>
          </c:tx>
          <c:spPr>
            <a:solidFill>
              <a:schemeClr val="accent2">
                <a:lumMod val="80000"/>
                <a:lumOff val="2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mean!$B$15:$AA$15</c:f>
              <c:numCache>
                <c:formatCode>General</c:formatCode>
                <c:ptCount val="26"/>
                <c:pt idx="13">
                  <c:v>0.0</c:v>
                </c:pt>
                <c:pt idx="14">
                  <c:v>0.188623295368281</c:v>
                </c:pt>
                <c:pt idx="15">
                  <c:v>0.178097409629992</c:v>
                </c:pt>
                <c:pt idx="16">
                  <c:v>0.136232658404523</c:v>
                </c:pt>
                <c:pt idx="17">
                  <c:v>0.0908666478996628</c:v>
                </c:pt>
                <c:pt idx="18">
                  <c:v>0.132668825701475</c:v>
                </c:pt>
                <c:pt idx="19">
                  <c:v>0.16539020574562</c:v>
                </c:pt>
                <c:pt idx="20">
                  <c:v>0.0780449138455411</c:v>
                </c:pt>
                <c:pt idx="21">
                  <c:v>0.138657974926231</c:v>
                </c:pt>
                <c:pt idx="22">
                  <c:v>0.170293799843738</c:v>
                </c:pt>
                <c:pt idx="23">
                  <c:v>0.186245221863123</c:v>
                </c:pt>
                <c:pt idx="24">
                  <c:v>0.108035992354576</c:v>
                </c:pt>
                <c:pt idx="25">
                  <c:v>0.118821299361849</c:v>
                </c:pt>
              </c:numCache>
            </c:numRef>
          </c:val>
        </c:ser>
        <c:ser>
          <c:idx val="14"/>
          <c:order val="14"/>
          <c:tx>
            <c:strRef>
              <c:f>mean!$A$16</c:f>
              <c:strCache>
                <c:ptCount val="1"/>
                <c:pt idx="0">
                  <c:v>MegamindHenry</c:v>
                </c:pt>
              </c:strCache>
            </c:strRef>
          </c:tx>
          <c:spPr>
            <a:solidFill>
              <a:schemeClr val="accent3">
                <a:lumMod val="80000"/>
                <a:lumOff val="2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mean!$B$16:$AA$16</c:f>
              <c:numCache>
                <c:formatCode>General</c:formatCode>
                <c:ptCount val="26"/>
                <c:pt idx="14">
                  <c:v>0.0</c:v>
                </c:pt>
                <c:pt idx="15">
                  <c:v>0.0998723093915442</c:v>
                </c:pt>
                <c:pt idx="16">
                  <c:v>0.156486335712181</c:v>
                </c:pt>
                <c:pt idx="17">
                  <c:v>0.151904143044055</c:v>
                </c:pt>
                <c:pt idx="18">
                  <c:v>0.0528416417277808</c:v>
                </c:pt>
                <c:pt idx="19">
                  <c:v>0.104734742626743</c:v>
                </c:pt>
                <c:pt idx="20">
                  <c:v>0.18110023268004</c:v>
                </c:pt>
                <c:pt idx="21">
                  <c:v>0.264995122055491</c:v>
                </c:pt>
                <c:pt idx="22">
                  <c:v>0.129767807869602</c:v>
                </c:pt>
                <c:pt idx="23">
                  <c:v>0.0449264886457853</c:v>
                </c:pt>
                <c:pt idx="24">
                  <c:v>0.101971793164808</c:v>
                </c:pt>
                <c:pt idx="25">
                  <c:v>0.063131906830793</c:v>
                </c:pt>
              </c:numCache>
            </c:numRef>
          </c:val>
        </c:ser>
        <c:ser>
          <c:idx val="15"/>
          <c:order val="15"/>
          <c:tx>
            <c:strRef>
              <c:f>mean!$A$17</c:f>
              <c:strCache>
                <c:ptCount val="1"/>
                <c:pt idx="0">
                  <c:v>mgogte</c:v>
                </c:pt>
              </c:strCache>
            </c:strRef>
          </c:tx>
          <c:spPr>
            <a:solidFill>
              <a:schemeClr val="accent4">
                <a:lumMod val="80000"/>
                <a:lumOff val="2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mean!$B$17:$AA$17</c:f>
              <c:numCache>
                <c:formatCode>General</c:formatCode>
                <c:ptCount val="26"/>
                <c:pt idx="15">
                  <c:v>0.0</c:v>
                </c:pt>
                <c:pt idx="16">
                  <c:v>0.137581456810335</c:v>
                </c:pt>
                <c:pt idx="17">
                  <c:v>0.0170931454845169</c:v>
                </c:pt>
                <c:pt idx="18">
                  <c:v>0.121671060076629</c:v>
                </c:pt>
                <c:pt idx="19">
                  <c:v>0.203123798486308</c:v>
                </c:pt>
                <c:pt idx="20">
                  <c:v>0.0279984040127112</c:v>
                </c:pt>
                <c:pt idx="21">
                  <c:v>0.127756379209074</c:v>
                </c:pt>
                <c:pt idx="22">
                  <c:v>0.194287116744604</c:v>
                </c:pt>
                <c:pt idx="23">
                  <c:v>0.149166101218375</c:v>
                </c:pt>
                <c:pt idx="24">
                  <c:v>0.187382341655144</c:v>
                </c:pt>
                <c:pt idx="25">
                  <c:v>0.169653522167274</c:v>
                </c:pt>
              </c:numCache>
            </c:numRef>
          </c:val>
        </c:ser>
        <c:ser>
          <c:idx val="16"/>
          <c:order val="16"/>
          <c:tx>
            <c:strRef>
              <c:f>mean!$A$18</c:f>
              <c:strCache>
                <c:ptCount val="1"/>
                <c:pt idx="0">
                  <c:v>patrickherrod</c:v>
                </c:pt>
              </c:strCache>
            </c:strRef>
          </c:tx>
          <c:spPr>
            <a:solidFill>
              <a:schemeClr val="accent5">
                <a:lumMod val="80000"/>
                <a:lumOff val="2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mean!$B$18:$AA$18</c:f>
              <c:numCache>
                <c:formatCode>General</c:formatCode>
                <c:ptCount val="26"/>
                <c:pt idx="16">
                  <c:v>0.0</c:v>
                </c:pt>
                <c:pt idx="17">
                  <c:v>0.0821163500969858</c:v>
                </c:pt>
                <c:pt idx="18">
                  <c:v>0.085798963171995</c:v>
                </c:pt>
                <c:pt idx="19">
                  <c:v>0.132318775611772</c:v>
                </c:pt>
                <c:pt idx="20">
                  <c:v>0.0876544509185012</c:v>
                </c:pt>
                <c:pt idx="21">
                  <c:v>0.121663397219212</c:v>
                </c:pt>
                <c:pt idx="22">
                  <c:v>0.0942750514181177</c:v>
                </c:pt>
                <c:pt idx="23">
                  <c:v>0.0840459401501812</c:v>
                </c:pt>
                <c:pt idx="24">
                  <c:v>0.202462611489554</c:v>
                </c:pt>
                <c:pt idx="25">
                  <c:v>0.0227363624369907</c:v>
                </c:pt>
              </c:numCache>
            </c:numRef>
          </c:val>
        </c:ser>
        <c:ser>
          <c:idx val="17"/>
          <c:order val="17"/>
          <c:tx>
            <c:strRef>
              <c:f>mean!$A$19</c:f>
              <c:strCache>
                <c:ptCount val="1"/>
                <c:pt idx="0">
                  <c:v>pjt90</c:v>
                </c:pt>
              </c:strCache>
            </c:strRef>
          </c:tx>
          <c:spPr>
            <a:solidFill>
              <a:schemeClr val="accent6">
                <a:lumMod val="80000"/>
                <a:lumOff val="2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mean!$B$19:$AA$19</c:f>
              <c:numCache>
                <c:formatCode>General</c:formatCode>
                <c:ptCount val="26"/>
                <c:pt idx="17">
                  <c:v>0.0</c:v>
                </c:pt>
                <c:pt idx="18">
                  <c:v>0.0596149819437961</c:v>
                </c:pt>
                <c:pt idx="19">
                  <c:v>0.139393362555804</c:v>
                </c:pt>
                <c:pt idx="20">
                  <c:v>0.115299421120037</c:v>
                </c:pt>
                <c:pt idx="21">
                  <c:v>0.0524496045791002</c:v>
                </c:pt>
                <c:pt idx="22">
                  <c:v>0.1270283729617</c:v>
                </c:pt>
                <c:pt idx="23">
                  <c:v>0.102849191010709</c:v>
                </c:pt>
                <c:pt idx="24">
                  <c:v>0.167783859768388</c:v>
                </c:pt>
                <c:pt idx="25">
                  <c:v>0.0737143378459964</c:v>
                </c:pt>
              </c:numCache>
            </c:numRef>
          </c:val>
        </c:ser>
        <c:ser>
          <c:idx val="18"/>
          <c:order val="18"/>
          <c:tx>
            <c:strRef>
              <c:f>mean!$A$20</c:f>
              <c:strCache>
                <c:ptCount val="1"/>
                <c:pt idx="0">
                  <c:v>pmittal115</c:v>
                </c:pt>
              </c:strCache>
            </c:strRef>
          </c:tx>
          <c:spPr>
            <a:solidFill>
              <a:schemeClr val="accent1">
                <a:lumMod val="8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mean!$B$20:$AA$20</c:f>
              <c:numCache>
                <c:formatCode>General</c:formatCode>
                <c:ptCount val="26"/>
                <c:pt idx="18">
                  <c:v>0.0</c:v>
                </c:pt>
                <c:pt idx="19">
                  <c:v>0.103385049930211</c:v>
                </c:pt>
                <c:pt idx="20">
                  <c:v>0.152228510927747</c:v>
                </c:pt>
                <c:pt idx="21">
                  <c:v>0.0681832230152883</c:v>
                </c:pt>
                <c:pt idx="22">
                  <c:v>0.126575647238295</c:v>
                </c:pt>
                <c:pt idx="23">
                  <c:v>0.104788892826017</c:v>
                </c:pt>
                <c:pt idx="24">
                  <c:v>0.0871052905804769</c:v>
                </c:pt>
                <c:pt idx="25">
                  <c:v>0.102570205381987</c:v>
                </c:pt>
              </c:numCache>
            </c:numRef>
          </c:val>
        </c:ser>
        <c:ser>
          <c:idx val="19"/>
          <c:order val="19"/>
          <c:tx>
            <c:strRef>
              <c:f>mean!$A$21</c:f>
              <c:strCache>
                <c:ptCount val="1"/>
                <c:pt idx="0">
                  <c:v>prachitamane</c:v>
                </c:pt>
              </c:strCache>
            </c:strRef>
          </c:tx>
          <c:spPr>
            <a:solidFill>
              <a:schemeClr val="accent2">
                <a:lumMod val="8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mean!$B$21:$AA$21</c:f>
              <c:numCache>
                <c:formatCode>General</c:formatCode>
                <c:ptCount val="26"/>
                <c:pt idx="19">
                  <c:v>0.0</c:v>
                </c:pt>
                <c:pt idx="20">
                  <c:v>0.142940063501734</c:v>
                </c:pt>
                <c:pt idx="21">
                  <c:v>0.0917951831096287</c:v>
                </c:pt>
                <c:pt idx="22">
                  <c:v>0.0915858905590523</c:v>
                </c:pt>
                <c:pt idx="23">
                  <c:v>0.174745019587636</c:v>
                </c:pt>
                <c:pt idx="24">
                  <c:v>0.0972746897607813</c:v>
                </c:pt>
                <c:pt idx="25">
                  <c:v>0.100062635505092</c:v>
                </c:pt>
              </c:numCache>
            </c:numRef>
          </c:val>
        </c:ser>
        <c:ser>
          <c:idx val="20"/>
          <c:order val="20"/>
          <c:tx>
            <c:strRef>
              <c:f>mean!$A$22</c:f>
              <c:strCache>
                <c:ptCount val="1"/>
                <c:pt idx="0">
                  <c:v>sabrina-hsu</c:v>
                </c:pt>
              </c:strCache>
            </c:strRef>
          </c:tx>
          <c:spPr>
            <a:solidFill>
              <a:schemeClr val="accent3">
                <a:lumMod val="8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mean!$B$22:$AA$22</c:f>
              <c:numCache>
                <c:formatCode>General</c:formatCode>
                <c:ptCount val="26"/>
                <c:pt idx="20">
                  <c:v>0.0</c:v>
                </c:pt>
                <c:pt idx="21">
                  <c:v>0.173845411799277</c:v>
                </c:pt>
                <c:pt idx="22">
                  <c:v>0.0789748050711675</c:v>
                </c:pt>
                <c:pt idx="23">
                  <c:v>0.155271039689157</c:v>
                </c:pt>
                <c:pt idx="24">
                  <c:v>0.125672545520117</c:v>
                </c:pt>
                <c:pt idx="25">
                  <c:v>0.0869158507508807</c:v>
                </c:pt>
              </c:numCache>
            </c:numRef>
          </c:val>
        </c:ser>
        <c:ser>
          <c:idx val="21"/>
          <c:order val="21"/>
          <c:tx>
            <c:strRef>
              <c:f>mean!$A$23</c:f>
              <c:strCache>
                <c:ptCount val="1"/>
                <c:pt idx="0">
                  <c:v>sauravn</c:v>
                </c:pt>
              </c:strCache>
            </c:strRef>
          </c:tx>
          <c:spPr>
            <a:solidFill>
              <a:schemeClr val="accent4">
                <a:lumMod val="8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mean!$B$23:$AA$23</c:f>
              <c:numCache>
                <c:formatCode>General</c:formatCode>
                <c:ptCount val="26"/>
                <c:pt idx="21">
                  <c:v>0.0</c:v>
                </c:pt>
                <c:pt idx="22">
                  <c:v>0.0836198323001471</c:v>
                </c:pt>
                <c:pt idx="23">
                  <c:v>0.106519277446005</c:v>
                </c:pt>
                <c:pt idx="24">
                  <c:v>0.188673662484548</c:v>
                </c:pt>
                <c:pt idx="25">
                  <c:v>0.0747606956743941</c:v>
                </c:pt>
              </c:numCache>
            </c:numRef>
          </c:val>
        </c:ser>
        <c:ser>
          <c:idx val="22"/>
          <c:order val="22"/>
          <c:tx>
            <c:strRef>
              <c:f>mean!$A$24</c:f>
              <c:strCache>
                <c:ptCount val="1"/>
                <c:pt idx="0">
                  <c:v>shiboo18</c:v>
                </c:pt>
              </c:strCache>
            </c:strRef>
          </c:tx>
          <c:spPr>
            <a:solidFill>
              <a:schemeClr val="accent5">
                <a:lumMod val="8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mean!$B$24:$AA$24</c:f>
              <c:numCache>
                <c:formatCode>General</c:formatCode>
                <c:ptCount val="26"/>
                <c:pt idx="22">
                  <c:v>0.0</c:v>
                </c:pt>
                <c:pt idx="23">
                  <c:v>0.137594702538148</c:v>
                </c:pt>
                <c:pt idx="24">
                  <c:v>0.178710590179467</c:v>
                </c:pt>
                <c:pt idx="25">
                  <c:v>0.110050810190721</c:v>
                </c:pt>
              </c:numCache>
            </c:numRef>
          </c:val>
        </c:ser>
        <c:ser>
          <c:idx val="23"/>
          <c:order val="23"/>
          <c:tx>
            <c:strRef>
              <c:f>mean!$A$25</c:f>
              <c:strCache>
                <c:ptCount val="1"/>
                <c:pt idx="0">
                  <c:v>tanmayee123</c:v>
                </c:pt>
              </c:strCache>
            </c:strRef>
          </c:tx>
          <c:spPr>
            <a:solidFill>
              <a:schemeClr val="accent6">
                <a:lumMod val="8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mean!$B$25:$AA$25</c:f>
              <c:numCache>
                <c:formatCode>General</c:formatCode>
                <c:ptCount val="26"/>
                <c:pt idx="23">
                  <c:v>0.0</c:v>
                </c:pt>
                <c:pt idx="24">
                  <c:v>0.157607242818099</c:v>
                </c:pt>
                <c:pt idx="25">
                  <c:v>0.117943337262075</c:v>
                </c:pt>
              </c:numCache>
            </c:numRef>
          </c:val>
        </c:ser>
        <c:ser>
          <c:idx val="24"/>
          <c:order val="24"/>
          <c:tx>
            <c:strRef>
              <c:f>mean!$A$26</c:f>
              <c:strCache>
                <c:ptCount val="1"/>
                <c:pt idx="0">
                  <c:v>taycurt17</c:v>
                </c:pt>
              </c:strCache>
            </c:strRef>
          </c:tx>
          <c:spPr>
            <a:solidFill>
              <a:schemeClr val="accent1">
                <a:lumMod val="60000"/>
                <a:lumOff val="4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mean!$B$26:$AA$26</c:f>
              <c:numCache>
                <c:formatCode>General</c:formatCode>
                <c:ptCount val="26"/>
                <c:pt idx="24">
                  <c:v>0.0</c:v>
                </c:pt>
                <c:pt idx="25">
                  <c:v>0.179486172179316</c:v>
                </c:pt>
              </c:numCache>
            </c:numRef>
          </c:val>
        </c:ser>
        <c:ser>
          <c:idx val="25"/>
          <c:order val="25"/>
          <c:tx>
            <c:strRef>
              <c:f>mean!$A$27</c:f>
              <c:strCache>
                <c:ptCount val="1"/>
                <c:pt idx="0">
                  <c:v>wluan</c:v>
                </c:pt>
              </c:strCache>
            </c:strRef>
          </c:tx>
          <c:spPr>
            <a:solidFill>
              <a:schemeClr val="accent2">
                <a:lumMod val="60000"/>
                <a:lumOff val="40000"/>
              </a:schemeClr>
            </a:solidFill>
            <a:ln>
              <a:noFill/>
            </a:ln>
            <a:effectLst/>
          </c:spPr>
          <c:invertIfNegative val="0"/>
          <c:cat>
            <c:strRef>
              <c:f>mean!$B$1:$AA$1</c:f>
              <c:strCache>
                <c:ptCount val="26"/>
                <c:pt idx="0">
                  <c:v>abelal16</c:v>
                </c:pt>
                <c:pt idx="1">
                  <c:v>ankitbatheja</c:v>
                </c:pt>
                <c:pt idx="2">
                  <c:v>aterriqu</c:v>
                </c:pt>
                <c:pt idx="3">
                  <c:v>ccand93</c:v>
                </c:pt>
                <c:pt idx="4">
                  <c:v>cgrieger12</c:v>
                </c:pt>
                <c:pt idx="5">
                  <c:v>Christyyy</c:v>
                </c:pt>
                <c:pt idx="6">
                  <c:v>crloflin</c:v>
                </c:pt>
                <c:pt idx="7">
                  <c:v>dengc</c:v>
                </c:pt>
                <c:pt idx="8">
                  <c:v>huayifang</c:v>
                </c:pt>
                <c:pt idx="9">
                  <c:v>ishwetasingh</c:v>
                </c:pt>
                <c:pt idx="10">
                  <c:v>jeffkeilmann</c:v>
                </c:pt>
                <c:pt idx="11">
                  <c:v>lheston</c:v>
                </c:pt>
                <c:pt idx="12">
                  <c:v>lostkuma</c:v>
                </c:pt>
                <c:pt idx="13">
                  <c:v>meetalivaidya</c:v>
                </c:pt>
                <c:pt idx="14">
                  <c:v>MegamindHenry</c:v>
                </c:pt>
                <c:pt idx="15">
                  <c:v>mgogte</c:v>
                </c:pt>
                <c:pt idx="16">
                  <c:v>patrickherrod</c:v>
                </c:pt>
                <c:pt idx="17">
                  <c:v>pjt90</c:v>
                </c:pt>
                <c:pt idx="18">
                  <c:v>pmittal115</c:v>
                </c:pt>
                <c:pt idx="19">
                  <c:v>prachitamane</c:v>
                </c:pt>
                <c:pt idx="20">
                  <c:v>sabrina-hsu</c:v>
                </c:pt>
                <c:pt idx="21">
                  <c:v>sauravn</c:v>
                </c:pt>
                <c:pt idx="22">
                  <c:v>shiboo18</c:v>
                </c:pt>
                <c:pt idx="23">
                  <c:v>tanmayee123</c:v>
                </c:pt>
                <c:pt idx="24">
                  <c:v>taycurt17</c:v>
                </c:pt>
                <c:pt idx="25">
                  <c:v>wluan</c:v>
                </c:pt>
              </c:strCache>
            </c:strRef>
          </c:cat>
          <c:val>
            <c:numRef>
              <c:f>mean!$B$27:$AA$27</c:f>
              <c:numCache>
                <c:formatCode>General</c:formatCode>
                <c:ptCount val="26"/>
                <c:pt idx="25">
                  <c:v>0.0</c:v>
                </c:pt>
              </c:numCache>
            </c:numRef>
          </c:val>
        </c:ser>
        <c:dLbls>
          <c:showLegendKey val="0"/>
          <c:showVal val="0"/>
          <c:showCatName val="0"/>
          <c:showSerName val="0"/>
          <c:showPercent val="0"/>
          <c:showBubbleSize val="0"/>
        </c:dLbls>
        <c:gapWidth val="219"/>
        <c:overlap val="-27"/>
        <c:axId val="1754208656"/>
        <c:axId val="1754600368"/>
      </c:barChart>
      <c:catAx>
        <c:axId val="175420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4600368"/>
        <c:crosses val="autoZero"/>
        <c:auto val="1"/>
        <c:lblAlgn val="ctr"/>
        <c:lblOffset val="100"/>
        <c:noMultiLvlLbl val="0"/>
      </c:catAx>
      <c:valAx>
        <c:axId val="17546003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754208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pPr/>
              <a:t>10/1/16</a:t>
            </a:fld>
            <a:endParaRPr lang="en-US"/>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pPr/>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535773" rtl="0" eaLnBrk="1" latinLnBrk="0" hangingPunct="1">
      <a:defRPr sz="1400" kern="1200">
        <a:solidFill>
          <a:schemeClr val="tx1"/>
        </a:solidFill>
        <a:latin typeface="+mn-lt"/>
        <a:ea typeface="+mn-ea"/>
        <a:cs typeface="+mn-cs"/>
      </a:defRPr>
    </a:lvl1pPr>
    <a:lvl2pPr marL="535773" algn="l" defTabSz="535773" rtl="0" eaLnBrk="1" latinLnBrk="0" hangingPunct="1">
      <a:defRPr sz="1400" kern="1200">
        <a:solidFill>
          <a:schemeClr val="tx1"/>
        </a:solidFill>
        <a:latin typeface="+mn-lt"/>
        <a:ea typeface="+mn-ea"/>
        <a:cs typeface="+mn-cs"/>
      </a:defRPr>
    </a:lvl2pPr>
    <a:lvl3pPr marL="1071545" algn="l" defTabSz="535773" rtl="0" eaLnBrk="1" latinLnBrk="0" hangingPunct="1">
      <a:defRPr sz="1400" kern="1200">
        <a:solidFill>
          <a:schemeClr val="tx1"/>
        </a:solidFill>
        <a:latin typeface="+mn-lt"/>
        <a:ea typeface="+mn-ea"/>
        <a:cs typeface="+mn-cs"/>
      </a:defRPr>
    </a:lvl3pPr>
    <a:lvl4pPr marL="1607315" algn="l" defTabSz="535773" rtl="0" eaLnBrk="1" latinLnBrk="0" hangingPunct="1">
      <a:defRPr sz="1400" kern="1200">
        <a:solidFill>
          <a:schemeClr val="tx1"/>
        </a:solidFill>
        <a:latin typeface="+mn-lt"/>
        <a:ea typeface="+mn-ea"/>
        <a:cs typeface="+mn-cs"/>
      </a:defRPr>
    </a:lvl4pPr>
    <a:lvl5pPr marL="2143088" algn="l" defTabSz="535773" rtl="0" eaLnBrk="1" latinLnBrk="0" hangingPunct="1">
      <a:defRPr sz="1400" kern="1200">
        <a:solidFill>
          <a:schemeClr val="tx1"/>
        </a:solidFill>
        <a:latin typeface="+mn-lt"/>
        <a:ea typeface="+mn-ea"/>
        <a:cs typeface="+mn-cs"/>
      </a:defRPr>
    </a:lvl5pPr>
    <a:lvl6pPr marL="2678862" algn="l" defTabSz="535773" rtl="0" eaLnBrk="1" latinLnBrk="0" hangingPunct="1">
      <a:defRPr sz="1400" kern="1200">
        <a:solidFill>
          <a:schemeClr val="tx1"/>
        </a:solidFill>
        <a:latin typeface="+mn-lt"/>
        <a:ea typeface="+mn-ea"/>
        <a:cs typeface="+mn-cs"/>
      </a:defRPr>
    </a:lvl6pPr>
    <a:lvl7pPr marL="3214626" algn="l" defTabSz="535773" rtl="0" eaLnBrk="1" latinLnBrk="0" hangingPunct="1">
      <a:defRPr sz="1400" kern="1200">
        <a:solidFill>
          <a:schemeClr val="tx1"/>
        </a:solidFill>
        <a:latin typeface="+mn-lt"/>
        <a:ea typeface="+mn-ea"/>
        <a:cs typeface="+mn-cs"/>
      </a:defRPr>
    </a:lvl7pPr>
    <a:lvl8pPr marL="3750403" algn="l" defTabSz="535773" rtl="0" eaLnBrk="1" latinLnBrk="0" hangingPunct="1">
      <a:defRPr sz="1400" kern="1200">
        <a:solidFill>
          <a:schemeClr val="tx1"/>
        </a:solidFill>
        <a:latin typeface="+mn-lt"/>
        <a:ea typeface="+mn-ea"/>
        <a:cs typeface="+mn-cs"/>
      </a:defRPr>
    </a:lvl8pPr>
    <a:lvl9pPr marL="4286173" algn="l" defTabSz="535773"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890588" y="661988"/>
            <a:ext cx="4772025" cy="330517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62" name="Shape 62"/>
          <p:cNvSpPr txBox="1">
            <a:spLocks noGrp="1"/>
          </p:cNvSpPr>
          <p:nvPr>
            <p:ph type="body" idx="1"/>
          </p:nvPr>
        </p:nvSpPr>
        <p:spPr>
          <a:xfrm>
            <a:off x="655320" y="4186555"/>
            <a:ext cx="5242559" cy="3966210"/>
          </a:xfrm>
          <a:prstGeom prst="rect">
            <a:avLst/>
          </a:prstGeom>
          <a:noFill/>
          <a:ln>
            <a:noFill/>
          </a:ln>
        </p:spPr>
        <p:txBody>
          <a:bodyPr lIns="87800" tIns="43900" rIns="87800" bIns="43900" anchor="t" anchorCtr="0">
            <a:noAutofit/>
          </a:bodyPr>
          <a:lstStyle/>
          <a:p>
            <a:pPr marL="0" marR="0" lvl="0" indent="0" algn="l" rtl="0">
              <a:spcBef>
                <a:spcPts val="0"/>
              </a:spcBef>
              <a:buNone/>
            </a:pPr>
            <a:endParaRPr lang="zh-CN" altLang="en-US" sz="17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endParaRPr lang="zh-CN" altLang="en-US" sz="1700" b="0" i="0" u="none" strike="noStrike" cap="none" baseline="0" dirty="0" smtClean="0">
              <a:solidFill>
                <a:schemeClr val="dk1"/>
              </a:solidFill>
              <a:latin typeface="Calibri"/>
              <a:ea typeface="Calibri"/>
              <a:cs typeface="Calibri"/>
              <a:sym typeface="Calibri"/>
            </a:endParaRPr>
          </a:p>
          <a:p>
            <a:pPr marL="0" marR="0" lvl="0" indent="0" algn="l" rtl="0">
              <a:spcBef>
                <a:spcPts val="0"/>
              </a:spcBef>
              <a:buNone/>
            </a:pPr>
            <a:endParaRPr sz="1700" b="0" i="0" u="none" strike="noStrike" cap="none" baseline="0" dirty="0">
              <a:solidFill>
                <a:schemeClr val="dk1"/>
              </a:solidFill>
              <a:latin typeface="Calibri"/>
              <a:ea typeface="Calibri"/>
              <a:cs typeface="Calibri"/>
              <a:sym typeface="Calibri"/>
            </a:endParaRPr>
          </a:p>
        </p:txBody>
      </p:sp>
      <p:sp>
        <p:nvSpPr>
          <p:cNvPr id="63" name="Shape 63"/>
          <p:cNvSpPr txBox="1">
            <a:spLocks noGrp="1"/>
          </p:cNvSpPr>
          <p:nvPr>
            <p:ph type="sldNum" idx="12"/>
          </p:nvPr>
        </p:nvSpPr>
        <p:spPr>
          <a:xfrm>
            <a:off x="3711964" y="8371581"/>
            <a:ext cx="2839719" cy="440689"/>
          </a:xfrm>
          <a:prstGeom prst="rect">
            <a:avLst/>
          </a:prstGeom>
          <a:noFill/>
          <a:ln>
            <a:noFill/>
          </a:ln>
        </p:spPr>
        <p:txBody>
          <a:bodyPr lIns="87800" tIns="43900" rIns="87800" bIns="439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2463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Similarity</a:t>
            </a:r>
            <a:r>
              <a:rPr lang="zh-CN" altLang="en-US" dirty="0" smtClean="0"/>
              <a:t> </a:t>
            </a:r>
            <a:r>
              <a:rPr lang="en-US" altLang="zh-CN" dirty="0" smtClean="0"/>
              <a:t>is</a:t>
            </a:r>
            <a:r>
              <a:rPr lang="zh-CN" altLang="en-US" baseline="0" dirty="0" smtClean="0"/>
              <a:t> </a:t>
            </a:r>
            <a:r>
              <a:rPr lang="en-US" altLang="zh-CN" baseline="0" dirty="0" smtClean="0"/>
              <a:t>used</a:t>
            </a:r>
            <a:r>
              <a:rPr lang="zh-CN" altLang="en-US" baseline="0" dirty="0" smtClean="0"/>
              <a:t> </a:t>
            </a:r>
            <a:r>
              <a:rPr lang="en-US" altLang="zh-CN" baseline="0" dirty="0" smtClean="0"/>
              <a:t>to</a:t>
            </a:r>
            <a:r>
              <a:rPr lang="zh-CN" altLang="en-US" baseline="0" dirty="0" smtClean="0"/>
              <a:t> </a:t>
            </a:r>
            <a:r>
              <a:rPr lang="en-US" altLang="zh-CN" baseline="0" dirty="0" smtClean="0"/>
              <a:t>measure</a:t>
            </a:r>
            <a:r>
              <a:rPr lang="zh-CN" altLang="en-US" baseline="0" dirty="0" smtClean="0"/>
              <a:t> </a:t>
            </a:r>
            <a:r>
              <a:rPr lang="en-US" altLang="zh-CN" baseline="0" dirty="0" smtClean="0"/>
              <a:t>the</a:t>
            </a:r>
            <a:r>
              <a:rPr lang="zh-CN" altLang="en-US" baseline="0" dirty="0" smtClean="0"/>
              <a:t> </a:t>
            </a:r>
            <a:r>
              <a:rPr lang="en-US" altLang="zh-CN" baseline="0" dirty="0" smtClean="0"/>
              <a:t>level</a:t>
            </a:r>
            <a:r>
              <a:rPr lang="zh-CN" altLang="en-US" baseline="0" dirty="0" smtClean="0"/>
              <a:t> </a:t>
            </a:r>
            <a:r>
              <a:rPr lang="en-US" altLang="zh-CN" baseline="0" dirty="0" smtClean="0"/>
              <a:t>and</a:t>
            </a:r>
            <a:r>
              <a:rPr lang="zh-CN" altLang="en-US" baseline="0" dirty="0" smtClean="0"/>
              <a:t> </a:t>
            </a:r>
            <a:r>
              <a:rPr lang="en-US" altLang="zh-CN" baseline="0" dirty="0" smtClean="0"/>
              <a:t>result</a:t>
            </a:r>
            <a:r>
              <a:rPr lang="zh-CN" altLang="en-US" baseline="0" dirty="0" smtClean="0"/>
              <a:t> </a:t>
            </a:r>
            <a:r>
              <a:rPr lang="en-US" altLang="zh-CN" baseline="0" dirty="0" smtClean="0"/>
              <a:t>of</a:t>
            </a:r>
            <a:r>
              <a:rPr lang="zh-CN" altLang="en-US" baseline="0" dirty="0" smtClean="0"/>
              <a:t> </a:t>
            </a:r>
            <a:r>
              <a:rPr lang="en-US" altLang="zh-CN" baseline="0" dirty="0" smtClean="0"/>
              <a:t>reuse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10</a:t>
            </a:fld>
            <a:endParaRPr lang="en-US"/>
          </a:p>
        </p:txBody>
      </p:sp>
    </p:spTree>
    <p:extLst>
      <p:ext uri="{BB962C8B-B14F-4D97-AF65-F5344CB8AC3E}">
        <p14:creationId xmlns:p14="http://schemas.microsoft.com/office/powerpoint/2010/main" val="27647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35773" rtl="0" eaLnBrk="1" fontAlgn="auto" latinLnBrk="0" hangingPunct="1">
              <a:lnSpc>
                <a:spcPct val="100000"/>
              </a:lnSpc>
              <a:spcBef>
                <a:spcPts val="0"/>
              </a:spcBef>
              <a:spcAft>
                <a:spcPts val="0"/>
              </a:spcAft>
              <a:buClrTx/>
              <a:buSzTx/>
              <a:buFontTx/>
              <a:buNone/>
              <a:tabLst/>
              <a:defRPr/>
            </a:pPr>
            <a:r>
              <a:rPr lang="en-US" altLang="zh-CN" sz="1400" dirty="0" smtClean="0"/>
              <a:t>go</a:t>
            </a:r>
            <a:r>
              <a:rPr lang="zh-CN" altLang="en-US" sz="1400" dirty="0" smtClean="0"/>
              <a:t> </a:t>
            </a:r>
            <a:r>
              <a:rPr lang="en-US" altLang="zh-CN" sz="1400" dirty="0" smtClean="0"/>
              <a:t>back</a:t>
            </a:r>
            <a:r>
              <a:rPr lang="zh-CN" altLang="en-US" sz="1400" dirty="0" smtClean="0"/>
              <a:t> </a:t>
            </a:r>
            <a:r>
              <a:rPr lang="en-US" altLang="zh-CN" sz="1400" dirty="0" smtClean="0"/>
              <a:t>to</a:t>
            </a:r>
            <a:r>
              <a:rPr lang="zh-CN" altLang="en-US" sz="1400" dirty="0" smtClean="0"/>
              <a:t> </a:t>
            </a:r>
            <a:r>
              <a:rPr lang="en-US" altLang="zh-CN" sz="1400" dirty="0" err="1" smtClean="0"/>
              <a:t>exsiting</a:t>
            </a:r>
            <a:r>
              <a:rPr lang="zh-CN" altLang="en-US" sz="1400" dirty="0" smtClean="0"/>
              <a:t> </a:t>
            </a:r>
            <a:r>
              <a:rPr lang="en-US" altLang="zh-CN" sz="1400" dirty="0" smtClean="0"/>
              <a:t>literatures</a:t>
            </a:r>
            <a:r>
              <a:rPr lang="zh-CN" altLang="en-US" sz="1400" dirty="0" smtClean="0"/>
              <a:t> </a:t>
            </a:r>
            <a:r>
              <a:rPr lang="en-US" altLang="zh-CN" sz="1400" dirty="0" smtClean="0"/>
              <a:t>for</a:t>
            </a:r>
            <a:r>
              <a:rPr lang="zh-CN" altLang="en-US" sz="1400" dirty="0" smtClean="0"/>
              <a:t> </a:t>
            </a:r>
            <a:r>
              <a:rPr lang="en-US" altLang="zh-CN" sz="1400" dirty="0" smtClean="0"/>
              <a:t>similarity</a:t>
            </a:r>
            <a:endParaRPr lang="zh-CN" altLang="en-US" sz="1400" dirty="0" smtClean="0"/>
          </a:p>
          <a:p>
            <a:pPr marL="0" marR="0" indent="0" algn="l" defTabSz="535773" rtl="0" eaLnBrk="1" fontAlgn="auto" latinLnBrk="0" hangingPunct="1">
              <a:lnSpc>
                <a:spcPct val="100000"/>
              </a:lnSpc>
              <a:spcBef>
                <a:spcPts val="0"/>
              </a:spcBef>
              <a:spcAft>
                <a:spcPts val="0"/>
              </a:spcAft>
              <a:buClrTx/>
              <a:buSzTx/>
              <a:buFontTx/>
              <a:buNone/>
              <a:tabLst/>
              <a:defRPr/>
            </a:pPr>
            <a:endParaRPr lang="zh-CN" altLang="en-US" sz="1400"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sz="1400" dirty="0" smtClean="0"/>
              <a:t>Script:</a:t>
            </a:r>
          </a:p>
          <a:p>
            <a:pPr marL="0" marR="0" indent="0" algn="l" defTabSz="535773" rtl="0" eaLnBrk="1" fontAlgn="auto" latinLnBrk="0" hangingPunct="1">
              <a:lnSpc>
                <a:spcPct val="100000"/>
              </a:lnSpc>
              <a:spcBef>
                <a:spcPts val="0"/>
              </a:spcBef>
              <a:spcAft>
                <a:spcPts val="0"/>
              </a:spcAft>
              <a:buClrTx/>
              <a:buSzTx/>
              <a:buFontTx/>
              <a:buNone/>
              <a:tabLst/>
              <a:defRPr/>
            </a:pPr>
            <a:r>
              <a:rPr lang="en-US" sz="1400" dirty="0" smtClean="0"/>
              <a:t>For example, the image similarity – how similar do</a:t>
            </a:r>
            <a:r>
              <a:rPr lang="en-US" sz="1400" baseline="0" dirty="0" smtClean="0"/>
              <a:t> they look like? Computational approach – measure the position of pixels</a:t>
            </a:r>
            <a:endParaRPr lang="en-US" sz="1400"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sz="1400" dirty="0" smtClean="0"/>
              <a:t>===</a:t>
            </a:r>
          </a:p>
          <a:p>
            <a:pPr marL="0" marR="0" indent="0" algn="l" defTabSz="535773" rtl="0" eaLnBrk="1" fontAlgn="auto" latinLnBrk="0" hangingPunct="1">
              <a:lnSpc>
                <a:spcPct val="100000"/>
              </a:lnSpc>
              <a:spcBef>
                <a:spcPts val="0"/>
              </a:spcBef>
              <a:spcAft>
                <a:spcPts val="0"/>
              </a:spcAft>
              <a:buClrTx/>
              <a:buSzTx/>
              <a:buFontTx/>
              <a:buNone/>
              <a:tabLst/>
              <a:defRPr/>
            </a:pPr>
            <a:r>
              <a:rPr lang="en-US" sz="1400" dirty="0" smtClean="0"/>
              <a:t>Your focus is on conceptualization of </a:t>
            </a:r>
            <a:r>
              <a:rPr lang="en-US" sz="1400" dirty="0" err="1" smtClean="0"/>
              <a:t>similiarty</a:t>
            </a:r>
            <a:r>
              <a:rPr lang="en-US" sz="1400" dirty="0" smtClean="0"/>
              <a:t> of mash-ups which are developed without the existence of standards, and have multiple layer</a:t>
            </a:r>
          </a:p>
          <a:p>
            <a:endParaRPr lang="en-US" altLang="zh-CN" dirty="0" smtClean="0"/>
          </a:p>
          <a:p>
            <a:r>
              <a:rPr lang="en-US" altLang="zh-CN" dirty="0" smtClean="0"/>
              <a:t>Current in </a:t>
            </a:r>
            <a:r>
              <a:rPr lang="en-US" altLang="zh-CN" dirty="0" err="1" smtClean="0"/>
              <a:t>cs</a:t>
            </a:r>
            <a:r>
              <a:rPr lang="en-US" altLang="zh-CN" dirty="0" smtClean="0"/>
              <a:t> has developed methods on code</a:t>
            </a:r>
            <a:r>
              <a:rPr lang="is-IS" altLang="zh-CN" dirty="0" smtClean="0"/>
              <a:t>… they could</a:t>
            </a:r>
            <a:r>
              <a:rPr lang="is-IS" altLang="zh-CN" baseline="0" dirty="0" smtClean="0"/>
              <a:t> not be transfered to open data, contests</a:t>
            </a:r>
          </a:p>
          <a:p>
            <a:r>
              <a:rPr lang="en-US" altLang="zh-CN" baseline="0" dirty="0" smtClean="0"/>
              <a:t>P</a:t>
            </a:r>
            <a:r>
              <a:rPr lang="is-IS" altLang="zh-CN" baseline="0" dirty="0" smtClean="0"/>
              <a:t>sychology also has... </a:t>
            </a:r>
            <a:r>
              <a:rPr lang="en-US" altLang="zh-CN" baseline="0" dirty="0" smtClean="0"/>
              <a:t>B</a:t>
            </a:r>
            <a:r>
              <a:rPr lang="is-IS" altLang="zh-CN" baseline="0" dirty="0" smtClean="0"/>
              <a:t>ut only conceptual, not translated to computational </a:t>
            </a:r>
          </a:p>
          <a:p>
            <a:endParaRPr lang="en-US" altLang="zh-CN" dirty="0" smtClean="0"/>
          </a:p>
          <a:p>
            <a:r>
              <a:rPr lang="en-US" altLang="zh-CN" dirty="0" smtClean="0"/>
              <a:t>Show the mashup</a:t>
            </a:r>
            <a:r>
              <a:rPr lang="en-US" altLang="zh-CN" baseline="0" dirty="0" smtClean="0"/>
              <a:t> layers</a:t>
            </a:r>
          </a:p>
          <a:p>
            <a:endParaRPr lang="zh-CN" altLang="en-US" baseline="0" dirty="0" smtClean="0"/>
          </a:p>
          <a:p>
            <a:r>
              <a:rPr lang="en-US" altLang="zh-CN" baseline="0" dirty="0" smtClean="0"/>
              <a:t>Transparency</a:t>
            </a:r>
            <a:r>
              <a:rPr lang="zh-CN" altLang="en-US" baseline="0" dirty="0" smtClean="0"/>
              <a:t> </a:t>
            </a:r>
            <a:r>
              <a:rPr lang="en-US" altLang="zh-CN" baseline="0" dirty="0" smtClean="0"/>
              <a:t>modification</a:t>
            </a:r>
            <a:r>
              <a:rPr lang="zh-CN" altLang="en-US" baseline="0" dirty="0" smtClean="0"/>
              <a:t> </a:t>
            </a:r>
            <a:r>
              <a:rPr lang="en-US" altLang="zh-CN" baseline="0" dirty="0" smtClean="0"/>
              <a:t>-</a:t>
            </a:r>
            <a:r>
              <a:rPr lang="zh-CN" altLang="en-US" baseline="0" dirty="0" smtClean="0"/>
              <a:t> </a:t>
            </a:r>
            <a:r>
              <a:rPr lang="en-US" altLang="zh-CN" baseline="0" dirty="0" smtClean="0"/>
              <a:t>different</a:t>
            </a:r>
            <a:r>
              <a:rPr lang="zh-CN" altLang="en-US" baseline="0" dirty="0" smtClean="0"/>
              <a:t> </a:t>
            </a:r>
            <a:r>
              <a:rPr lang="en-US" altLang="zh-CN" baseline="0" dirty="0" smtClean="0"/>
              <a:t>approaches</a:t>
            </a:r>
            <a:r>
              <a:rPr lang="zh-CN" altLang="en-US" baseline="0" dirty="0" smtClean="0"/>
              <a:t> </a:t>
            </a:r>
            <a:r>
              <a:rPr lang="en-US" altLang="zh-CN" baseline="0" dirty="0" smtClean="0"/>
              <a:t>-</a:t>
            </a:r>
            <a:r>
              <a:rPr lang="zh-CN" altLang="en-US" baseline="0" dirty="0" smtClean="0"/>
              <a:t> </a:t>
            </a:r>
            <a:r>
              <a:rPr lang="en-US" altLang="zh-CN" baseline="0" dirty="0" smtClean="0"/>
              <a:t>theoretical</a:t>
            </a:r>
            <a:r>
              <a:rPr lang="zh-CN" altLang="en-US" baseline="0" dirty="0" smtClean="0"/>
              <a:t> </a:t>
            </a:r>
            <a:r>
              <a:rPr lang="en-US" altLang="zh-CN" baseline="0" dirty="0" smtClean="0"/>
              <a:t>similarity</a:t>
            </a:r>
            <a:r>
              <a:rPr lang="zh-CN" altLang="en-US" baseline="0" dirty="0" smtClean="0"/>
              <a:t> </a:t>
            </a:r>
            <a:r>
              <a:rPr lang="en-US" altLang="zh-CN" baseline="0" dirty="0" smtClean="0"/>
              <a:t>-</a:t>
            </a:r>
            <a:r>
              <a:rPr lang="zh-CN" altLang="en-US" baseline="0" dirty="0" smtClean="0"/>
              <a:t> </a:t>
            </a:r>
            <a:r>
              <a:rPr lang="en-US" altLang="zh-CN" baseline="0" dirty="0" smtClean="0"/>
              <a:t>what</a:t>
            </a:r>
            <a:r>
              <a:rPr lang="zh-CN" altLang="en-US" baseline="0" dirty="0" smtClean="0"/>
              <a:t> </a:t>
            </a:r>
            <a:r>
              <a:rPr lang="en-US" altLang="zh-CN" baseline="0" dirty="0" smtClean="0"/>
              <a:t>they</a:t>
            </a:r>
            <a:r>
              <a:rPr lang="zh-CN" altLang="en-US" baseline="0" dirty="0" smtClean="0"/>
              <a:t> </a:t>
            </a:r>
            <a:r>
              <a:rPr lang="en-US" altLang="zh-CN" baseline="0" dirty="0" smtClean="0"/>
              <a:t>have</a:t>
            </a:r>
            <a:r>
              <a:rPr lang="zh-CN" altLang="en-US" baseline="0" dirty="0" smtClean="0"/>
              <a:t> </a:t>
            </a:r>
            <a:r>
              <a:rPr lang="en-US" altLang="zh-CN" baseline="0" dirty="0" smtClean="0"/>
              <a:t>done</a:t>
            </a:r>
            <a:endParaRPr lang="zh-CN" altLang="en-US" baseline="0" dirty="0" smtClean="0"/>
          </a:p>
          <a:p>
            <a:endParaRPr lang="zh-CN" altLang="en-US" baseline="0" dirty="0" smtClean="0"/>
          </a:p>
          <a:p>
            <a:r>
              <a:rPr lang="en-US" altLang="zh-CN" baseline="0" dirty="0" smtClean="0"/>
              <a:t>identify</a:t>
            </a:r>
            <a:r>
              <a:rPr lang="zh-CN" altLang="en-US" baseline="0" dirty="0" smtClean="0"/>
              <a:t> </a:t>
            </a:r>
            <a:r>
              <a:rPr lang="en-US" altLang="zh-CN" baseline="0" dirty="0" smtClean="0"/>
              <a:t>what</a:t>
            </a:r>
            <a:r>
              <a:rPr lang="zh-CN" altLang="en-US" baseline="0" dirty="0" smtClean="0"/>
              <a:t> </a:t>
            </a:r>
            <a:r>
              <a:rPr lang="en-US" altLang="zh-CN" baseline="0" dirty="0" smtClean="0"/>
              <a:t>I</a:t>
            </a:r>
            <a:r>
              <a:rPr lang="zh-CN" altLang="en-US" baseline="0" dirty="0" smtClean="0"/>
              <a:t> </a:t>
            </a:r>
            <a:r>
              <a:rPr lang="en-US" altLang="zh-CN" baseline="0" dirty="0" smtClean="0"/>
              <a:t>am</a:t>
            </a:r>
            <a:r>
              <a:rPr lang="zh-CN" altLang="en-US" baseline="0" dirty="0" smtClean="0"/>
              <a:t> </a:t>
            </a:r>
            <a:r>
              <a:rPr lang="en-US" altLang="zh-CN" baseline="0" dirty="0" smtClean="0"/>
              <a:t>going</a:t>
            </a:r>
            <a:r>
              <a:rPr lang="zh-CN" altLang="en-US" baseline="0" dirty="0" smtClean="0"/>
              <a:t> </a:t>
            </a:r>
            <a:r>
              <a:rPr lang="en-US" altLang="zh-CN" baseline="0" dirty="0" smtClean="0"/>
              <a:t>to</a:t>
            </a:r>
            <a:r>
              <a:rPr lang="zh-CN" altLang="en-US" baseline="0" dirty="0" smtClean="0"/>
              <a:t> </a:t>
            </a:r>
            <a:r>
              <a:rPr lang="en-US" altLang="zh-CN" baseline="0" dirty="0" smtClean="0"/>
              <a:t>do</a:t>
            </a:r>
            <a:r>
              <a:rPr lang="zh-CN" altLang="en-US" baseline="0" dirty="0" smtClean="0"/>
              <a:t> </a:t>
            </a:r>
            <a:r>
              <a:rPr lang="en-US" altLang="zh-CN" baseline="0" dirty="0" smtClean="0"/>
              <a:t>-&gt;</a:t>
            </a:r>
            <a:r>
              <a:rPr lang="zh-CN" altLang="en-US" baseline="0" dirty="0" smtClean="0"/>
              <a:t> </a:t>
            </a:r>
            <a:r>
              <a:rPr lang="en-US" altLang="zh-CN" baseline="0" dirty="0" smtClean="0"/>
              <a:t>how</a:t>
            </a:r>
            <a:r>
              <a:rPr lang="zh-CN" altLang="en-US" baseline="0" dirty="0" smtClean="0"/>
              <a:t> </a:t>
            </a:r>
            <a:r>
              <a:rPr lang="en-US" altLang="zh-CN" baseline="0" dirty="0" smtClean="0"/>
              <a:t>to</a:t>
            </a:r>
            <a:r>
              <a:rPr lang="zh-CN" altLang="en-US" baseline="0" dirty="0" smtClean="0"/>
              <a:t> </a:t>
            </a:r>
            <a:r>
              <a:rPr lang="en-US" altLang="zh-CN" baseline="0" dirty="0" smtClean="0"/>
              <a:t>improve</a:t>
            </a:r>
            <a:r>
              <a:rPr lang="zh-CN" altLang="en-US" baseline="0" dirty="0" smtClean="0"/>
              <a:t> </a:t>
            </a:r>
            <a:r>
              <a:rPr lang="en-US" altLang="zh-CN" baseline="0" dirty="0" smtClean="0"/>
              <a:t>it</a:t>
            </a:r>
            <a:endParaRPr lang="zh-CN" altLang="en-US" baseline="0" dirty="0" smtClean="0"/>
          </a:p>
          <a:p>
            <a:endParaRPr lang="zh-CN" altLang="en-US" baseline="0" dirty="0" smtClean="0"/>
          </a:p>
          <a:p>
            <a:endParaRPr lang="zh-CN" altLang="en-US" baseline="0" dirty="0" smtClean="0"/>
          </a:p>
          <a:p>
            <a:r>
              <a:rPr lang="en-US" altLang="zh-CN" baseline="0" dirty="0" smtClean="0"/>
              <a:t>1</a:t>
            </a:r>
            <a:r>
              <a:rPr lang="zh-CN" altLang="en-US" baseline="0" dirty="0" smtClean="0"/>
              <a:t> </a:t>
            </a:r>
            <a:r>
              <a:rPr lang="en-US" altLang="zh-CN" baseline="0" dirty="0" smtClean="0"/>
              <a:t>-</a:t>
            </a:r>
            <a:r>
              <a:rPr lang="zh-CN" altLang="en-US" baseline="0" dirty="0" smtClean="0"/>
              <a:t> </a:t>
            </a:r>
            <a:r>
              <a:rPr lang="en-US" altLang="zh-CN" baseline="0" dirty="0" smtClean="0"/>
              <a:t>theoretical</a:t>
            </a:r>
            <a:r>
              <a:rPr lang="zh-CN" altLang="en-US" baseline="0" dirty="0" smtClean="0"/>
              <a:t> </a:t>
            </a:r>
            <a:r>
              <a:rPr lang="en-US" altLang="zh-CN" baseline="0" dirty="0" smtClean="0"/>
              <a:t>motivation</a:t>
            </a:r>
            <a:endParaRPr lang="zh-CN" altLang="en-US" baseline="0" dirty="0" smtClean="0"/>
          </a:p>
          <a:p>
            <a:r>
              <a:rPr lang="en-US" altLang="zh-CN" baseline="0" dirty="0" smtClean="0"/>
              <a:t>-&gt;how</a:t>
            </a:r>
            <a:r>
              <a:rPr lang="zh-CN" altLang="en-US" baseline="0" dirty="0" smtClean="0"/>
              <a:t> </a:t>
            </a:r>
            <a:r>
              <a:rPr lang="en-US" altLang="zh-CN" baseline="0" dirty="0" smtClean="0"/>
              <a:t>they</a:t>
            </a:r>
            <a:r>
              <a:rPr lang="zh-CN" altLang="en-US" baseline="0" dirty="0" smtClean="0"/>
              <a:t> </a:t>
            </a:r>
            <a:r>
              <a:rPr lang="en-US" altLang="zh-CN" baseline="0" dirty="0" smtClean="0"/>
              <a:t>are</a:t>
            </a:r>
            <a:r>
              <a:rPr lang="zh-CN" altLang="en-US" baseline="0" dirty="0" smtClean="0"/>
              <a:t> </a:t>
            </a:r>
            <a:r>
              <a:rPr lang="en-US" altLang="zh-CN" baseline="0" dirty="0" smtClean="0"/>
              <a:t>different</a:t>
            </a:r>
            <a:r>
              <a:rPr lang="zh-CN" altLang="en-US" baseline="0" dirty="0" smtClean="0"/>
              <a:t> </a:t>
            </a:r>
            <a:r>
              <a:rPr lang="en-US" altLang="zh-CN" baseline="0" dirty="0" smtClean="0"/>
              <a:t>-&gt;mashup</a:t>
            </a:r>
            <a:endParaRPr lang="zh-CN" altLang="en-US" baseline="0" dirty="0" smtClean="0"/>
          </a:p>
          <a:p>
            <a:r>
              <a:rPr lang="en-US" altLang="zh-CN" baseline="0" dirty="0" smtClean="0"/>
              <a:t>why</a:t>
            </a:r>
            <a:r>
              <a:rPr lang="zh-CN" altLang="en-US" baseline="0" dirty="0" smtClean="0"/>
              <a:t> </a:t>
            </a:r>
            <a:r>
              <a:rPr lang="en-US" altLang="zh-CN" baseline="0" dirty="0" smtClean="0"/>
              <a:t>best/not</a:t>
            </a:r>
            <a:endParaRPr lang="zh-CN" altLang="en-US" baseline="0" dirty="0" smtClean="0"/>
          </a:p>
          <a:p>
            <a:endParaRPr lang="zh-CN" altLang="en-US" baseline="0" dirty="0" smtClean="0"/>
          </a:p>
          <a:p>
            <a:r>
              <a:rPr lang="en-US" altLang="zh-CN" baseline="0" dirty="0" smtClean="0"/>
              <a:t>many</a:t>
            </a:r>
            <a:r>
              <a:rPr lang="zh-CN" altLang="en-US" baseline="0" dirty="0" smtClean="0"/>
              <a:t> </a:t>
            </a:r>
            <a:r>
              <a:rPr lang="en-US" altLang="zh-CN" baseline="0" dirty="0" smtClean="0"/>
              <a:t>measures</a:t>
            </a:r>
            <a:r>
              <a:rPr lang="zh-CN" altLang="en-US" baseline="0" dirty="0" smtClean="0"/>
              <a:t> </a:t>
            </a:r>
            <a:r>
              <a:rPr lang="en-US" altLang="zh-CN" baseline="0" dirty="0" smtClean="0"/>
              <a:t>-&gt;</a:t>
            </a:r>
            <a:r>
              <a:rPr lang="zh-CN" altLang="en-US" baseline="0" dirty="0" smtClean="0"/>
              <a:t> </a:t>
            </a:r>
            <a:r>
              <a:rPr lang="en-US" altLang="zh-CN" baseline="0" dirty="0" smtClean="0"/>
              <a:t>not</a:t>
            </a:r>
            <a:r>
              <a:rPr lang="zh-CN" altLang="en-US" baseline="0" dirty="0" smtClean="0"/>
              <a:t> </a:t>
            </a:r>
            <a:r>
              <a:rPr lang="en-US" altLang="zh-CN" baseline="0" dirty="0" smtClean="0"/>
              <a:t>for</a:t>
            </a:r>
            <a:r>
              <a:rPr lang="zh-CN" altLang="en-US" baseline="0" dirty="0" smtClean="0"/>
              <a:t> </a:t>
            </a:r>
            <a:r>
              <a:rPr lang="en-US" altLang="zh-CN" baseline="0" dirty="0" smtClean="0"/>
              <a:t>mashups</a:t>
            </a:r>
            <a:r>
              <a:rPr lang="zh-CN" altLang="en-US" baseline="0" dirty="0" smtClean="0"/>
              <a:t> </a:t>
            </a:r>
            <a:r>
              <a:rPr lang="en-US" altLang="zh-CN" baseline="0" dirty="0" smtClean="0"/>
              <a:t>-&gt;</a:t>
            </a:r>
            <a:r>
              <a:rPr lang="zh-CN" altLang="en-US" baseline="0" dirty="0" smtClean="0"/>
              <a:t> </a:t>
            </a:r>
            <a:r>
              <a:rPr lang="en-US" altLang="zh-CN" baseline="0" dirty="0" smtClean="0"/>
              <a:t>three</a:t>
            </a:r>
            <a:r>
              <a:rPr lang="zh-CN" altLang="en-US" baseline="0" dirty="0" smtClean="0"/>
              <a:t> </a:t>
            </a:r>
            <a:r>
              <a:rPr lang="en-US" altLang="zh-CN" baseline="0" dirty="0" smtClean="0"/>
              <a:t>dimensions</a:t>
            </a:r>
            <a:r>
              <a:rPr lang="zh-CN" altLang="en-US" baseline="0" dirty="0" smtClean="0"/>
              <a:t> </a:t>
            </a:r>
          </a:p>
          <a:p>
            <a:endParaRPr lang="zh-CN" altLang="en-US" baseline="0"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11</a:t>
            </a:fld>
            <a:endParaRPr lang="en-US"/>
          </a:p>
        </p:txBody>
      </p:sp>
    </p:spTree>
    <p:extLst>
      <p:ext uri="{BB962C8B-B14F-4D97-AF65-F5344CB8AC3E}">
        <p14:creationId xmlns:p14="http://schemas.microsoft.com/office/powerpoint/2010/main" val="35632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Introduce</a:t>
            </a:r>
            <a:r>
              <a:rPr lang="zh-CN" altLang="en-US" dirty="0" smtClean="0"/>
              <a:t> </a:t>
            </a:r>
            <a:r>
              <a:rPr lang="en-US" altLang="zh-CN" dirty="0" smtClean="0"/>
              <a:t>what</a:t>
            </a:r>
            <a:r>
              <a:rPr lang="zh-CN" altLang="en-US" dirty="0" smtClean="0"/>
              <a:t> </a:t>
            </a:r>
            <a:r>
              <a:rPr lang="en-US" altLang="zh-CN" dirty="0" smtClean="0"/>
              <a:t>is</a:t>
            </a:r>
            <a:r>
              <a:rPr lang="zh-CN" altLang="en-US" dirty="0" smtClean="0"/>
              <a:t> </a:t>
            </a:r>
            <a:r>
              <a:rPr lang="en-US" altLang="zh-CN" dirty="0" smtClean="0"/>
              <a:t>a</a:t>
            </a:r>
            <a:r>
              <a:rPr lang="zh-CN" altLang="en-US" baseline="0" dirty="0" smtClean="0"/>
              <a:t> </a:t>
            </a:r>
            <a:r>
              <a:rPr lang="en-US" altLang="zh-CN" baseline="0" dirty="0" smtClean="0"/>
              <a:t>mashup</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basic</a:t>
            </a:r>
            <a:r>
              <a:rPr lang="zh-CN" altLang="en-US" baseline="0" dirty="0" smtClean="0"/>
              <a:t> </a:t>
            </a:r>
            <a:r>
              <a:rPr lang="en-US" altLang="zh-CN" baseline="0" dirty="0" smtClean="0"/>
              <a:t>components</a:t>
            </a:r>
            <a:r>
              <a:rPr lang="zh-CN" altLang="en-US" baseline="0" dirty="0" smtClean="0"/>
              <a:t> </a:t>
            </a:r>
            <a:r>
              <a:rPr lang="en-US" altLang="zh-CN" baseline="0" dirty="0" smtClean="0"/>
              <a:t>and</a:t>
            </a:r>
            <a:r>
              <a:rPr lang="zh-CN" altLang="en-US" baseline="0" dirty="0" smtClean="0"/>
              <a:t> </a:t>
            </a:r>
            <a:r>
              <a:rPr lang="en-US" altLang="zh-CN" baseline="0" dirty="0" smtClean="0"/>
              <a:t>characteristics</a:t>
            </a:r>
            <a:r>
              <a:rPr lang="zh-CN" altLang="en-US" baseline="0" dirty="0" smtClean="0"/>
              <a:t> </a:t>
            </a:r>
            <a:r>
              <a:rPr lang="en-US" altLang="zh-CN" baseline="0" dirty="0" smtClean="0"/>
              <a:t>of</a:t>
            </a:r>
            <a:r>
              <a:rPr lang="zh-CN" altLang="en-US" baseline="0" dirty="0" smtClean="0"/>
              <a:t> </a:t>
            </a:r>
            <a:r>
              <a:rPr lang="en-US" altLang="zh-CN" baseline="0" dirty="0" smtClean="0"/>
              <a:t>a</a:t>
            </a:r>
            <a:r>
              <a:rPr lang="zh-CN" altLang="en-US" baseline="0" dirty="0" smtClean="0"/>
              <a:t> </a:t>
            </a:r>
            <a:r>
              <a:rPr lang="en-US" altLang="zh-CN" baseline="0" dirty="0" smtClean="0"/>
              <a:t>mashup</a:t>
            </a:r>
            <a:endParaRPr lang="zh-CN" altLang="en-US" baseline="0"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dirty="0" smtClean="0">
                <a:effectLst/>
              </a:rPr>
              <a:t>Hoyer, V., </a:t>
            </a:r>
            <a:r>
              <a:rPr lang="en-US" dirty="0" err="1" smtClean="0">
                <a:effectLst/>
              </a:rPr>
              <a:t>Stanoesvka-Slabeva</a:t>
            </a:r>
            <a:r>
              <a:rPr lang="en-US" dirty="0" smtClean="0">
                <a:effectLst/>
              </a:rPr>
              <a:t>, K., </a:t>
            </a:r>
            <a:r>
              <a:rPr lang="en-US" dirty="0" err="1" smtClean="0">
                <a:effectLst/>
              </a:rPr>
              <a:t>Janner</a:t>
            </a:r>
            <a:r>
              <a:rPr lang="en-US" dirty="0" smtClean="0">
                <a:effectLst/>
              </a:rPr>
              <a:t>, T., &amp; </a:t>
            </a:r>
            <a:r>
              <a:rPr lang="en-US" dirty="0" err="1" smtClean="0">
                <a:effectLst/>
              </a:rPr>
              <a:t>Schroth</a:t>
            </a:r>
            <a:r>
              <a:rPr lang="en-US" dirty="0" smtClean="0">
                <a:effectLst/>
              </a:rPr>
              <a:t>, C. (2008). Enterprise Mashups: Design Principles towards the Long Tail of User Needs. In </a:t>
            </a:r>
            <a:r>
              <a:rPr lang="en-US" i="1" dirty="0" smtClean="0">
                <a:effectLst/>
              </a:rPr>
              <a:t>IEEE International Conference on Services Computing, 2008. SCC ’08</a:t>
            </a:r>
            <a:r>
              <a:rPr lang="en-US" dirty="0" smtClean="0">
                <a:effectLst/>
              </a:rPr>
              <a:t> (Vol. 2, pp. 601–602). http://</a:t>
            </a:r>
            <a:r>
              <a:rPr lang="en-US" dirty="0" err="1" smtClean="0">
                <a:effectLst/>
              </a:rPr>
              <a:t>doi.org</a:t>
            </a:r>
            <a:r>
              <a:rPr lang="en-US" dirty="0" smtClean="0">
                <a:effectLst/>
              </a:rPr>
              <a:t>/10.1109/SCC.2008.88</a:t>
            </a:r>
          </a:p>
          <a:p>
            <a:endParaRPr lang="zh-CN" altLang="en-US" baseline="0"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12</a:t>
            </a:fld>
            <a:endParaRPr lang="en-US"/>
          </a:p>
        </p:txBody>
      </p:sp>
    </p:spTree>
    <p:extLst>
      <p:ext uri="{BB962C8B-B14F-4D97-AF65-F5344CB8AC3E}">
        <p14:creationId xmlns:p14="http://schemas.microsoft.com/office/powerpoint/2010/main" val="1715649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35773" rtl="0" eaLnBrk="1" fontAlgn="auto" latinLnBrk="0" hangingPunct="1">
              <a:lnSpc>
                <a:spcPct val="100000"/>
              </a:lnSpc>
              <a:spcBef>
                <a:spcPts val="0"/>
              </a:spcBef>
              <a:spcAft>
                <a:spcPts val="0"/>
              </a:spcAft>
              <a:buClrTx/>
              <a:buSzTx/>
              <a:buFontTx/>
              <a:buNone/>
              <a:tabLst/>
              <a:defRPr/>
            </a:pPr>
            <a:r>
              <a:rPr lang="en-US" sz="1400" dirty="0" smtClean="0"/>
              <a:t>Your focus is on conceptualization of </a:t>
            </a:r>
            <a:r>
              <a:rPr lang="en-US" sz="1400" dirty="0" err="1" smtClean="0"/>
              <a:t>similiarty</a:t>
            </a:r>
            <a:r>
              <a:rPr lang="en-US" sz="1400" dirty="0" smtClean="0"/>
              <a:t> of mash-ups which are developed without the existence of standards, and have multiple layer</a:t>
            </a:r>
          </a:p>
          <a:p>
            <a:endParaRPr lang="en-US" altLang="zh-CN" dirty="0" smtClean="0"/>
          </a:p>
          <a:p>
            <a:endParaRPr lang="en-US" altLang="zh-CN" dirty="0" smtClean="0"/>
          </a:p>
          <a:p>
            <a:r>
              <a:rPr lang="en-US" altLang="zh-CN" dirty="0" smtClean="0"/>
              <a:t>Current in </a:t>
            </a:r>
            <a:r>
              <a:rPr lang="en-US" altLang="zh-CN" dirty="0" err="1" smtClean="0"/>
              <a:t>cs</a:t>
            </a:r>
            <a:r>
              <a:rPr lang="en-US" altLang="zh-CN" dirty="0" smtClean="0"/>
              <a:t> has developed methods on code</a:t>
            </a:r>
            <a:r>
              <a:rPr lang="is-IS" altLang="zh-CN" dirty="0" smtClean="0"/>
              <a:t>… they could</a:t>
            </a:r>
            <a:r>
              <a:rPr lang="is-IS" altLang="zh-CN" baseline="0" dirty="0" smtClean="0"/>
              <a:t> not be transfered to open data, contests</a:t>
            </a:r>
          </a:p>
          <a:p>
            <a:r>
              <a:rPr lang="en-US" altLang="zh-CN" baseline="0" dirty="0" smtClean="0"/>
              <a:t>P</a:t>
            </a:r>
            <a:r>
              <a:rPr lang="is-IS" altLang="zh-CN" baseline="0" dirty="0" smtClean="0"/>
              <a:t>sychology also has... </a:t>
            </a:r>
            <a:r>
              <a:rPr lang="en-US" altLang="zh-CN" baseline="0" dirty="0" smtClean="0"/>
              <a:t>B</a:t>
            </a:r>
            <a:r>
              <a:rPr lang="is-IS" altLang="zh-CN" baseline="0" dirty="0" smtClean="0"/>
              <a:t>ut only conceptual, not translated to computational </a:t>
            </a:r>
          </a:p>
          <a:p>
            <a:endParaRPr lang="en-US" altLang="zh-CN" dirty="0" smtClean="0"/>
          </a:p>
          <a:p>
            <a:r>
              <a:rPr lang="en-US" altLang="zh-CN" dirty="0" smtClean="0"/>
              <a:t>Show the mashup</a:t>
            </a:r>
            <a:r>
              <a:rPr lang="en-US" altLang="zh-CN" baseline="0" dirty="0" smtClean="0"/>
              <a:t> layers</a:t>
            </a:r>
          </a:p>
          <a:p>
            <a:endParaRPr lang="zh-CN" altLang="en-US" baseline="0" dirty="0" smtClean="0"/>
          </a:p>
          <a:p>
            <a:r>
              <a:rPr lang="en-US" altLang="zh-CN" baseline="0" dirty="0" smtClean="0"/>
              <a:t>Transparency</a:t>
            </a:r>
            <a:r>
              <a:rPr lang="zh-CN" altLang="en-US" baseline="0" dirty="0" smtClean="0"/>
              <a:t> </a:t>
            </a:r>
            <a:r>
              <a:rPr lang="en-US" altLang="zh-CN" baseline="0" dirty="0" smtClean="0"/>
              <a:t>modification</a:t>
            </a:r>
            <a:r>
              <a:rPr lang="zh-CN" altLang="en-US" baseline="0" dirty="0" smtClean="0"/>
              <a:t> </a:t>
            </a:r>
            <a:r>
              <a:rPr lang="en-US" altLang="zh-CN" baseline="0" dirty="0" smtClean="0"/>
              <a:t>-</a:t>
            </a:r>
            <a:r>
              <a:rPr lang="zh-CN" altLang="en-US" baseline="0" dirty="0" smtClean="0"/>
              <a:t> </a:t>
            </a:r>
            <a:r>
              <a:rPr lang="en-US" altLang="zh-CN" baseline="0" dirty="0" smtClean="0"/>
              <a:t>different</a:t>
            </a:r>
            <a:r>
              <a:rPr lang="zh-CN" altLang="en-US" baseline="0" dirty="0" smtClean="0"/>
              <a:t> </a:t>
            </a:r>
            <a:r>
              <a:rPr lang="en-US" altLang="zh-CN" baseline="0" dirty="0" smtClean="0"/>
              <a:t>approaches</a:t>
            </a:r>
            <a:r>
              <a:rPr lang="zh-CN" altLang="en-US" baseline="0" dirty="0" smtClean="0"/>
              <a:t> </a:t>
            </a:r>
            <a:r>
              <a:rPr lang="en-US" altLang="zh-CN" baseline="0" dirty="0" smtClean="0"/>
              <a:t>-</a:t>
            </a:r>
            <a:r>
              <a:rPr lang="zh-CN" altLang="en-US" baseline="0" dirty="0" smtClean="0"/>
              <a:t> </a:t>
            </a:r>
            <a:r>
              <a:rPr lang="en-US" altLang="zh-CN" baseline="0" dirty="0" smtClean="0"/>
              <a:t>theoretical</a:t>
            </a:r>
            <a:r>
              <a:rPr lang="zh-CN" altLang="en-US" baseline="0" dirty="0" smtClean="0"/>
              <a:t> </a:t>
            </a:r>
            <a:r>
              <a:rPr lang="en-US" altLang="zh-CN" baseline="0" dirty="0" smtClean="0"/>
              <a:t>similarity</a:t>
            </a:r>
            <a:r>
              <a:rPr lang="zh-CN" altLang="en-US" baseline="0" dirty="0" smtClean="0"/>
              <a:t> </a:t>
            </a:r>
            <a:r>
              <a:rPr lang="en-US" altLang="zh-CN" baseline="0" dirty="0" smtClean="0"/>
              <a:t>-</a:t>
            </a:r>
            <a:r>
              <a:rPr lang="zh-CN" altLang="en-US" baseline="0" dirty="0" smtClean="0"/>
              <a:t> </a:t>
            </a:r>
            <a:r>
              <a:rPr lang="en-US" altLang="zh-CN" baseline="0" dirty="0" smtClean="0"/>
              <a:t>what</a:t>
            </a:r>
            <a:r>
              <a:rPr lang="zh-CN" altLang="en-US" baseline="0" dirty="0" smtClean="0"/>
              <a:t> </a:t>
            </a:r>
            <a:r>
              <a:rPr lang="en-US" altLang="zh-CN" baseline="0" dirty="0" smtClean="0"/>
              <a:t>they</a:t>
            </a:r>
            <a:r>
              <a:rPr lang="zh-CN" altLang="en-US" baseline="0" dirty="0" smtClean="0"/>
              <a:t> </a:t>
            </a:r>
            <a:r>
              <a:rPr lang="en-US" altLang="zh-CN" baseline="0" dirty="0" smtClean="0"/>
              <a:t>have</a:t>
            </a:r>
            <a:r>
              <a:rPr lang="zh-CN" altLang="en-US" baseline="0" dirty="0" smtClean="0"/>
              <a:t> </a:t>
            </a:r>
            <a:r>
              <a:rPr lang="en-US" altLang="zh-CN" baseline="0" dirty="0" smtClean="0"/>
              <a:t>done</a:t>
            </a:r>
            <a:endParaRPr lang="zh-CN" altLang="en-US" baseline="0" dirty="0" smtClean="0"/>
          </a:p>
          <a:p>
            <a:endParaRPr lang="zh-CN" altLang="en-US" baseline="0" dirty="0" smtClean="0"/>
          </a:p>
          <a:p>
            <a:r>
              <a:rPr lang="en-US" altLang="zh-CN" baseline="0" dirty="0" smtClean="0"/>
              <a:t>identify</a:t>
            </a:r>
            <a:r>
              <a:rPr lang="zh-CN" altLang="en-US" baseline="0" dirty="0" smtClean="0"/>
              <a:t> </a:t>
            </a:r>
            <a:r>
              <a:rPr lang="en-US" altLang="zh-CN" baseline="0" dirty="0" smtClean="0"/>
              <a:t>what</a:t>
            </a:r>
            <a:r>
              <a:rPr lang="zh-CN" altLang="en-US" baseline="0" dirty="0" smtClean="0"/>
              <a:t> </a:t>
            </a:r>
            <a:r>
              <a:rPr lang="en-US" altLang="zh-CN" baseline="0" dirty="0" smtClean="0"/>
              <a:t>I</a:t>
            </a:r>
            <a:r>
              <a:rPr lang="zh-CN" altLang="en-US" baseline="0" dirty="0" smtClean="0"/>
              <a:t> </a:t>
            </a:r>
            <a:r>
              <a:rPr lang="en-US" altLang="zh-CN" baseline="0" dirty="0" smtClean="0"/>
              <a:t>am</a:t>
            </a:r>
            <a:r>
              <a:rPr lang="zh-CN" altLang="en-US" baseline="0" dirty="0" smtClean="0"/>
              <a:t> </a:t>
            </a:r>
            <a:r>
              <a:rPr lang="en-US" altLang="zh-CN" baseline="0" dirty="0" smtClean="0"/>
              <a:t>going</a:t>
            </a:r>
            <a:r>
              <a:rPr lang="zh-CN" altLang="en-US" baseline="0" dirty="0" smtClean="0"/>
              <a:t> </a:t>
            </a:r>
            <a:r>
              <a:rPr lang="en-US" altLang="zh-CN" baseline="0" dirty="0" smtClean="0"/>
              <a:t>to</a:t>
            </a:r>
            <a:r>
              <a:rPr lang="zh-CN" altLang="en-US" baseline="0" dirty="0" smtClean="0"/>
              <a:t> </a:t>
            </a:r>
            <a:r>
              <a:rPr lang="en-US" altLang="zh-CN" baseline="0" dirty="0" smtClean="0"/>
              <a:t>do</a:t>
            </a:r>
            <a:r>
              <a:rPr lang="zh-CN" altLang="en-US" baseline="0" dirty="0" smtClean="0"/>
              <a:t> </a:t>
            </a:r>
            <a:r>
              <a:rPr lang="en-US" altLang="zh-CN" baseline="0" dirty="0" smtClean="0"/>
              <a:t>-&gt;</a:t>
            </a:r>
            <a:r>
              <a:rPr lang="zh-CN" altLang="en-US" baseline="0" dirty="0" smtClean="0"/>
              <a:t> </a:t>
            </a:r>
            <a:r>
              <a:rPr lang="en-US" altLang="zh-CN" baseline="0" dirty="0" smtClean="0"/>
              <a:t>how</a:t>
            </a:r>
            <a:r>
              <a:rPr lang="zh-CN" altLang="en-US" baseline="0" dirty="0" smtClean="0"/>
              <a:t> </a:t>
            </a:r>
            <a:r>
              <a:rPr lang="en-US" altLang="zh-CN" baseline="0" dirty="0" smtClean="0"/>
              <a:t>to</a:t>
            </a:r>
            <a:r>
              <a:rPr lang="zh-CN" altLang="en-US" baseline="0" dirty="0" smtClean="0"/>
              <a:t> </a:t>
            </a:r>
            <a:r>
              <a:rPr lang="en-US" altLang="zh-CN" baseline="0" dirty="0" smtClean="0"/>
              <a:t>improve</a:t>
            </a:r>
            <a:r>
              <a:rPr lang="zh-CN" altLang="en-US" baseline="0" dirty="0" smtClean="0"/>
              <a:t> </a:t>
            </a:r>
            <a:r>
              <a:rPr lang="en-US" altLang="zh-CN" baseline="0" dirty="0" smtClean="0"/>
              <a:t>it</a:t>
            </a:r>
            <a:endParaRPr lang="zh-CN" altLang="en-US" baseline="0" dirty="0" smtClean="0"/>
          </a:p>
          <a:p>
            <a:endParaRPr lang="zh-CN" altLang="en-US" baseline="0" dirty="0" smtClean="0"/>
          </a:p>
          <a:p>
            <a:endParaRPr lang="zh-CN" altLang="en-US" baseline="0" dirty="0" smtClean="0"/>
          </a:p>
          <a:p>
            <a:r>
              <a:rPr lang="en-US" altLang="zh-CN" baseline="0" dirty="0" smtClean="0"/>
              <a:t>1</a:t>
            </a:r>
            <a:r>
              <a:rPr lang="zh-CN" altLang="en-US" baseline="0" dirty="0" smtClean="0"/>
              <a:t> </a:t>
            </a:r>
            <a:r>
              <a:rPr lang="en-US" altLang="zh-CN" baseline="0" dirty="0" smtClean="0"/>
              <a:t>-</a:t>
            </a:r>
            <a:r>
              <a:rPr lang="zh-CN" altLang="en-US" baseline="0" dirty="0" smtClean="0"/>
              <a:t> </a:t>
            </a:r>
            <a:r>
              <a:rPr lang="en-US" altLang="zh-CN" baseline="0" dirty="0" smtClean="0"/>
              <a:t>theoretical</a:t>
            </a:r>
            <a:r>
              <a:rPr lang="zh-CN" altLang="en-US" baseline="0" dirty="0" smtClean="0"/>
              <a:t> </a:t>
            </a:r>
            <a:r>
              <a:rPr lang="en-US" altLang="zh-CN" baseline="0" dirty="0" smtClean="0"/>
              <a:t>motivation</a:t>
            </a:r>
            <a:endParaRPr lang="zh-CN" altLang="en-US" baseline="0" dirty="0" smtClean="0"/>
          </a:p>
          <a:p>
            <a:r>
              <a:rPr lang="en-US" altLang="zh-CN" baseline="0" dirty="0" smtClean="0"/>
              <a:t>-&gt;how</a:t>
            </a:r>
            <a:r>
              <a:rPr lang="zh-CN" altLang="en-US" baseline="0" dirty="0" smtClean="0"/>
              <a:t> </a:t>
            </a:r>
            <a:r>
              <a:rPr lang="en-US" altLang="zh-CN" baseline="0" dirty="0" smtClean="0"/>
              <a:t>they</a:t>
            </a:r>
            <a:r>
              <a:rPr lang="zh-CN" altLang="en-US" baseline="0" dirty="0" smtClean="0"/>
              <a:t> </a:t>
            </a:r>
            <a:r>
              <a:rPr lang="en-US" altLang="zh-CN" baseline="0" dirty="0" smtClean="0"/>
              <a:t>are</a:t>
            </a:r>
            <a:r>
              <a:rPr lang="zh-CN" altLang="en-US" baseline="0" dirty="0" smtClean="0"/>
              <a:t> </a:t>
            </a:r>
            <a:r>
              <a:rPr lang="en-US" altLang="zh-CN" baseline="0" dirty="0" smtClean="0"/>
              <a:t>different</a:t>
            </a:r>
            <a:r>
              <a:rPr lang="zh-CN" altLang="en-US" baseline="0" dirty="0" smtClean="0"/>
              <a:t> </a:t>
            </a:r>
            <a:r>
              <a:rPr lang="en-US" altLang="zh-CN" baseline="0" dirty="0" smtClean="0"/>
              <a:t>-&gt;mashup</a:t>
            </a:r>
            <a:endParaRPr lang="zh-CN" altLang="en-US" baseline="0" dirty="0" smtClean="0"/>
          </a:p>
          <a:p>
            <a:r>
              <a:rPr lang="en-US" altLang="zh-CN" baseline="0" dirty="0" smtClean="0"/>
              <a:t>why</a:t>
            </a:r>
            <a:r>
              <a:rPr lang="zh-CN" altLang="en-US" baseline="0" dirty="0" smtClean="0"/>
              <a:t> </a:t>
            </a:r>
            <a:r>
              <a:rPr lang="en-US" altLang="zh-CN" baseline="0" dirty="0" smtClean="0"/>
              <a:t>best/not</a:t>
            </a:r>
            <a:endParaRPr lang="zh-CN" altLang="en-US" baseline="0" dirty="0" smtClean="0"/>
          </a:p>
          <a:p>
            <a:endParaRPr lang="zh-CN" altLang="en-US" baseline="0" dirty="0" smtClean="0"/>
          </a:p>
          <a:p>
            <a:r>
              <a:rPr lang="en-US" altLang="zh-CN" baseline="0" dirty="0" smtClean="0"/>
              <a:t>many</a:t>
            </a:r>
            <a:r>
              <a:rPr lang="zh-CN" altLang="en-US" baseline="0" dirty="0" smtClean="0"/>
              <a:t> </a:t>
            </a:r>
            <a:r>
              <a:rPr lang="en-US" altLang="zh-CN" baseline="0" dirty="0" smtClean="0"/>
              <a:t>measures</a:t>
            </a:r>
            <a:r>
              <a:rPr lang="zh-CN" altLang="en-US" baseline="0" dirty="0" smtClean="0"/>
              <a:t> </a:t>
            </a:r>
            <a:r>
              <a:rPr lang="en-US" altLang="zh-CN" baseline="0" dirty="0" smtClean="0"/>
              <a:t>-&gt;</a:t>
            </a:r>
            <a:r>
              <a:rPr lang="zh-CN" altLang="en-US" baseline="0" dirty="0" smtClean="0"/>
              <a:t> </a:t>
            </a:r>
            <a:r>
              <a:rPr lang="en-US" altLang="zh-CN" baseline="0" dirty="0" smtClean="0"/>
              <a:t>not</a:t>
            </a:r>
            <a:r>
              <a:rPr lang="zh-CN" altLang="en-US" baseline="0" dirty="0" smtClean="0"/>
              <a:t> </a:t>
            </a:r>
            <a:r>
              <a:rPr lang="en-US" altLang="zh-CN" baseline="0" dirty="0" smtClean="0"/>
              <a:t>for</a:t>
            </a:r>
            <a:r>
              <a:rPr lang="zh-CN" altLang="en-US" baseline="0" dirty="0" smtClean="0"/>
              <a:t> </a:t>
            </a:r>
            <a:r>
              <a:rPr lang="en-US" altLang="zh-CN" baseline="0" dirty="0" smtClean="0"/>
              <a:t>mashups</a:t>
            </a:r>
            <a:r>
              <a:rPr lang="zh-CN" altLang="en-US" baseline="0" dirty="0" smtClean="0"/>
              <a:t> </a:t>
            </a:r>
            <a:r>
              <a:rPr lang="en-US" altLang="zh-CN" baseline="0" dirty="0" smtClean="0"/>
              <a:t>-&gt;</a:t>
            </a:r>
            <a:r>
              <a:rPr lang="zh-CN" altLang="en-US" baseline="0" dirty="0" smtClean="0"/>
              <a:t> </a:t>
            </a:r>
            <a:r>
              <a:rPr lang="en-US" altLang="zh-CN" baseline="0" dirty="0" smtClean="0"/>
              <a:t>three</a:t>
            </a:r>
            <a:r>
              <a:rPr lang="zh-CN" altLang="en-US" baseline="0" dirty="0" smtClean="0"/>
              <a:t> </a:t>
            </a:r>
            <a:r>
              <a:rPr lang="en-US" altLang="zh-CN" baseline="0" dirty="0" smtClean="0"/>
              <a:t>dimensions</a:t>
            </a:r>
            <a:r>
              <a:rPr lang="zh-CN" altLang="en-US" baseline="0" dirty="0" smtClean="0"/>
              <a:t> </a:t>
            </a:r>
            <a:endParaRPr lang="en-US" altLang="zh-CN" baseline="0" dirty="0" smtClean="0"/>
          </a:p>
          <a:p>
            <a:endParaRPr lang="en-US" altLang="zh-CN" baseline="0" dirty="0" smtClean="0"/>
          </a:p>
          <a:p>
            <a:r>
              <a:rPr lang="en-US" altLang="zh-CN" baseline="0" dirty="0" smtClean="0"/>
              <a:t>=====</a:t>
            </a:r>
          </a:p>
          <a:p>
            <a:r>
              <a:rPr lang="en-US" altLang="zh-CN" dirty="0" smtClean="0"/>
              <a:t>Current in </a:t>
            </a:r>
            <a:r>
              <a:rPr lang="en-US" altLang="zh-CN" dirty="0" err="1" smtClean="0"/>
              <a:t>cs</a:t>
            </a:r>
            <a:r>
              <a:rPr lang="en-US" altLang="zh-CN" dirty="0" smtClean="0"/>
              <a:t> has developed methods on code</a:t>
            </a:r>
            <a:r>
              <a:rPr lang="is-IS" altLang="zh-CN" dirty="0" smtClean="0"/>
              <a:t>… they are transparable</a:t>
            </a:r>
            <a:r>
              <a:rPr lang="is-IS" altLang="zh-CN" baseline="0" dirty="0" smtClean="0"/>
              <a:t> to open data, contests</a:t>
            </a:r>
          </a:p>
          <a:p>
            <a:r>
              <a:rPr lang="en-US" altLang="zh-CN" baseline="0" dirty="0" smtClean="0"/>
              <a:t>P</a:t>
            </a:r>
            <a:r>
              <a:rPr lang="is-IS" altLang="zh-CN" baseline="0" dirty="0" smtClean="0"/>
              <a:t>sychology also has... </a:t>
            </a:r>
            <a:r>
              <a:rPr lang="en-US" altLang="zh-CN" baseline="0" dirty="0" smtClean="0"/>
              <a:t>B</a:t>
            </a:r>
            <a:r>
              <a:rPr lang="is-IS" altLang="zh-CN" baseline="0" dirty="0" smtClean="0"/>
              <a:t>ut only conceptual, not translated to computational </a:t>
            </a:r>
          </a:p>
          <a:p>
            <a:endParaRPr lang="en-US" altLang="zh-CN" dirty="0" smtClean="0"/>
          </a:p>
          <a:p>
            <a:r>
              <a:rPr lang="en-US" altLang="zh-CN" dirty="0" smtClean="0"/>
              <a:t>Show the mashup</a:t>
            </a:r>
            <a:r>
              <a:rPr lang="en-US" altLang="zh-CN" baseline="0" dirty="0" smtClean="0"/>
              <a:t> layers</a:t>
            </a:r>
            <a:endParaRPr lang="en-US" altLang="zh-CN" dirty="0" smtClean="0"/>
          </a:p>
          <a:p>
            <a:r>
              <a:rPr lang="en-US" altLang="zh-CN" dirty="0" smtClean="0"/>
              <a:t>===</a:t>
            </a:r>
          </a:p>
          <a:p>
            <a:r>
              <a:rPr lang="en-US" altLang="zh-CN" dirty="0" smtClean="0"/>
              <a:t>Why</a:t>
            </a:r>
            <a:r>
              <a:rPr lang="zh-CN" altLang="en-US" dirty="0" smtClean="0"/>
              <a:t> </a:t>
            </a:r>
            <a:r>
              <a:rPr lang="en-US" altLang="zh-CN" dirty="0" smtClean="0"/>
              <a:t>not</a:t>
            </a:r>
            <a:r>
              <a:rPr lang="zh-CN" altLang="en-US" dirty="0" smtClean="0"/>
              <a:t> </a:t>
            </a:r>
            <a:r>
              <a:rPr lang="en-US" altLang="zh-CN" dirty="0" smtClean="0"/>
              <a:t>dee</a:t>
            </a:r>
            <a:r>
              <a:rPr lang="en-US" altLang="zh-CN" baseline="0" dirty="0" smtClean="0"/>
              <a:t>p</a:t>
            </a:r>
            <a:r>
              <a:rPr lang="zh-CN" altLang="en-US" baseline="0" dirty="0" smtClean="0"/>
              <a:t> </a:t>
            </a:r>
            <a:r>
              <a:rPr lang="en-US" altLang="zh-CN" baseline="0" dirty="0" smtClean="0"/>
              <a:t>learning?</a:t>
            </a:r>
            <a:r>
              <a:rPr lang="zh-CN" altLang="en-US" baseline="0" dirty="0" smtClean="0"/>
              <a:t> </a:t>
            </a:r>
            <a:r>
              <a:rPr lang="en-US" altLang="zh-CN" baseline="0" dirty="0" smtClean="0"/>
              <a:t>–</a:t>
            </a:r>
            <a:r>
              <a:rPr lang="zh-CN" altLang="en-US" baseline="0" dirty="0" smtClean="0"/>
              <a:t> </a:t>
            </a:r>
            <a:r>
              <a:rPr lang="en-US" altLang="zh-CN" baseline="0" dirty="0" smtClean="0"/>
              <a:t>should</a:t>
            </a:r>
            <a:r>
              <a:rPr lang="zh-CN" altLang="en-US" baseline="0" dirty="0" smtClean="0"/>
              <a:t> </a:t>
            </a:r>
            <a:r>
              <a:rPr lang="en-US" altLang="zh-CN" baseline="0" dirty="0" smtClean="0"/>
              <a:t>focus</a:t>
            </a:r>
            <a:r>
              <a:rPr lang="zh-CN" altLang="en-US" baseline="0" dirty="0" smtClean="0"/>
              <a:t> </a:t>
            </a:r>
            <a:r>
              <a:rPr lang="en-US" altLang="zh-CN" baseline="0" dirty="0" smtClean="0"/>
              <a:t>on</a:t>
            </a:r>
            <a:r>
              <a:rPr lang="zh-CN" altLang="en-US" baseline="0" dirty="0" smtClean="0"/>
              <a:t> </a:t>
            </a:r>
            <a:r>
              <a:rPr lang="en-US" altLang="zh-CN" baseline="0" dirty="0" smtClean="0"/>
              <a:t>end-user</a:t>
            </a:r>
            <a:endParaRPr lang="zh-CN" altLang="en-US" baseline="0" dirty="0" smtClean="0"/>
          </a:p>
          <a:p>
            <a:endParaRPr lang="zh-CN" altLang="en-US" baseline="0" dirty="0" smtClean="0"/>
          </a:p>
          <a:p>
            <a:r>
              <a:rPr lang="en-US" altLang="zh-CN" baseline="0" dirty="0" smtClean="0"/>
              <a:t>research</a:t>
            </a:r>
            <a:r>
              <a:rPr lang="zh-CN" altLang="en-US" baseline="0" dirty="0" smtClean="0"/>
              <a:t> </a:t>
            </a:r>
            <a:r>
              <a:rPr lang="en-US" altLang="zh-CN" baseline="0" dirty="0" smtClean="0"/>
              <a:t>gap:</a:t>
            </a:r>
            <a:r>
              <a:rPr lang="zh-CN" altLang="en-US" baseline="0" dirty="0" smtClean="0"/>
              <a:t/>
            </a:r>
            <a:br>
              <a:rPr lang="zh-CN" altLang="en-US" baseline="0" dirty="0" smtClean="0"/>
            </a:br>
            <a:r>
              <a:rPr lang="en-US" altLang="zh-CN" baseline="0" dirty="0" smtClean="0"/>
              <a:t>current</a:t>
            </a:r>
            <a:r>
              <a:rPr lang="zh-CN" altLang="en-US" baseline="0" dirty="0" smtClean="0"/>
              <a:t> </a:t>
            </a:r>
            <a:r>
              <a:rPr lang="en-US" altLang="zh-CN" baseline="0" dirty="0" smtClean="0"/>
              <a:t>approaches</a:t>
            </a:r>
            <a:r>
              <a:rPr lang="zh-CN" altLang="en-US" baseline="0" dirty="0" smtClean="0"/>
              <a:t> </a:t>
            </a:r>
            <a:r>
              <a:rPr lang="en-US" altLang="zh-CN" baseline="0" dirty="0" smtClean="0"/>
              <a:t>to</a:t>
            </a:r>
            <a:r>
              <a:rPr lang="zh-CN" altLang="en-US" baseline="0" dirty="0" smtClean="0"/>
              <a:t> </a:t>
            </a:r>
            <a:r>
              <a:rPr lang="en-US" altLang="zh-CN" baseline="0" dirty="0" smtClean="0"/>
              <a:t>measure</a:t>
            </a:r>
            <a:r>
              <a:rPr lang="zh-CN" altLang="en-US" baseline="0" dirty="0" smtClean="0"/>
              <a:t> </a:t>
            </a:r>
            <a:r>
              <a:rPr lang="en-US" altLang="zh-CN" baseline="0" dirty="0" smtClean="0"/>
              <a:t>-</a:t>
            </a:r>
            <a:r>
              <a:rPr lang="zh-CN" altLang="en-US" baseline="0" dirty="0" smtClean="0"/>
              <a:t> </a:t>
            </a:r>
            <a:r>
              <a:rPr lang="en-US" altLang="zh-CN" baseline="0" dirty="0" smtClean="0"/>
              <a:t>they</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good</a:t>
            </a:r>
            <a:r>
              <a:rPr lang="zh-CN" altLang="en-US" baseline="0" dirty="0" smtClean="0"/>
              <a:t> </a:t>
            </a:r>
            <a:r>
              <a:rPr lang="en-US" altLang="zh-CN" baseline="0" dirty="0" smtClean="0"/>
              <a:t>enough</a:t>
            </a:r>
            <a:endParaRPr lang="zh-CN" altLang="en-US" baseline="0" dirty="0" smtClean="0"/>
          </a:p>
          <a:p>
            <a:r>
              <a:rPr lang="en-US" altLang="zh-CN" baseline="0" dirty="0" smtClean="0"/>
              <a:t>code</a:t>
            </a:r>
            <a:endParaRPr lang="zh-CN" altLang="en-US" baseline="0" dirty="0" smtClean="0"/>
          </a:p>
          <a:p>
            <a:r>
              <a:rPr lang="en-US" altLang="zh-CN" baseline="0" dirty="0" smtClean="0"/>
              <a:t>function</a:t>
            </a:r>
            <a:endParaRPr lang="zh-CN" altLang="en-US" baseline="0" dirty="0" smtClean="0"/>
          </a:p>
          <a:p>
            <a:endParaRPr lang="zh-CN" altLang="en-US" baseline="0" dirty="0" smtClean="0"/>
          </a:p>
          <a:p>
            <a:r>
              <a:rPr lang="en-US" altLang="zh-CN" baseline="0" dirty="0" smtClean="0"/>
              <a:t>===</a:t>
            </a:r>
            <a:endParaRPr lang="zh-CN" altLang="en-US" baseline="0" dirty="0" smtClean="0"/>
          </a:p>
          <a:p>
            <a:r>
              <a:rPr lang="en-US" altLang="zh-CN" sz="1400" dirty="0" smtClean="0"/>
              <a:t>Although</a:t>
            </a:r>
            <a:r>
              <a:rPr lang="zh-CN" altLang="en-US" sz="1400" dirty="0" smtClean="0"/>
              <a:t> </a:t>
            </a:r>
            <a:r>
              <a:rPr lang="en-US" altLang="zh-CN" sz="1400" dirty="0" smtClean="0"/>
              <a:t>there</a:t>
            </a:r>
            <a:r>
              <a:rPr lang="zh-CN" altLang="en-US" sz="1400" dirty="0" smtClean="0"/>
              <a:t> </a:t>
            </a:r>
            <a:r>
              <a:rPr lang="en-US" altLang="zh-CN" sz="1400" dirty="0" smtClean="0"/>
              <a:t>are</a:t>
            </a:r>
            <a:r>
              <a:rPr lang="zh-CN" altLang="en-US" sz="1400" dirty="0" smtClean="0"/>
              <a:t> </a:t>
            </a:r>
            <a:r>
              <a:rPr lang="en-US" altLang="zh-CN" sz="1400" dirty="0" smtClean="0"/>
              <a:t>multiple ways to find similarities among different enterprise softwares (Yamamoto et al., 2005)</a:t>
            </a:r>
            <a:endParaRPr lang="zh-CN" altLang="en-US" sz="1400" dirty="0" smtClean="0"/>
          </a:p>
          <a:p>
            <a:endParaRPr lang="zh-CN" altLang="en-US" sz="1400" dirty="0" smtClean="0"/>
          </a:p>
          <a:p>
            <a:r>
              <a:rPr lang="en-US" altLang="zh-CN" sz="1400" dirty="0" smtClean="0"/>
              <a:t>N</a:t>
            </a:r>
            <a:r>
              <a:rPr lang="en-US" sz="1400" dirty="0" smtClean="0"/>
              <a:t>one of </a:t>
            </a:r>
            <a:r>
              <a:rPr lang="en-US" altLang="zh-CN" sz="1400" dirty="0" smtClean="0"/>
              <a:t>current</a:t>
            </a:r>
            <a:r>
              <a:rPr lang="zh-CN" altLang="en-US" sz="1400" dirty="0" smtClean="0"/>
              <a:t> </a:t>
            </a:r>
            <a:r>
              <a:rPr lang="en-US" sz="1400" dirty="0" smtClean="0"/>
              <a:t>approaches are developed to deal with the specific code similarity in the context of an open data contest (Cosma &amp; Joy, 2012).</a:t>
            </a:r>
            <a:endParaRPr lang="zh-CN" altLang="en-US" sz="1400" dirty="0" smtClean="0"/>
          </a:p>
          <a:p>
            <a:endParaRPr lang="zh-CN" altLang="en-US" sz="1400" dirty="0" smtClean="0"/>
          </a:p>
          <a:p>
            <a:r>
              <a:rPr lang="en-US" sz="1400" dirty="0" smtClean="0"/>
              <a:t>More research is needed to address the similarity measurements in different dimensions for mash-ups.</a:t>
            </a:r>
            <a:r>
              <a:rPr lang="zh-CN" altLang="en-US" sz="1400" dirty="0" smtClean="0"/>
              <a:t> </a:t>
            </a:r>
            <a:r>
              <a:rPr lang="en-US" altLang="zh-CN" sz="1400" dirty="0" smtClean="0"/>
              <a:t>There</a:t>
            </a:r>
            <a:r>
              <a:rPr lang="zh-CN" altLang="en-US" sz="1400" dirty="0" smtClean="0"/>
              <a:t> </a:t>
            </a:r>
            <a:r>
              <a:rPr lang="en-US" altLang="zh-CN" sz="1400" dirty="0" smtClean="0"/>
              <a:t>are</a:t>
            </a:r>
            <a:r>
              <a:rPr lang="zh-CN" altLang="en-US" sz="1400" dirty="0" smtClean="0"/>
              <a:t> </a:t>
            </a:r>
            <a:r>
              <a:rPr lang="en-US" altLang="zh-CN" sz="1400" dirty="0" smtClean="0"/>
              <a:t>three</a:t>
            </a:r>
            <a:r>
              <a:rPr lang="zh-CN" altLang="en-US" sz="1400" dirty="0" smtClean="0"/>
              <a:t> </a:t>
            </a:r>
            <a:r>
              <a:rPr lang="en-US" altLang="zh-CN" sz="1400" dirty="0" smtClean="0"/>
              <a:t>dimensions:</a:t>
            </a:r>
            <a:r>
              <a:rPr lang="zh-CN" altLang="en-US" sz="1400" dirty="0" smtClean="0"/>
              <a:t> </a:t>
            </a:r>
            <a:r>
              <a:rPr lang="en-US" altLang="zh-CN" sz="1400" dirty="0" smtClean="0"/>
              <a:t>code,</a:t>
            </a:r>
            <a:r>
              <a:rPr lang="zh-CN" altLang="en-US" sz="1400" dirty="0" smtClean="0"/>
              <a:t> </a:t>
            </a:r>
            <a:r>
              <a:rPr lang="en-US" altLang="zh-CN" sz="1400" dirty="0" smtClean="0"/>
              <a:t>functionality</a:t>
            </a:r>
            <a:r>
              <a:rPr lang="zh-CN" altLang="en-US" sz="1400" dirty="0" smtClean="0"/>
              <a:t> </a:t>
            </a:r>
            <a:r>
              <a:rPr lang="en-US" altLang="zh-CN" sz="1400" dirty="0" smtClean="0"/>
              <a:t>feature</a:t>
            </a:r>
            <a:r>
              <a:rPr lang="zh-CN" altLang="en-US" sz="1400" dirty="0" smtClean="0"/>
              <a:t> </a:t>
            </a:r>
            <a:r>
              <a:rPr lang="en-US" altLang="zh-CN" sz="1400" dirty="0" smtClean="0"/>
              <a:t>and</a:t>
            </a:r>
            <a:r>
              <a:rPr lang="zh-CN" altLang="en-US" sz="1400" dirty="0" smtClean="0"/>
              <a:t> </a:t>
            </a:r>
            <a:r>
              <a:rPr lang="en-US" altLang="zh-CN" sz="1400" dirty="0" smtClean="0"/>
              <a:t>visualized</a:t>
            </a:r>
            <a:r>
              <a:rPr lang="zh-CN" altLang="en-US" sz="1400" dirty="0" smtClean="0"/>
              <a:t> </a:t>
            </a:r>
            <a:r>
              <a:rPr lang="en-US" altLang="zh-CN" sz="1400" dirty="0" smtClean="0"/>
              <a:t>feature</a:t>
            </a:r>
            <a:r>
              <a:rPr lang="zh-CN" altLang="en-US" sz="1400" dirty="0" smtClean="0"/>
              <a:t> </a:t>
            </a:r>
            <a:r>
              <a:rPr lang="nb-NO" altLang="zh-CN" sz="1400" dirty="0" smtClean="0"/>
              <a:t>(</a:t>
            </a:r>
            <a:r>
              <a:rPr lang="nb-NO" altLang="zh-CN" sz="1400" dirty="0" err="1" smtClean="0"/>
              <a:t>Edberg</a:t>
            </a:r>
            <a:r>
              <a:rPr lang="nb-NO" altLang="zh-CN" sz="1400" dirty="0" smtClean="0"/>
              <a:t> et al., 2012).</a:t>
            </a:r>
            <a:endParaRPr lang="en-US" sz="1400" dirty="0" smtClean="0"/>
          </a:p>
          <a:p>
            <a:endParaRPr lang="zh-CN" altLang="en-US" baseline="0" dirty="0" smtClean="0"/>
          </a:p>
          <a:p>
            <a:endParaRPr lang="zh-CN" altLang="en-US" baseline="0"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13</a:t>
            </a:fld>
            <a:endParaRPr lang="en-US"/>
          </a:p>
        </p:txBody>
      </p:sp>
    </p:spTree>
    <p:extLst>
      <p:ext uri="{BB962C8B-B14F-4D97-AF65-F5344CB8AC3E}">
        <p14:creationId xmlns:p14="http://schemas.microsoft.com/office/powerpoint/2010/main" val="2021887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35773" rtl="0" eaLnBrk="1" fontAlgn="auto" latinLnBrk="0" hangingPunct="1">
              <a:lnSpc>
                <a:spcPct val="100000"/>
              </a:lnSpc>
              <a:spcBef>
                <a:spcPts val="0"/>
              </a:spcBef>
              <a:spcAft>
                <a:spcPts val="0"/>
              </a:spcAft>
              <a:buClrTx/>
              <a:buSzTx/>
              <a:buFontTx/>
              <a:buNone/>
              <a:tabLst/>
              <a:defRPr/>
            </a:pPr>
            <a:r>
              <a:rPr lang="en-US" sz="1400" dirty="0" smtClean="0"/>
              <a:t>Your focus is on conceptualization of </a:t>
            </a:r>
            <a:r>
              <a:rPr lang="en-US" sz="1400" dirty="0" err="1" smtClean="0"/>
              <a:t>similiarty</a:t>
            </a:r>
            <a:r>
              <a:rPr lang="en-US" sz="1400" dirty="0" smtClean="0"/>
              <a:t> of mash-ups which are developed without the existence of standards, and have multiple layer</a:t>
            </a:r>
          </a:p>
          <a:p>
            <a:endParaRPr lang="en-US" altLang="zh-CN" dirty="0" smtClean="0"/>
          </a:p>
          <a:p>
            <a:endParaRPr lang="en-US" altLang="zh-CN" dirty="0" smtClean="0"/>
          </a:p>
          <a:p>
            <a:r>
              <a:rPr lang="en-US" altLang="zh-CN" dirty="0" smtClean="0"/>
              <a:t>Current in </a:t>
            </a:r>
            <a:r>
              <a:rPr lang="en-US" altLang="zh-CN" dirty="0" err="1" smtClean="0"/>
              <a:t>cs</a:t>
            </a:r>
            <a:r>
              <a:rPr lang="en-US" altLang="zh-CN" dirty="0" smtClean="0"/>
              <a:t> has developed methods on code</a:t>
            </a:r>
            <a:r>
              <a:rPr lang="is-IS" altLang="zh-CN" dirty="0" smtClean="0"/>
              <a:t>… they could</a:t>
            </a:r>
            <a:r>
              <a:rPr lang="is-IS" altLang="zh-CN" baseline="0" dirty="0" smtClean="0"/>
              <a:t> not be transfered to open data, contests</a:t>
            </a:r>
          </a:p>
          <a:p>
            <a:r>
              <a:rPr lang="en-US" altLang="zh-CN" baseline="0" dirty="0" smtClean="0"/>
              <a:t>P</a:t>
            </a:r>
            <a:r>
              <a:rPr lang="is-IS" altLang="zh-CN" baseline="0" dirty="0" smtClean="0"/>
              <a:t>sychology also has... </a:t>
            </a:r>
            <a:r>
              <a:rPr lang="en-US" altLang="zh-CN" baseline="0" dirty="0" smtClean="0"/>
              <a:t>B</a:t>
            </a:r>
            <a:r>
              <a:rPr lang="is-IS" altLang="zh-CN" baseline="0" dirty="0" smtClean="0"/>
              <a:t>ut only conceptual, not translated to computational </a:t>
            </a:r>
          </a:p>
          <a:p>
            <a:endParaRPr lang="en-US" altLang="zh-CN" dirty="0" smtClean="0"/>
          </a:p>
          <a:p>
            <a:r>
              <a:rPr lang="en-US" altLang="zh-CN" dirty="0" smtClean="0"/>
              <a:t>Show the mashup</a:t>
            </a:r>
            <a:r>
              <a:rPr lang="en-US" altLang="zh-CN" baseline="0" dirty="0" smtClean="0"/>
              <a:t> layers</a:t>
            </a:r>
          </a:p>
          <a:p>
            <a:endParaRPr lang="zh-CN" altLang="en-US" baseline="0" dirty="0" smtClean="0"/>
          </a:p>
          <a:p>
            <a:r>
              <a:rPr lang="en-US" altLang="zh-CN" baseline="0" dirty="0" smtClean="0"/>
              <a:t>Transparency</a:t>
            </a:r>
            <a:r>
              <a:rPr lang="zh-CN" altLang="en-US" baseline="0" dirty="0" smtClean="0"/>
              <a:t> </a:t>
            </a:r>
            <a:r>
              <a:rPr lang="en-US" altLang="zh-CN" baseline="0" dirty="0" smtClean="0"/>
              <a:t>modification</a:t>
            </a:r>
            <a:r>
              <a:rPr lang="zh-CN" altLang="en-US" baseline="0" dirty="0" smtClean="0"/>
              <a:t> </a:t>
            </a:r>
            <a:r>
              <a:rPr lang="en-US" altLang="zh-CN" baseline="0" dirty="0" smtClean="0"/>
              <a:t>-</a:t>
            </a:r>
            <a:r>
              <a:rPr lang="zh-CN" altLang="en-US" baseline="0" dirty="0" smtClean="0"/>
              <a:t> </a:t>
            </a:r>
            <a:r>
              <a:rPr lang="en-US" altLang="zh-CN" baseline="0" dirty="0" smtClean="0"/>
              <a:t>different</a:t>
            </a:r>
            <a:r>
              <a:rPr lang="zh-CN" altLang="en-US" baseline="0" dirty="0" smtClean="0"/>
              <a:t> </a:t>
            </a:r>
            <a:r>
              <a:rPr lang="en-US" altLang="zh-CN" baseline="0" dirty="0" smtClean="0"/>
              <a:t>approaches</a:t>
            </a:r>
            <a:r>
              <a:rPr lang="zh-CN" altLang="en-US" baseline="0" dirty="0" smtClean="0"/>
              <a:t> </a:t>
            </a:r>
            <a:r>
              <a:rPr lang="en-US" altLang="zh-CN" baseline="0" dirty="0" smtClean="0"/>
              <a:t>-</a:t>
            </a:r>
            <a:r>
              <a:rPr lang="zh-CN" altLang="en-US" baseline="0" dirty="0" smtClean="0"/>
              <a:t> </a:t>
            </a:r>
            <a:r>
              <a:rPr lang="en-US" altLang="zh-CN" baseline="0" dirty="0" smtClean="0"/>
              <a:t>theoretical</a:t>
            </a:r>
            <a:r>
              <a:rPr lang="zh-CN" altLang="en-US" baseline="0" dirty="0" smtClean="0"/>
              <a:t> </a:t>
            </a:r>
            <a:r>
              <a:rPr lang="en-US" altLang="zh-CN" baseline="0" dirty="0" smtClean="0"/>
              <a:t>similarity</a:t>
            </a:r>
            <a:r>
              <a:rPr lang="zh-CN" altLang="en-US" baseline="0" dirty="0" smtClean="0"/>
              <a:t> </a:t>
            </a:r>
            <a:r>
              <a:rPr lang="en-US" altLang="zh-CN" baseline="0" dirty="0" smtClean="0"/>
              <a:t>-</a:t>
            </a:r>
            <a:r>
              <a:rPr lang="zh-CN" altLang="en-US" baseline="0" dirty="0" smtClean="0"/>
              <a:t> </a:t>
            </a:r>
            <a:r>
              <a:rPr lang="en-US" altLang="zh-CN" baseline="0" dirty="0" smtClean="0"/>
              <a:t>what</a:t>
            </a:r>
            <a:r>
              <a:rPr lang="zh-CN" altLang="en-US" baseline="0" dirty="0" smtClean="0"/>
              <a:t> </a:t>
            </a:r>
            <a:r>
              <a:rPr lang="en-US" altLang="zh-CN" baseline="0" dirty="0" smtClean="0"/>
              <a:t>they</a:t>
            </a:r>
            <a:r>
              <a:rPr lang="zh-CN" altLang="en-US" baseline="0" dirty="0" smtClean="0"/>
              <a:t> </a:t>
            </a:r>
            <a:r>
              <a:rPr lang="en-US" altLang="zh-CN" baseline="0" dirty="0" smtClean="0"/>
              <a:t>have</a:t>
            </a:r>
            <a:r>
              <a:rPr lang="zh-CN" altLang="en-US" baseline="0" dirty="0" smtClean="0"/>
              <a:t> </a:t>
            </a:r>
            <a:r>
              <a:rPr lang="en-US" altLang="zh-CN" baseline="0" dirty="0" smtClean="0"/>
              <a:t>done</a:t>
            </a:r>
            <a:endParaRPr lang="zh-CN" altLang="en-US" baseline="0" dirty="0" smtClean="0"/>
          </a:p>
          <a:p>
            <a:endParaRPr lang="zh-CN" altLang="en-US" baseline="0" dirty="0" smtClean="0"/>
          </a:p>
          <a:p>
            <a:r>
              <a:rPr lang="en-US" altLang="zh-CN" baseline="0" dirty="0" smtClean="0"/>
              <a:t>identify</a:t>
            </a:r>
            <a:r>
              <a:rPr lang="zh-CN" altLang="en-US" baseline="0" dirty="0" smtClean="0"/>
              <a:t> </a:t>
            </a:r>
            <a:r>
              <a:rPr lang="en-US" altLang="zh-CN" baseline="0" dirty="0" smtClean="0"/>
              <a:t>what</a:t>
            </a:r>
            <a:r>
              <a:rPr lang="zh-CN" altLang="en-US" baseline="0" dirty="0" smtClean="0"/>
              <a:t> </a:t>
            </a:r>
            <a:r>
              <a:rPr lang="en-US" altLang="zh-CN" baseline="0" dirty="0" smtClean="0"/>
              <a:t>I</a:t>
            </a:r>
            <a:r>
              <a:rPr lang="zh-CN" altLang="en-US" baseline="0" dirty="0" smtClean="0"/>
              <a:t> </a:t>
            </a:r>
            <a:r>
              <a:rPr lang="en-US" altLang="zh-CN" baseline="0" dirty="0" smtClean="0"/>
              <a:t>am</a:t>
            </a:r>
            <a:r>
              <a:rPr lang="zh-CN" altLang="en-US" baseline="0" dirty="0" smtClean="0"/>
              <a:t> </a:t>
            </a:r>
            <a:r>
              <a:rPr lang="en-US" altLang="zh-CN" baseline="0" dirty="0" smtClean="0"/>
              <a:t>going</a:t>
            </a:r>
            <a:r>
              <a:rPr lang="zh-CN" altLang="en-US" baseline="0" dirty="0" smtClean="0"/>
              <a:t> </a:t>
            </a:r>
            <a:r>
              <a:rPr lang="en-US" altLang="zh-CN" baseline="0" dirty="0" smtClean="0"/>
              <a:t>to</a:t>
            </a:r>
            <a:r>
              <a:rPr lang="zh-CN" altLang="en-US" baseline="0" dirty="0" smtClean="0"/>
              <a:t> </a:t>
            </a:r>
            <a:r>
              <a:rPr lang="en-US" altLang="zh-CN" baseline="0" dirty="0" smtClean="0"/>
              <a:t>do</a:t>
            </a:r>
            <a:r>
              <a:rPr lang="zh-CN" altLang="en-US" baseline="0" dirty="0" smtClean="0"/>
              <a:t> </a:t>
            </a:r>
            <a:r>
              <a:rPr lang="en-US" altLang="zh-CN" baseline="0" dirty="0" smtClean="0"/>
              <a:t>-&gt;</a:t>
            </a:r>
            <a:r>
              <a:rPr lang="zh-CN" altLang="en-US" baseline="0" dirty="0" smtClean="0"/>
              <a:t> </a:t>
            </a:r>
            <a:r>
              <a:rPr lang="en-US" altLang="zh-CN" baseline="0" dirty="0" smtClean="0"/>
              <a:t>how</a:t>
            </a:r>
            <a:r>
              <a:rPr lang="zh-CN" altLang="en-US" baseline="0" dirty="0" smtClean="0"/>
              <a:t> </a:t>
            </a:r>
            <a:r>
              <a:rPr lang="en-US" altLang="zh-CN" baseline="0" dirty="0" smtClean="0"/>
              <a:t>to</a:t>
            </a:r>
            <a:r>
              <a:rPr lang="zh-CN" altLang="en-US" baseline="0" dirty="0" smtClean="0"/>
              <a:t> </a:t>
            </a:r>
            <a:r>
              <a:rPr lang="en-US" altLang="zh-CN" baseline="0" dirty="0" smtClean="0"/>
              <a:t>improve</a:t>
            </a:r>
            <a:r>
              <a:rPr lang="zh-CN" altLang="en-US" baseline="0" dirty="0" smtClean="0"/>
              <a:t> </a:t>
            </a:r>
            <a:r>
              <a:rPr lang="en-US" altLang="zh-CN" baseline="0" dirty="0" smtClean="0"/>
              <a:t>it</a:t>
            </a:r>
            <a:endParaRPr lang="zh-CN" altLang="en-US" baseline="0" dirty="0" smtClean="0"/>
          </a:p>
          <a:p>
            <a:endParaRPr lang="zh-CN" altLang="en-US" baseline="0" dirty="0" smtClean="0"/>
          </a:p>
          <a:p>
            <a:endParaRPr lang="zh-CN" altLang="en-US" baseline="0" dirty="0" smtClean="0"/>
          </a:p>
          <a:p>
            <a:r>
              <a:rPr lang="en-US" altLang="zh-CN" baseline="0" dirty="0" smtClean="0"/>
              <a:t>1</a:t>
            </a:r>
            <a:r>
              <a:rPr lang="zh-CN" altLang="en-US" baseline="0" dirty="0" smtClean="0"/>
              <a:t> </a:t>
            </a:r>
            <a:r>
              <a:rPr lang="en-US" altLang="zh-CN" baseline="0" dirty="0" smtClean="0"/>
              <a:t>-</a:t>
            </a:r>
            <a:r>
              <a:rPr lang="zh-CN" altLang="en-US" baseline="0" dirty="0" smtClean="0"/>
              <a:t> </a:t>
            </a:r>
            <a:r>
              <a:rPr lang="en-US" altLang="zh-CN" baseline="0" dirty="0" smtClean="0"/>
              <a:t>theoretical</a:t>
            </a:r>
            <a:r>
              <a:rPr lang="zh-CN" altLang="en-US" baseline="0" dirty="0" smtClean="0"/>
              <a:t> </a:t>
            </a:r>
            <a:r>
              <a:rPr lang="en-US" altLang="zh-CN" baseline="0" dirty="0" smtClean="0"/>
              <a:t>motivation</a:t>
            </a:r>
            <a:endParaRPr lang="zh-CN" altLang="en-US" baseline="0" dirty="0" smtClean="0"/>
          </a:p>
          <a:p>
            <a:r>
              <a:rPr lang="en-US" altLang="zh-CN" baseline="0" dirty="0" smtClean="0"/>
              <a:t>-&gt;how</a:t>
            </a:r>
            <a:r>
              <a:rPr lang="zh-CN" altLang="en-US" baseline="0" dirty="0" smtClean="0"/>
              <a:t> </a:t>
            </a:r>
            <a:r>
              <a:rPr lang="en-US" altLang="zh-CN" baseline="0" dirty="0" smtClean="0"/>
              <a:t>they</a:t>
            </a:r>
            <a:r>
              <a:rPr lang="zh-CN" altLang="en-US" baseline="0" dirty="0" smtClean="0"/>
              <a:t> </a:t>
            </a:r>
            <a:r>
              <a:rPr lang="en-US" altLang="zh-CN" baseline="0" dirty="0" smtClean="0"/>
              <a:t>are</a:t>
            </a:r>
            <a:r>
              <a:rPr lang="zh-CN" altLang="en-US" baseline="0" dirty="0" smtClean="0"/>
              <a:t> </a:t>
            </a:r>
            <a:r>
              <a:rPr lang="en-US" altLang="zh-CN" baseline="0" dirty="0" smtClean="0"/>
              <a:t>different</a:t>
            </a:r>
            <a:r>
              <a:rPr lang="zh-CN" altLang="en-US" baseline="0" dirty="0" smtClean="0"/>
              <a:t> </a:t>
            </a:r>
            <a:r>
              <a:rPr lang="en-US" altLang="zh-CN" baseline="0" dirty="0" smtClean="0"/>
              <a:t>-&gt;mashup</a:t>
            </a:r>
            <a:endParaRPr lang="zh-CN" altLang="en-US" baseline="0" dirty="0" smtClean="0"/>
          </a:p>
          <a:p>
            <a:r>
              <a:rPr lang="en-US" altLang="zh-CN" baseline="0" dirty="0" smtClean="0"/>
              <a:t>why</a:t>
            </a:r>
            <a:r>
              <a:rPr lang="zh-CN" altLang="en-US" baseline="0" dirty="0" smtClean="0"/>
              <a:t> </a:t>
            </a:r>
            <a:r>
              <a:rPr lang="en-US" altLang="zh-CN" baseline="0" dirty="0" smtClean="0"/>
              <a:t>best/not</a:t>
            </a:r>
            <a:endParaRPr lang="zh-CN" altLang="en-US" baseline="0" dirty="0" smtClean="0"/>
          </a:p>
          <a:p>
            <a:endParaRPr lang="zh-CN" altLang="en-US" baseline="0" dirty="0" smtClean="0"/>
          </a:p>
          <a:p>
            <a:r>
              <a:rPr lang="en-US" altLang="zh-CN" baseline="0" dirty="0" smtClean="0"/>
              <a:t>many</a:t>
            </a:r>
            <a:r>
              <a:rPr lang="zh-CN" altLang="en-US" baseline="0" dirty="0" smtClean="0"/>
              <a:t> </a:t>
            </a:r>
            <a:r>
              <a:rPr lang="en-US" altLang="zh-CN" baseline="0" dirty="0" smtClean="0"/>
              <a:t>measures</a:t>
            </a:r>
            <a:r>
              <a:rPr lang="zh-CN" altLang="en-US" baseline="0" dirty="0" smtClean="0"/>
              <a:t> </a:t>
            </a:r>
            <a:r>
              <a:rPr lang="en-US" altLang="zh-CN" baseline="0" dirty="0" smtClean="0"/>
              <a:t>-&gt;</a:t>
            </a:r>
            <a:r>
              <a:rPr lang="zh-CN" altLang="en-US" baseline="0" dirty="0" smtClean="0"/>
              <a:t> </a:t>
            </a:r>
            <a:r>
              <a:rPr lang="en-US" altLang="zh-CN" baseline="0" dirty="0" smtClean="0"/>
              <a:t>not</a:t>
            </a:r>
            <a:r>
              <a:rPr lang="zh-CN" altLang="en-US" baseline="0" dirty="0" smtClean="0"/>
              <a:t> </a:t>
            </a:r>
            <a:r>
              <a:rPr lang="en-US" altLang="zh-CN" baseline="0" dirty="0" smtClean="0"/>
              <a:t>for</a:t>
            </a:r>
            <a:r>
              <a:rPr lang="zh-CN" altLang="en-US" baseline="0" dirty="0" smtClean="0"/>
              <a:t> </a:t>
            </a:r>
            <a:r>
              <a:rPr lang="en-US" altLang="zh-CN" baseline="0" dirty="0" smtClean="0"/>
              <a:t>mashups</a:t>
            </a:r>
            <a:r>
              <a:rPr lang="zh-CN" altLang="en-US" baseline="0" dirty="0" smtClean="0"/>
              <a:t> </a:t>
            </a:r>
            <a:r>
              <a:rPr lang="en-US" altLang="zh-CN" baseline="0" dirty="0" smtClean="0"/>
              <a:t>-&gt;</a:t>
            </a:r>
            <a:r>
              <a:rPr lang="zh-CN" altLang="en-US" baseline="0" dirty="0" smtClean="0"/>
              <a:t> </a:t>
            </a:r>
            <a:r>
              <a:rPr lang="en-US" altLang="zh-CN" baseline="0" dirty="0" smtClean="0"/>
              <a:t>three</a:t>
            </a:r>
            <a:r>
              <a:rPr lang="zh-CN" altLang="en-US" baseline="0" dirty="0" smtClean="0"/>
              <a:t> </a:t>
            </a:r>
            <a:r>
              <a:rPr lang="en-US" altLang="zh-CN" baseline="0" dirty="0" smtClean="0"/>
              <a:t>dimensions</a:t>
            </a:r>
            <a:r>
              <a:rPr lang="zh-CN" altLang="en-US" baseline="0" dirty="0" smtClean="0"/>
              <a:t> </a:t>
            </a:r>
            <a:endParaRPr lang="en-US" altLang="zh-CN" baseline="0" dirty="0" smtClean="0"/>
          </a:p>
          <a:p>
            <a:endParaRPr lang="en-US" altLang="zh-CN" baseline="0" dirty="0" smtClean="0"/>
          </a:p>
          <a:p>
            <a:r>
              <a:rPr lang="en-US" altLang="zh-CN" baseline="0" dirty="0" smtClean="0"/>
              <a:t>=====</a:t>
            </a:r>
          </a:p>
          <a:p>
            <a:r>
              <a:rPr lang="en-US" altLang="zh-CN" dirty="0" smtClean="0"/>
              <a:t>Current in </a:t>
            </a:r>
            <a:r>
              <a:rPr lang="en-US" altLang="zh-CN" dirty="0" err="1" smtClean="0"/>
              <a:t>cs</a:t>
            </a:r>
            <a:r>
              <a:rPr lang="en-US" altLang="zh-CN" dirty="0" smtClean="0"/>
              <a:t> has developed methods on code</a:t>
            </a:r>
            <a:r>
              <a:rPr lang="is-IS" altLang="zh-CN" dirty="0" smtClean="0"/>
              <a:t>… they are transparable</a:t>
            </a:r>
            <a:r>
              <a:rPr lang="is-IS" altLang="zh-CN" baseline="0" dirty="0" smtClean="0"/>
              <a:t> to open data, contests</a:t>
            </a:r>
          </a:p>
          <a:p>
            <a:r>
              <a:rPr lang="en-US" altLang="zh-CN" baseline="0" dirty="0" smtClean="0"/>
              <a:t>P</a:t>
            </a:r>
            <a:r>
              <a:rPr lang="is-IS" altLang="zh-CN" baseline="0" dirty="0" smtClean="0"/>
              <a:t>sychology also has... </a:t>
            </a:r>
            <a:r>
              <a:rPr lang="en-US" altLang="zh-CN" baseline="0" dirty="0" smtClean="0"/>
              <a:t>B</a:t>
            </a:r>
            <a:r>
              <a:rPr lang="is-IS" altLang="zh-CN" baseline="0" dirty="0" smtClean="0"/>
              <a:t>ut only conceptual, not translated to computational </a:t>
            </a:r>
          </a:p>
          <a:p>
            <a:endParaRPr lang="en-US" altLang="zh-CN" dirty="0" smtClean="0"/>
          </a:p>
          <a:p>
            <a:r>
              <a:rPr lang="en-US" altLang="zh-CN" dirty="0" smtClean="0"/>
              <a:t>Show the mashup</a:t>
            </a:r>
            <a:r>
              <a:rPr lang="en-US" altLang="zh-CN" baseline="0" dirty="0" smtClean="0"/>
              <a:t> layers</a:t>
            </a:r>
            <a:endParaRPr lang="en-US" altLang="zh-CN" dirty="0" smtClean="0"/>
          </a:p>
          <a:p>
            <a:r>
              <a:rPr lang="en-US" altLang="zh-CN" dirty="0" smtClean="0"/>
              <a:t>===</a:t>
            </a:r>
          </a:p>
          <a:p>
            <a:r>
              <a:rPr lang="en-US" altLang="zh-CN" dirty="0" smtClean="0"/>
              <a:t>Why</a:t>
            </a:r>
            <a:r>
              <a:rPr lang="zh-CN" altLang="en-US" dirty="0" smtClean="0"/>
              <a:t> </a:t>
            </a:r>
            <a:r>
              <a:rPr lang="en-US" altLang="zh-CN" dirty="0" smtClean="0"/>
              <a:t>not</a:t>
            </a:r>
            <a:r>
              <a:rPr lang="zh-CN" altLang="en-US" dirty="0" smtClean="0"/>
              <a:t> </a:t>
            </a:r>
            <a:r>
              <a:rPr lang="en-US" altLang="zh-CN" dirty="0" smtClean="0"/>
              <a:t>dee</a:t>
            </a:r>
            <a:r>
              <a:rPr lang="en-US" altLang="zh-CN" baseline="0" dirty="0" smtClean="0"/>
              <a:t>p</a:t>
            </a:r>
            <a:r>
              <a:rPr lang="zh-CN" altLang="en-US" baseline="0" dirty="0" smtClean="0"/>
              <a:t> </a:t>
            </a:r>
            <a:r>
              <a:rPr lang="en-US" altLang="zh-CN" baseline="0" dirty="0" smtClean="0"/>
              <a:t>learning?</a:t>
            </a:r>
            <a:r>
              <a:rPr lang="zh-CN" altLang="en-US" baseline="0" dirty="0" smtClean="0"/>
              <a:t> </a:t>
            </a:r>
            <a:r>
              <a:rPr lang="en-US" altLang="zh-CN" baseline="0" dirty="0" smtClean="0"/>
              <a:t>–</a:t>
            </a:r>
            <a:r>
              <a:rPr lang="zh-CN" altLang="en-US" baseline="0" dirty="0" smtClean="0"/>
              <a:t> </a:t>
            </a:r>
            <a:r>
              <a:rPr lang="en-US" altLang="zh-CN" baseline="0" dirty="0" smtClean="0"/>
              <a:t>should</a:t>
            </a:r>
            <a:r>
              <a:rPr lang="zh-CN" altLang="en-US" baseline="0" dirty="0" smtClean="0"/>
              <a:t> </a:t>
            </a:r>
            <a:r>
              <a:rPr lang="en-US" altLang="zh-CN" baseline="0" dirty="0" smtClean="0"/>
              <a:t>focus</a:t>
            </a:r>
            <a:r>
              <a:rPr lang="zh-CN" altLang="en-US" baseline="0" dirty="0" smtClean="0"/>
              <a:t> </a:t>
            </a:r>
            <a:r>
              <a:rPr lang="en-US" altLang="zh-CN" baseline="0" dirty="0" smtClean="0"/>
              <a:t>on</a:t>
            </a:r>
            <a:r>
              <a:rPr lang="zh-CN" altLang="en-US" baseline="0" dirty="0" smtClean="0"/>
              <a:t> </a:t>
            </a:r>
            <a:r>
              <a:rPr lang="en-US" altLang="zh-CN" baseline="0" dirty="0" smtClean="0"/>
              <a:t>end-user</a:t>
            </a:r>
            <a:endParaRPr lang="zh-CN" altLang="en-US" baseline="0" dirty="0" smtClean="0"/>
          </a:p>
          <a:p>
            <a:endParaRPr lang="zh-CN" altLang="en-US" baseline="0" dirty="0" smtClean="0"/>
          </a:p>
          <a:p>
            <a:r>
              <a:rPr lang="en-US" altLang="zh-CN" baseline="0" dirty="0" smtClean="0"/>
              <a:t>research</a:t>
            </a:r>
            <a:r>
              <a:rPr lang="zh-CN" altLang="en-US" baseline="0" dirty="0" smtClean="0"/>
              <a:t> </a:t>
            </a:r>
            <a:r>
              <a:rPr lang="en-US" altLang="zh-CN" baseline="0" dirty="0" smtClean="0"/>
              <a:t>gap:</a:t>
            </a:r>
            <a:r>
              <a:rPr lang="zh-CN" altLang="en-US" baseline="0" dirty="0" smtClean="0"/>
              <a:t/>
            </a:r>
            <a:br>
              <a:rPr lang="zh-CN" altLang="en-US" baseline="0" dirty="0" smtClean="0"/>
            </a:br>
            <a:r>
              <a:rPr lang="en-US" altLang="zh-CN" baseline="0" dirty="0" smtClean="0"/>
              <a:t>current</a:t>
            </a:r>
            <a:r>
              <a:rPr lang="zh-CN" altLang="en-US" baseline="0" dirty="0" smtClean="0"/>
              <a:t> </a:t>
            </a:r>
            <a:r>
              <a:rPr lang="en-US" altLang="zh-CN" baseline="0" dirty="0" smtClean="0"/>
              <a:t>approaches</a:t>
            </a:r>
            <a:r>
              <a:rPr lang="zh-CN" altLang="en-US" baseline="0" dirty="0" smtClean="0"/>
              <a:t> </a:t>
            </a:r>
            <a:r>
              <a:rPr lang="en-US" altLang="zh-CN" baseline="0" dirty="0" smtClean="0"/>
              <a:t>to</a:t>
            </a:r>
            <a:r>
              <a:rPr lang="zh-CN" altLang="en-US" baseline="0" dirty="0" smtClean="0"/>
              <a:t> </a:t>
            </a:r>
            <a:r>
              <a:rPr lang="en-US" altLang="zh-CN" baseline="0" dirty="0" smtClean="0"/>
              <a:t>measure</a:t>
            </a:r>
            <a:r>
              <a:rPr lang="zh-CN" altLang="en-US" baseline="0" dirty="0" smtClean="0"/>
              <a:t> </a:t>
            </a:r>
            <a:r>
              <a:rPr lang="en-US" altLang="zh-CN" baseline="0" dirty="0" smtClean="0"/>
              <a:t>-</a:t>
            </a:r>
            <a:r>
              <a:rPr lang="zh-CN" altLang="en-US" baseline="0" dirty="0" smtClean="0"/>
              <a:t> </a:t>
            </a:r>
            <a:r>
              <a:rPr lang="en-US" altLang="zh-CN" baseline="0" dirty="0" smtClean="0"/>
              <a:t>they</a:t>
            </a:r>
            <a:r>
              <a:rPr lang="zh-CN" altLang="en-US" baseline="0" dirty="0" smtClean="0"/>
              <a:t> </a:t>
            </a:r>
            <a:r>
              <a:rPr lang="en-US" altLang="zh-CN" baseline="0" dirty="0" smtClean="0"/>
              <a:t>are</a:t>
            </a:r>
            <a:r>
              <a:rPr lang="zh-CN" altLang="en-US" baseline="0" dirty="0" smtClean="0"/>
              <a:t> </a:t>
            </a:r>
            <a:r>
              <a:rPr lang="en-US" altLang="zh-CN" baseline="0" dirty="0" smtClean="0"/>
              <a:t>not</a:t>
            </a:r>
            <a:r>
              <a:rPr lang="zh-CN" altLang="en-US" baseline="0" dirty="0" smtClean="0"/>
              <a:t> </a:t>
            </a:r>
            <a:r>
              <a:rPr lang="en-US" altLang="zh-CN" baseline="0" dirty="0" smtClean="0"/>
              <a:t>good</a:t>
            </a:r>
            <a:r>
              <a:rPr lang="zh-CN" altLang="en-US" baseline="0" dirty="0" smtClean="0"/>
              <a:t> </a:t>
            </a:r>
            <a:r>
              <a:rPr lang="en-US" altLang="zh-CN" baseline="0" dirty="0" smtClean="0"/>
              <a:t>enough</a:t>
            </a:r>
            <a:endParaRPr lang="zh-CN" altLang="en-US" baseline="0" dirty="0" smtClean="0"/>
          </a:p>
          <a:p>
            <a:r>
              <a:rPr lang="en-US" altLang="zh-CN" baseline="0" dirty="0" smtClean="0"/>
              <a:t>code</a:t>
            </a:r>
            <a:endParaRPr lang="zh-CN" altLang="en-US" baseline="0" dirty="0" smtClean="0"/>
          </a:p>
          <a:p>
            <a:r>
              <a:rPr lang="en-US" altLang="zh-CN" baseline="0" dirty="0" smtClean="0"/>
              <a:t>function</a:t>
            </a:r>
            <a:endParaRPr lang="zh-CN" altLang="en-US" baseline="0" dirty="0" smtClean="0"/>
          </a:p>
          <a:p>
            <a:endParaRPr lang="zh-CN" altLang="en-US" baseline="0" dirty="0" smtClean="0"/>
          </a:p>
          <a:p>
            <a:r>
              <a:rPr lang="en-US" altLang="zh-CN" baseline="0" dirty="0" smtClean="0"/>
              <a:t>===</a:t>
            </a:r>
            <a:endParaRPr lang="zh-CN" altLang="en-US" baseline="0" dirty="0" smtClean="0"/>
          </a:p>
          <a:p>
            <a:r>
              <a:rPr lang="en-US" altLang="zh-CN" sz="1400" dirty="0" smtClean="0"/>
              <a:t>Although</a:t>
            </a:r>
            <a:r>
              <a:rPr lang="zh-CN" altLang="en-US" sz="1400" dirty="0" smtClean="0"/>
              <a:t> </a:t>
            </a:r>
            <a:r>
              <a:rPr lang="en-US" altLang="zh-CN" sz="1400" dirty="0" smtClean="0"/>
              <a:t>there</a:t>
            </a:r>
            <a:r>
              <a:rPr lang="zh-CN" altLang="en-US" sz="1400" dirty="0" smtClean="0"/>
              <a:t> </a:t>
            </a:r>
            <a:r>
              <a:rPr lang="en-US" altLang="zh-CN" sz="1400" dirty="0" smtClean="0"/>
              <a:t>are</a:t>
            </a:r>
            <a:r>
              <a:rPr lang="zh-CN" altLang="en-US" sz="1400" dirty="0" smtClean="0"/>
              <a:t> </a:t>
            </a:r>
            <a:r>
              <a:rPr lang="en-US" altLang="zh-CN" sz="1400" dirty="0" smtClean="0"/>
              <a:t>multiple ways to find similarities among different enterprise softwares (Yamamoto et al., 2005)</a:t>
            </a:r>
            <a:endParaRPr lang="zh-CN" altLang="en-US" sz="1400" dirty="0" smtClean="0"/>
          </a:p>
          <a:p>
            <a:endParaRPr lang="zh-CN" altLang="en-US" sz="1400" dirty="0" smtClean="0"/>
          </a:p>
          <a:p>
            <a:r>
              <a:rPr lang="en-US" altLang="zh-CN" sz="1400" dirty="0" smtClean="0"/>
              <a:t>N</a:t>
            </a:r>
            <a:r>
              <a:rPr lang="en-US" sz="1400" dirty="0" smtClean="0"/>
              <a:t>one of </a:t>
            </a:r>
            <a:r>
              <a:rPr lang="en-US" altLang="zh-CN" sz="1400" dirty="0" smtClean="0"/>
              <a:t>current</a:t>
            </a:r>
            <a:r>
              <a:rPr lang="zh-CN" altLang="en-US" sz="1400" dirty="0" smtClean="0"/>
              <a:t> </a:t>
            </a:r>
            <a:r>
              <a:rPr lang="en-US" sz="1400" dirty="0" smtClean="0"/>
              <a:t>approaches are developed to deal with the specific code similarity in the context of an open data contest (Cosma &amp; Joy, 2012).</a:t>
            </a:r>
            <a:endParaRPr lang="zh-CN" altLang="en-US" sz="1400" dirty="0" smtClean="0"/>
          </a:p>
          <a:p>
            <a:endParaRPr lang="zh-CN" altLang="en-US" sz="1400" dirty="0" smtClean="0"/>
          </a:p>
          <a:p>
            <a:r>
              <a:rPr lang="en-US" sz="1400" dirty="0" smtClean="0"/>
              <a:t>More research is needed to address the similarity measurements in different dimensions for mash-ups.</a:t>
            </a:r>
            <a:r>
              <a:rPr lang="zh-CN" altLang="en-US" sz="1400" dirty="0" smtClean="0"/>
              <a:t> </a:t>
            </a:r>
            <a:r>
              <a:rPr lang="en-US" altLang="zh-CN" sz="1400" dirty="0" smtClean="0"/>
              <a:t>There</a:t>
            </a:r>
            <a:r>
              <a:rPr lang="zh-CN" altLang="en-US" sz="1400" dirty="0" smtClean="0"/>
              <a:t> </a:t>
            </a:r>
            <a:r>
              <a:rPr lang="en-US" altLang="zh-CN" sz="1400" dirty="0" smtClean="0"/>
              <a:t>are</a:t>
            </a:r>
            <a:r>
              <a:rPr lang="zh-CN" altLang="en-US" sz="1400" dirty="0" smtClean="0"/>
              <a:t> </a:t>
            </a:r>
            <a:r>
              <a:rPr lang="en-US" altLang="zh-CN" sz="1400" dirty="0" smtClean="0"/>
              <a:t>three</a:t>
            </a:r>
            <a:r>
              <a:rPr lang="zh-CN" altLang="en-US" sz="1400" dirty="0" smtClean="0"/>
              <a:t> </a:t>
            </a:r>
            <a:r>
              <a:rPr lang="en-US" altLang="zh-CN" sz="1400" dirty="0" smtClean="0"/>
              <a:t>dimensions:</a:t>
            </a:r>
            <a:r>
              <a:rPr lang="zh-CN" altLang="en-US" sz="1400" dirty="0" smtClean="0"/>
              <a:t> </a:t>
            </a:r>
            <a:r>
              <a:rPr lang="en-US" altLang="zh-CN" sz="1400" dirty="0" smtClean="0"/>
              <a:t>code,</a:t>
            </a:r>
            <a:r>
              <a:rPr lang="zh-CN" altLang="en-US" sz="1400" dirty="0" smtClean="0"/>
              <a:t> </a:t>
            </a:r>
            <a:r>
              <a:rPr lang="en-US" altLang="zh-CN" sz="1400" dirty="0" smtClean="0"/>
              <a:t>functionality</a:t>
            </a:r>
            <a:r>
              <a:rPr lang="zh-CN" altLang="en-US" sz="1400" dirty="0" smtClean="0"/>
              <a:t> </a:t>
            </a:r>
            <a:r>
              <a:rPr lang="en-US" altLang="zh-CN" sz="1400" dirty="0" smtClean="0"/>
              <a:t>feature</a:t>
            </a:r>
            <a:r>
              <a:rPr lang="zh-CN" altLang="en-US" sz="1400" dirty="0" smtClean="0"/>
              <a:t> </a:t>
            </a:r>
            <a:r>
              <a:rPr lang="en-US" altLang="zh-CN" sz="1400" dirty="0" smtClean="0"/>
              <a:t>and</a:t>
            </a:r>
            <a:r>
              <a:rPr lang="zh-CN" altLang="en-US" sz="1400" dirty="0" smtClean="0"/>
              <a:t> </a:t>
            </a:r>
            <a:r>
              <a:rPr lang="en-US" altLang="zh-CN" sz="1400" dirty="0" smtClean="0"/>
              <a:t>visualized</a:t>
            </a:r>
            <a:r>
              <a:rPr lang="zh-CN" altLang="en-US" sz="1400" dirty="0" smtClean="0"/>
              <a:t> </a:t>
            </a:r>
            <a:r>
              <a:rPr lang="en-US" altLang="zh-CN" sz="1400" dirty="0" smtClean="0"/>
              <a:t>feature</a:t>
            </a:r>
            <a:r>
              <a:rPr lang="zh-CN" altLang="en-US" sz="1400" dirty="0" smtClean="0"/>
              <a:t> </a:t>
            </a:r>
            <a:r>
              <a:rPr lang="nb-NO" altLang="zh-CN" sz="1400" dirty="0" smtClean="0"/>
              <a:t>(</a:t>
            </a:r>
            <a:r>
              <a:rPr lang="nb-NO" altLang="zh-CN" sz="1400" dirty="0" err="1" smtClean="0"/>
              <a:t>Edberg</a:t>
            </a:r>
            <a:r>
              <a:rPr lang="nb-NO" altLang="zh-CN" sz="1400" dirty="0" smtClean="0"/>
              <a:t> et al., 2012).</a:t>
            </a:r>
            <a:endParaRPr lang="en-US" sz="1400" dirty="0" smtClean="0"/>
          </a:p>
          <a:p>
            <a:endParaRPr lang="zh-CN" altLang="en-US" baseline="0" dirty="0" smtClean="0"/>
          </a:p>
          <a:p>
            <a:endParaRPr lang="zh-CN" altLang="en-US" baseline="0"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14</a:t>
            </a:fld>
            <a:endParaRPr lang="en-US"/>
          </a:p>
        </p:txBody>
      </p:sp>
    </p:spTree>
    <p:extLst>
      <p:ext uri="{BB962C8B-B14F-4D97-AF65-F5344CB8AC3E}">
        <p14:creationId xmlns:p14="http://schemas.microsoft.com/office/powerpoint/2010/main" val="1390678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15</a:t>
            </a:fld>
            <a:endParaRPr lang="en-US"/>
          </a:p>
        </p:txBody>
      </p:sp>
    </p:spTree>
    <p:extLst>
      <p:ext uri="{BB962C8B-B14F-4D97-AF65-F5344CB8AC3E}">
        <p14:creationId xmlns:p14="http://schemas.microsoft.com/office/powerpoint/2010/main" val="2110018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Amabile</a:t>
            </a:r>
            <a:r>
              <a:rPr lang="zh-CN" altLang="en-US" dirty="0" smtClean="0"/>
              <a:t> </a:t>
            </a:r>
            <a:r>
              <a:rPr lang="en-US" altLang="zh-CN" dirty="0" smtClean="0"/>
              <a:t>in</a:t>
            </a:r>
            <a:r>
              <a:rPr lang="zh-CN" altLang="en-US" dirty="0" smtClean="0"/>
              <a:t> </a:t>
            </a:r>
            <a:r>
              <a:rPr lang="en-US" altLang="zh-CN" dirty="0" smtClean="0"/>
              <a:t>creativity</a:t>
            </a:r>
            <a:r>
              <a:rPr lang="zh-CN" altLang="en-US" dirty="0" smtClean="0"/>
              <a:t> </a:t>
            </a:r>
            <a:r>
              <a:rPr lang="en-US" altLang="zh-CN" dirty="0" smtClean="0"/>
              <a:t>measure</a:t>
            </a:r>
            <a:endParaRPr lang="zh-CN" altLang="en-US" dirty="0" smtClean="0"/>
          </a:p>
          <a:p>
            <a:r>
              <a:rPr lang="en-US" altLang="zh-CN" dirty="0" smtClean="0"/>
              <a:t>Complimentary</a:t>
            </a:r>
            <a:r>
              <a:rPr lang="zh-CN" altLang="en-US" dirty="0" smtClean="0"/>
              <a:t> </a:t>
            </a:r>
            <a:r>
              <a:rPr lang="en-US" altLang="zh-CN" dirty="0" smtClean="0"/>
              <a:t>factors</a:t>
            </a:r>
            <a:endParaRPr lang="en-US"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16</a:t>
            </a:fld>
            <a:endParaRPr lang="en-US"/>
          </a:p>
        </p:txBody>
      </p:sp>
    </p:spTree>
    <p:extLst>
      <p:ext uri="{BB962C8B-B14F-4D97-AF65-F5344CB8AC3E}">
        <p14:creationId xmlns:p14="http://schemas.microsoft.com/office/powerpoint/2010/main" val="958888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17</a:t>
            </a:fld>
            <a:endParaRPr lang="en-US"/>
          </a:p>
        </p:txBody>
      </p:sp>
    </p:spTree>
    <p:extLst>
      <p:ext uri="{BB962C8B-B14F-4D97-AF65-F5344CB8AC3E}">
        <p14:creationId xmlns:p14="http://schemas.microsoft.com/office/powerpoint/2010/main" val="741772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18</a:t>
            </a:fld>
            <a:endParaRPr lang="en-US"/>
          </a:p>
        </p:txBody>
      </p:sp>
    </p:spTree>
    <p:extLst>
      <p:ext uri="{BB962C8B-B14F-4D97-AF65-F5344CB8AC3E}">
        <p14:creationId xmlns:p14="http://schemas.microsoft.com/office/powerpoint/2010/main" val="1510529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535773" rtl="0" eaLnBrk="1" fontAlgn="auto" latinLnBrk="0" hangingPunct="1">
              <a:lnSpc>
                <a:spcPct val="100000"/>
              </a:lnSpc>
              <a:spcBef>
                <a:spcPts val="0"/>
              </a:spcBef>
              <a:spcAft>
                <a:spcPts val="0"/>
              </a:spcAft>
              <a:buClrTx/>
              <a:buSzTx/>
              <a:buFontTx/>
              <a:buNone/>
              <a:tabLst/>
              <a:defRPr/>
            </a:pPr>
            <a:r>
              <a:rPr lang="en-US" altLang="zh-CN" sz="1400" b="1" dirty="0" smtClean="0"/>
              <a:t>Why only</a:t>
            </a:r>
            <a:r>
              <a:rPr lang="en-US" altLang="zh-CN" sz="1400" b="1" baseline="0" dirty="0" smtClean="0"/>
              <a:t> </a:t>
            </a:r>
            <a:r>
              <a:rPr lang="en-US" altLang="zh-CN" sz="1400" b="1" baseline="0" dirty="0" err="1" smtClean="0"/>
              <a:t>fucntional</a:t>
            </a:r>
            <a:r>
              <a:rPr lang="en-US" altLang="zh-CN" sz="1400" b="1" baseline="0" dirty="0" smtClean="0"/>
              <a:t> not visual?</a:t>
            </a:r>
          </a:p>
          <a:p>
            <a:pPr marL="0" marR="0" indent="0" algn="l" defTabSz="535773" rtl="0" eaLnBrk="1" fontAlgn="auto" latinLnBrk="0" hangingPunct="1">
              <a:lnSpc>
                <a:spcPct val="100000"/>
              </a:lnSpc>
              <a:spcBef>
                <a:spcPts val="0"/>
              </a:spcBef>
              <a:spcAft>
                <a:spcPts val="0"/>
              </a:spcAft>
              <a:buClrTx/>
              <a:buSzTx/>
              <a:buFontTx/>
              <a:buNone/>
              <a:tabLst/>
              <a:defRPr/>
            </a:pPr>
            <a:r>
              <a:rPr lang="en-US" altLang="zh-CN" sz="1400" b="1" baseline="0" dirty="0" smtClean="0"/>
              <a:t>Function is most important part for mashup</a:t>
            </a:r>
            <a:endParaRPr lang="zh-CN" altLang="en-US"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altLang="zh-CN" sz="1400" b="1" baseline="0" dirty="0" smtClean="0"/>
              <a:t>Code </a:t>
            </a:r>
            <a:r>
              <a:rPr lang="en-US" altLang="zh-CN" sz="1400" b="1" baseline="0" dirty="0" err="1" smtClean="0"/>
              <a:t>triger</a:t>
            </a:r>
            <a:r>
              <a:rPr lang="en-US" altLang="zh-CN" sz="1400" b="1" baseline="0" dirty="0" smtClean="0"/>
              <a:t> reuse originally – code could affect real function</a:t>
            </a:r>
          </a:p>
          <a:p>
            <a:endParaRPr lang="zh-CN" altLang="en-US" dirty="0" smtClean="0"/>
          </a:p>
          <a:p>
            <a:r>
              <a:rPr lang="en-US" dirty="0" smtClean="0"/>
              <a:t>(Yu, </a:t>
            </a:r>
            <a:r>
              <a:rPr lang="en-US" dirty="0" err="1" smtClean="0"/>
              <a:t>Benatallah</a:t>
            </a:r>
            <a:r>
              <a:rPr lang="en-US" dirty="0" smtClean="0"/>
              <a:t>, </a:t>
            </a:r>
            <a:r>
              <a:rPr lang="en-US" dirty="0" err="1" smtClean="0"/>
              <a:t>Casati</a:t>
            </a:r>
            <a:r>
              <a:rPr lang="en-US" dirty="0" smtClean="0"/>
              <a:t>, &amp; Daniel, 2008)</a:t>
            </a:r>
            <a:endParaRPr lang="zh-CN" altLang="en-US" sz="1400" dirty="0" smtClean="0"/>
          </a:p>
          <a:p>
            <a:r>
              <a:rPr lang="en-US" altLang="zh-CN" sz="1400" dirty="0" smtClean="0"/>
              <a:t>Process</a:t>
            </a:r>
            <a:r>
              <a:rPr lang="zh-CN" altLang="en-US" sz="1400" dirty="0" smtClean="0"/>
              <a:t> </a:t>
            </a:r>
            <a:r>
              <a:rPr lang="en-US" altLang="zh-CN" sz="1400" dirty="0" smtClean="0"/>
              <a:t>a</a:t>
            </a:r>
            <a:r>
              <a:rPr lang="zh-CN" altLang="en-US" sz="1400" dirty="0" smtClean="0"/>
              <a:t> </a:t>
            </a:r>
            <a:r>
              <a:rPr lang="en-US" altLang="zh-CN" sz="1400" dirty="0" smtClean="0"/>
              <a:t>meta-analysis</a:t>
            </a:r>
            <a:r>
              <a:rPr lang="zh-CN" altLang="en-US" sz="1400" dirty="0" smtClean="0"/>
              <a:t> </a:t>
            </a:r>
            <a:r>
              <a:rPr lang="en-US" altLang="zh-CN" sz="1400" dirty="0" smtClean="0"/>
              <a:t>on</a:t>
            </a:r>
            <a:r>
              <a:rPr lang="zh-CN" altLang="en-US" sz="1400" dirty="0" smtClean="0"/>
              <a:t> </a:t>
            </a:r>
            <a:r>
              <a:rPr lang="en-US" altLang="zh-CN" sz="1400" dirty="0" smtClean="0"/>
              <a:t>the</a:t>
            </a:r>
            <a:r>
              <a:rPr lang="zh-CN" altLang="en-US" sz="1400" dirty="0" smtClean="0"/>
              <a:t> </a:t>
            </a:r>
            <a:r>
              <a:rPr lang="en-US" altLang="zh-CN" sz="1400" dirty="0" smtClean="0"/>
              <a:t>code</a:t>
            </a:r>
            <a:r>
              <a:rPr lang="zh-CN" altLang="en-US" sz="1400" dirty="0" smtClean="0"/>
              <a:t> </a:t>
            </a:r>
            <a:r>
              <a:rPr lang="en-US" altLang="zh-CN" sz="1400" dirty="0" smtClean="0"/>
              <a:t>similarity</a:t>
            </a:r>
            <a:r>
              <a:rPr lang="zh-CN" altLang="en-US" sz="1400" dirty="0" smtClean="0"/>
              <a:t> </a:t>
            </a:r>
            <a:r>
              <a:rPr lang="en-US" altLang="zh-CN" sz="1400" dirty="0" smtClean="0"/>
              <a:t>to</a:t>
            </a:r>
            <a:r>
              <a:rPr lang="zh-CN" altLang="en-US" sz="1400" dirty="0" smtClean="0"/>
              <a:t> </a:t>
            </a:r>
            <a:r>
              <a:rPr lang="en-US" altLang="zh-CN" sz="1400" dirty="0" smtClean="0"/>
              <a:t>find</a:t>
            </a:r>
            <a:r>
              <a:rPr lang="zh-CN" altLang="en-US" sz="1400" dirty="0" smtClean="0"/>
              <a:t> </a:t>
            </a:r>
            <a:r>
              <a:rPr lang="en-US" altLang="zh-CN" sz="1400" dirty="0" smtClean="0"/>
              <a:t>the</a:t>
            </a:r>
            <a:r>
              <a:rPr lang="zh-CN" altLang="en-US" sz="1400" dirty="0" smtClean="0"/>
              <a:t> </a:t>
            </a:r>
            <a:r>
              <a:rPr lang="en-US" altLang="zh-CN" sz="1400" dirty="0" smtClean="0"/>
              <a:t>fundamental</a:t>
            </a:r>
            <a:r>
              <a:rPr lang="zh-CN" altLang="en-US" sz="1400" dirty="0" smtClean="0"/>
              <a:t> </a:t>
            </a:r>
            <a:r>
              <a:rPr lang="en-US" altLang="zh-CN" sz="1400" dirty="0" smtClean="0"/>
              <a:t>concepts</a:t>
            </a:r>
            <a:r>
              <a:rPr lang="zh-CN" altLang="en-US" sz="1400" dirty="0" smtClean="0"/>
              <a:t> </a:t>
            </a:r>
            <a:r>
              <a:rPr lang="en-US" altLang="zh-CN" sz="1400" dirty="0" smtClean="0"/>
              <a:t>of</a:t>
            </a:r>
            <a:r>
              <a:rPr lang="zh-CN" altLang="en-US" sz="1400" dirty="0" smtClean="0"/>
              <a:t> </a:t>
            </a:r>
            <a:r>
              <a:rPr lang="en-US" altLang="zh-CN" sz="1400" dirty="0" smtClean="0"/>
              <a:t>code</a:t>
            </a:r>
            <a:r>
              <a:rPr lang="zh-CN" altLang="en-US" sz="1400" dirty="0" smtClean="0"/>
              <a:t> </a:t>
            </a:r>
            <a:r>
              <a:rPr lang="en-US" altLang="zh-CN" sz="1400" dirty="0" smtClean="0"/>
              <a:t>similarity</a:t>
            </a:r>
            <a:r>
              <a:rPr lang="zh-CN" altLang="en-US" sz="1400" dirty="0" smtClean="0"/>
              <a:t> </a:t>
            </a:r>
            <a:r>
              <a:rPr lang="en-US" altLang="zh-CN" sz="1400" dirty="0" smtClean="0"/>
              <a:t>for</a:t>
            </a:r>
            <a:r>
              <a:rPr lang="zh-CN" altLang="en-US" sz="1400" dirty="0" smtClean="0"/>
              <a:t> </a:t>
            </a:r>
            <a:r>
              <a:rPr lang="en-US" altLang="zh-CN" sz="1400" dirty="0" smtClean="0"/>
              <a:t>mash-ups</a:t>
            </a:r>
            <a:r>
              <a:rPr lang="zh-CN" altLang="en-US" sz="1400" dirty="0" smtClean="0"/>
              <a:t> </a:t>
            </a:r>
            <a:r>
              <a:rPr lang="en-US" altLang="zh-CN" sz="1400" dirty="0" smtClean="0"/>
              <a:t>in</a:t>
            </a:r>
            <a:r>
              <a:rPr lang="zh-CN" altLang="en-US" sz="1400" dirty="0" smtClean="0"/>
              <a:t> </a:t>
            </a:r>
            <a:r>
              <a:rPr lang="en-US" altLang="zh-CN" sz="1400" dirty="0" smtClean="0"/>
              <a:t>open</a:t>
            </a:r>
            <a:r>
              <a:rPr lang="zh-CN" altLang="en-US" sz="1400" dirty="0" smtClean="0"/>
              <a:t> </a:t>
            </a:r>
            <a:r>
              <a:rPr lang="en-US" altLang="zh-CN" sz="1400" dirty="0" smtClean="0"/>
              <a:t>data</a:t>
            </a:r>
            <a:r>
              <a:rPr lang="zh-CN" altLang="en-US" sz="1400" dirty="0" smtClean="0"/>
              <a:t> </a:t>
            </a:r>
            <a:r>
              <a:rPr lang="en-US" altLang="zh-CN" sz="1400" dirty="0" smtClean="0"/>
              <a:t>contest.</a:t>
            </a:r>
            <a:endParaRPr lang="zh-CN" altLang="en-US" sz="1400" dirty="0" smtClean="0"/>
          </a:p>
          <a:p>
            <a:r>
              <a:rPr lang="en-US" altLang="zh-CN" sz="1400" dirty="0" smtClean="0"/>
              <a:t>Use</a:t>
            </a:r>
            <a:r>
              <a:rPr lang="zh-CN" altLang="en-US" sz="1400" dirty="0" smtClean="0"/>
              <a:t> </a:t>
            </a:r>
            <a:r>
              <a:rPr lang="en-US" altLang="zh-CN" sz="1400" dirty="0" smtClean="0"/>
              <a:t>existing</a:t>
            </a:r>
            <a:r>
              <a:rPr lang="zh-CN" altLang="en-US" sz="1400" dirty="0" smtClean="0"/>
              <a:t> </a:t>
            </a:r>
            <a:r>
              <a:rPr lang="en-US" altLang="zh-CN" sz="1400" dirty="0" smtClean="0"/>
              <a:t>public</a:t>
            </a:r>
            <a:r>
              <a:rPr lang="zh-CN" altLang="en-US" sz="1400" dirty="0" smtClean="0"/>
              <a:t> </a:t>
            </a:r>
            <a:r>
              <a:rPr lang="en-US" altLang="zh-CN" sz="1400" dirty="0" smtClean="0"/>
              <a:t>service</a:t>
            </a:r>
            <a:r>
              <a:rPr lang="zh-CN" altLang="en-US" sz="1400" dirty="0" smtClean="0"/>
              <a:t> </a:t>
            </a:r>
            <a:r>
              <a:rPr lang="en-US" altLang="zh-CN" sz="1400" dirty="0" smtClean="0"/>
              <a:t>to</a:t>
            </a:r>
            <a:r>
              <a:rPr lang="zh-CN" altLang="en-US" sz="1400" dirty="0" smtClean="0"/>
              <a:t> </a:t>
            </a:r>
            <a:r>
              <a:rPr lang="en-US" altLang="zh-CN" sz="1400" dirty="0" smtClean="0"/>
              <a:t>process</a:t>
            </a:r>
            <a:r>
              <a:rPr lang="zh-CN" altLang="en-US" sz="1400" dirty="0" smtClean="0"/>
              <a:t> </a:t>
            </a:r>
            <a:r>
              <a:rPr lang="en-US" altLang="zh-CN" sz="1400" dirty="0" smtClean="0"/>
              <a:t>the</a:t>
            </a:r>
            <a:r>
              <a:rPr lang="zh-CN" altLang="en-US" sz="1400" dirty="0" smtClean="0"/>
              <a:t> </a:t>
            </a:r>
            <a:r>
              <a:rPr lang="en-US" altLang="zh-CN" sz="1400" dirty="0" smtClean="0"/>
              <a:t>code</a:t>
            </a:r>
            <a:r>
              <a:rPr lang="zh-CN" altLang="en-US" sz="1400" dirty="0" smtClean="0"/>
              <a:t> </a:t>
            </a:r>
            <a:r>
              <a:rPr lang="en-US" altLang="zh-CN" sz="1400" dirty="0" smtClean="0"/>
              <a:t>similarity</a:t>
            </a:r>
            <a:r>
              <a:rPr lang="zh-CN" altLang="en-US" sz="1400" dirty="0" smtClean="0"/>
              <a:t> </a:t>
            </a:r>
            <a:r>
              <a:rPr lang="en-US" altLang="zh-CN" sz="1400" dirty="0" smtClean="0"/>
              <a:t>measurement</a:t>
            </a:r>
            <a:r>
              <a:rPr lang="zh-CN" altLang="en-US" sz="1400" dirty="0" smtClean="0"/>
              <a:t> </a:t>
            </a:r>
            <a:r>
              <a:rPr lang="en-US" altLang="zh-CN" sz="1400" dirty="0" smtClean="0"/>
              <a:t>based</a:t>
            </a:r>
            <a:r>
              <a:rPr lang="zh-CN" altLang="en-US" sz="1400" dirty="0" smtClean="0"/>
              <a:t> </a:t>
            </a:r>
            <a:r>
              <a:rPr lang="en-US" altLang="zh-CN" sz="1400" dirty="0" smtClean="0"/>
              <a:t>on</a:t>
            </a:r>
            <a:r>
              <a:rPr lang="zh-CN" altLang="en-US" sz="1400" dirty="0" smtClean="0"/>
              <a:t> </a:t>
            </a:r>
            <a:r>
              <a:rPr lang="en-US" altLang="zh-CN" sz="1400" dirty="0" smtClean="0"/>
              <a:t>the</a:t>
            </a:r>
            <a:r>
              <a:rPr lang="zh-CN" altLang="en-US" sz="1400" dirty="0" smtClean="0"/>
              <a:t> </a:t>
            </a:r>
            <a:r>
              <a:rPr lang="en-US" altLang="zh-CN" sz="1400" dirty="0" smtClean="0"/>
              <a:t>relative</a:t>
            </a:r>
            <a:r>
              <a:rPr lang="zh-CN" altLang="en-US" sz="1400" dirty="0" smtClean="0"/>
              <a:t> </a:t>
            </a:r>
            <a:r>
              <a:rPr lang="en-US" altLang="zh-CN" sz="1400" dirty="0" smtClean="0"/>
              <a:t>literature</a:t>
            </a:r>
            <a:r>
              <a:rPr lang="zh-CN" altLang="en-US" sz="1400" dirty="0" smtClean="0"/>
              <a:t> </a:t>
            </a:r>
            <a:r>
              <a:rPr lang="en-US" altLang="zh-CN" sz="1400" dirty="0" smtClean="0"/>
              <a:t>review.</a:t>
            </a:r>
            <a:endParaRPr lang="zh-CN" altLang="en-US" sz="1400" dirty="0" smtClean="0"/>
          </a:p>
          <a:p>
            <a:r>
              <a:rPr lang="en-US" altLang="zh-CN" sz="1400" dirty="0" smtClean="0"/>
              <a:t>Design</a:t>
            </a:r>
            <a:r>
              <a:rPr lang="zh-CN" altLang="en-US" sz="1400" dirty="0" smtClean="0"/>
              <a:t> </a:t>
            </a:r>
            <a:r>
              <a:rPr lang="en-US" altLang="zh-CN" sz="1400" dirty="0" smtClean="0"/>
              <a:t>algorithm</a:t>
            </a:r>
            <a:r>
              <a:rPr lang="zh-CN" altLang="en-US" sz="1400" dirty="0" smtClean="0"/>
              <a:t> </a:t>
            </a:r>
            <a:r>
              <a:rPr lang="en-US" altLang="zh-CN" sz="1400" dirty="0" smtClean="0"/>
              <a:t>to</a:t>
            </a:r>
            <a:r>
              <a:rPr lang="zh-CN" altLang="en-US" sz="1400" dirty="0" smtClean="0"/>
              <a:t> </a:t>
            </a:r>
            <a:r>
              <a:rPr lang="en-US" altLang="zh-CN" sz="1400" dirty="0" smtClean="0"/>
              <a:t>match</a:t>
            </a:r>
            <a:r>
              <a:rPr lang="zh-CN" altLang="en-US" sz="1400" dirty="0" smtClean="0"/>
              <a:t> </a:t>
            </a:r>
            <a:r>
              <a:rPr lang="en-US" altLang="zh-CN" sz="1400" dirty="0" smtClean="0"/>
              <a:t>the</a:t>
            </a:r>
            <a:r>
              <a:rPr lang="zh-CN" altLang="en-US" sz="1400" dirty="0" smtClean="0"/>
              <a:t> </a:t>
            </a:r>
            <a:r>
              <a:rPr lang="en-US" altLang="zh-CN" sz="1400" dirty="0" smtClean="0"/>
              <a:t>similar</a:t>
            </a:r>
            <a:r>
              <a:rPr lang="zh-CN" altLang="en-US" sz="1400" dirty="0" smtClean="0"/>
              <a:t> </a:t>
            </a:r>
            <a:r>
              <a:rPr lang="en-US" altLang="zh-CN" sz="1400" dirty="0" smtClean="0"/>
              <a:t>parameters</a:t>
            </a:r>
            <a:r>
              <a:rPr lang="zh-CN" altLang="en-US" sz="1400" dirty="0" smtClean="0"/>
              <a:t> </a:t>
            </a:r>
            <a:r>
              <a:rPr lang="en-US" altLang="zh-CN" sz="1400" dirty="0" smtClean="0"/>
              <a:t>in</a:t>
            </a:r>
            <a:r>
              <a:rPr lang="zh-CN" altLang="en-US" sz="1400" dirty="0" smtClean="0"/>
              <a:t> </a:t>
            </a:r>
            <a:r>
              <a:rPr lang="en-US" altLang="zh-CN" sz="1400" dirty="0" smtClean="0"/>
              <a:t>the</a:t>
            </a:r>
            <a:r>
              <a:rPr lang="zh-CN" altLang="en-US" sz="1400" dirty="0" smtClean="0"/>
              <a:t> </a:t>
            </a:r>
            <a:r>
              <a:rPr lang="en-US" altLang="zh-CN" sz="1400" dirty="0" smtClean="0"/>
              <a:t>source</a:t>
            </a:r>
            <a:r>
              <a:rPr lang="zh-CN" altLang="en-US" sz="1400" dirty="0" smtClean="0"/>
              <a:t> </a:t>
            </a:r>
            <a:r>
              <a:rPr lang="en-US" altLang="zh-CN" sz="1400" dirty="0" smtClean="0"/>
              <a:t>code</a:t>
            </a:r>
            <a:r>
              <a:rPr lang="zh-CN" altLang="en-US" sz="1400" dirty="0" smtClean="0"/>
              <a:t> </a:t>
            </a:r>
            <a:r>
              <a:rPr lang="en-US" altLang="zh-CN" sz="1400" dirty="0" smtClean="0"/>
              <a:t>for</a:t>
            </a:r>
            <a:r>
              <a:rPr lang="zh-CN" altLang="en-US" sz="1400" dirty="0" smtClean="0"/>
              <a:t> </a:t>
            </a:r>
            <a:r>
              <a:rPr lang="en-US" altLang="zh-CN" sz="1400" dirty="0" smtClean="0"/>
              <a:t>functionality</a:t>
            </a:r>
            <a:r>
              <a:rPr lang="zh-CN" altLang="en-US" sz="1400" dirty="0" smtClean="0"/>
              <a:t> </a:t>
            </a:r>
            <a:r>
              <a:rPr lang="en-US" altLang="zh-CN" sz="1400" dirty="0" smtClean="0"/>
              <a:t>features.</a:t>
            </a:r>
            <a:r>
              <a:rPr lang="zh-CN" altLang="en-US" sz="1400" dirty="0" smtClean="0"/>
              <a:t> </a:t>
            </a:r>
            <a:r>
              <a:rPr lang="en-US" altLang="zh-CN" sz="1400" dirty="0" smtClean="0"/>
              <a:t>Apply</a:t>
            </a:r>
            <a:r>
              <a:rPr lang="zh-CN" altLang="en-US" sz="1400" dirty="0" smtClean="0"/>
              <a:t> </a:t>
            </a:r>
            <a:r>
              <a:rPr lang="en-US" altLang="zh-CN" sz="1400" dirty="0" smtClean="0"/>
              <a:t>test</a:t>
            </a:r>
            <a:r>
              <a:rPr lang="zh-CN" altLang="en-US" sz="1400" dirty="0" smtClean="0"/>
              <a:t> </a:t>
            </a:r>
            <a:r>
              <a:rPr lang="en-US" altLang="zh-CN" sz="1400" dirty="0" smtClean="0"/>
              <a:t>case</a:t>
            </a:r>
            <a:r>
              <a:rPr lang="zh-CN" altLang="en-US" sz="1400" dirty="0" smtClean="0"/>
              <a:t> </a:t>
            </a:r>
            <a:r>
              <a:rPr lang="en-US" altLang="zh-CN" sz="1400" dirty="0" smtClean="0"/>
              <a:t>method</a:t>
            </a:r>
            <a:r>
              <a:rPr lang="zh-CN" altLang="en-US" sz="1400" dirty="0" smtClean="0"/>
              <a:t> </a:t>
            </a:r>
            <a:r>
              <a:rPr lang="en-US" altLang="zh-CN" sz="1400" dirty="0" smtClean="0"/>
              <a:t>to</a:t>
            </a:r>
            <a:r>
              <a:rPr lang="zh-CN" altLang="en-US" sz="1400" dirty="0" smtClean="0"/>
              <a:t> </a:t>
            </a:r>
            <a:r>
              <a:rPr lang="en-US" altLang="zh-CN" sz="1400" dirty="0" smtClean="0"/>
              <a:t>ensure</a:t>
            </a:r>
            <a:r>
              <a:rPr lang="zh-CN" altLang="en-US" sz="1400" dirty="0" smtClean="0"/>
              <a:t> </a:t>
            </a:r>
            <a:r>
              <a:rPr lang="en-US" altLang="zh-CN" sz="1400" dirty="0" smtClean="0"/>
              <a:t>the</a:t>
            </a:r>
            <a:r>
              <a:rPr lang="zh-CN" altLang="en-US" sz="1400" dirty="0" smtClean="0"/>
              <a:t> </a:t>
            </a:r>
            <a:r>
              <a:rPr lang="en-US" altLang="zh-CN" sz="1400" dirty="0" smtClean="0"/>
              <a:t>validity</a:t>
            </a:r>
            <a:r>
              <a:rPr lang="zh-CN" altLang="en-US" sz="1400" dirty="0" smtClean="0"/>
              <a:t> </a:t>
            </a:r>
            <a:r>
              <a:rPr lang="en-US" altLang="zh-CN" sz="1400" dirty="0" smtClean="0"/>
              <a:t>of</a:t>
            </a:r>
            <a:r>
              <a:rPr lang="zh-CN" altLang="en-US" sz="1400" dirty="0" smtClean="0"/>
              <a:t> </a:t>
            </a:r>
            <a:r>
              <a:rPr lang="en-US" altLang="zh-CN" sz="1400" dirty="0" smtClean="0"/>
              <a:t>the</a:t>
            </a:r>
            <a:r>
              <a:rPr lang="zh-CN" altLang="en-US" sz="1400" dirty="0" smtClean="0"/>
              <a:t> </a:t>
            </a:r>
            <a:r>
              <a:rPr lang="en-US" altLang="zh-CN" sz="1400" dirty="0" err="1" smtClean="0"/>
              <a:t>functionlity</a:t>
            </a:r>
            <a:r>
              <a:rPr lang="zh-CN" altLang="en-US" sz="1400" dirty="0" smtClean="0"/>
              <a:t> </a:t>
            </a:r>
            <a:r>
              <a:rPr lang="en-US" altLang="zh-CN" sz="1400" dirty="0" smtClean="0"/>
              <a:t>feature</a:t>
            </a:r>
            <a:r>
              <a:rPr lang="zh-CN" altLang="en-US" sz="1400" dirty="0" smtClean="0"/>
              <a:t> </a:t>
            </a:r>
            <a:r>
              <a:rPr lang="en-US" altLang="zh-CN" sz="1400" dirty="0" smtClean="0"/>
              <a:t>similarity</a:t>
            </a:r>
            <a:r>
              <a:rPr lang="zh-CN" altLang="en-US" sz="1400" dirty="0" smtClean="0"/>
              <a:t> </a:t>
            </a:r>
            <a:r>
              <a:rPr lang="en-US" altLang="zh-CN" sz="1400" dirty="0" smtClean="0"/>
              <a:t>measurement.</a:t>
            </a:r>
            <a:endParaRPr lang="en-US" sz="1400" dirty="0" smtClean="0"/>
          </a:p>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19</a:t>
            </a:fld>
            <a:endParaRPr lang="en-US"/>
          </a:p>
        </p:txBody>
      </p:sp>
    </p:spTree>
    <p:extLst>
      <p:ext uri="{BB962C8B-B14F-4D97-AF65-F5344CB8AC3E}">
        <p14:creationId xmlns:p14="http://schemas.microsoft.com/office/powerpoint/2010/main" val="274858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&lt;&gt;</a:t>
            </a:r>
            <a:endParaRPr lang="zh-CN" altLang="en-US" dirty="0" smtClean="0"/>
          </a:p>
          <a:p>
            <a:r>
              <a:rPr lang="en-US" altLang="zh-CN" dirty="0" smtClean="0"/>
              <a:t>A</a:t>
            </a:r>
            <a:r>
              <a:rPr lang="zh-CN" altLang="en-US" dirty="0" smtClean="0"/>
              <a:t> </a:t>
            </a:r>
            <a:r>
              <a:rPr lang="en-US" altLang="zh-CN" dirty="0" smtClean="0"/>
              <a:t>mashup</a:t>
            </a:r>
            <a:r>
              <a:rPr lang="zh-CN" altLang="en-US" dirty="0" smtClean="0"/>
              <a:t> </a:t>
            </a:r>
            <a:r>
              <a:rPr lang="en-US" altLang="zh-CN" dirty="0" smtClean="0"/>
              <a:t>is</a:t>
            </a:r>
            <a:r>
              <a:rPr lang="zh-CN" altLang="en-US" dirty="0" smtClean="0"/>
              <a:t> </a:t>
            </a:r>
            <a:r>
              <a:rPr lang="en-US" altLang="zh-CN" dirty="0" smtClean="0"/>
              <a:t>a</a:t>
            </a:r>
            <a:r>
              <a:rPr lang="zh-CN" altLang="en-US" baseline="0" dirty="0" smtClean="0"/>
              <a:t> </a:t>
            </a:r>
            <a:r>
              <a:rPr lang="en-US" altLang="zh-CN" baseline="0" dirty="0" smtClean="0"/>
              <a:t>software</a:t>
            </a:r>
            <a:r>
              <a:rPr lang="is-IS" altLang="zh-CN" baseline="0" dirty="0" smtClean="0"/>
              <a:t>…</a:t>
            </a:r>
            <a:endParaRPr lang="zh-CN" altLang="en-US" baseline="0" dirty="0" smtClean="0"/>
          </a:p>
          <a:p>
            <a:r>
              <a:rPr lang="en-US" altLang="zh-CN" baseline="0"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an</a:t>
            </a:r>
            <a:r>
              <a:rPr lang="zh-CN" altLang="en-US" baseline="0" dirty="0" smtClean="0"/>
              <a:t> </a:t>
            </a:r>
            <a:r>
              <a:rPr lang="en-US" altLang="zh-CN" baseline="0" dirty="0" smtClean="0"/>
              <a:t>example</a:t>
            </a:r>
            <a:r>
              <a:rPr lang="zh-CN" altLang="en-US" baseline="0" dirty="0" smtClean="0"/>
              <a:t> </a:t>
            </a:r>
            <a:r>
              <a:rPr lang="en-US" altLang="zh-CN" baseline="0" dirty="0" smtClean="0"/>
              <a:t>of</a:t>
            </a:r>
            <a:r>
              <a:rPr lang="zh-CN" altLang="en-US" baseline="0" dirty="0" smtClean="0"/>
              <a:t> </a:t>
            </a:r>
            <a:r>
              <a:rPr lang="en-US" altLang="zh-CN" baseline="0" dirty="0" smtClean="0"/>
              <a:t>a</a:t>
            </a:r>
            <a:r>
              <a:rPr lang="zh-CN" altLang="en-US" baseline="0" dirty="0" smtClean="0"/>
              <a:t> </a:t>
            </a:r>
            <a:r>
              <a:rPr lang="en-US" altLang="zh-CN" baseline="0" dirty="0" smtClean="0"/>
              <a:t>mashup</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problem</a:t>
            </a:r>
            <a:r>
              <a:rPr lang="zh-CN" altLang="en-US" baseline="0" dirty="0" smtClean="0"/>
              <a:t> </a:t>
            </a:r>
            <a:r>
              <a:rPr lang="en-US" altLang="zh-CN" baseline="0"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to</a:t>
            </a:r>
            <a:r>
              <a:rPr lang="zh-CN" altLang="en-US" baseline="0" dirty="0" smtClean="0"/>
              <a:t> </a:t>
            </a:r>
            <a:r>
              <a:rPr lang="en-US" altLang="zh-CN" baseline="0" dirty="0" smtClean="0"/>
              <a:t>find</a:t>
            </a:r>
            <a:r>
              <a:rPr lang="zh-CN" altLang="en-US" baseline="0" dirty="0" smtClean="0"/>
              <a:t> </a:t>
            </a:r>
            <a:r>
              <a:rPr lang="en-US" altLang="zh-CN" baseline="0" dirty="0" smtClean="0"/>
              <a:t>a</a:t>
            </a:r>
            <a:r>
              <a:rPr lang="zh-CN" altLang="en-US" baseline="0" dirty="0" smtClean="0"/>
              <a:t> </a:t>
            </a:r>
            <a:r>
              <a:rPr lang="en-US" altLang="zh-CN" baseline="0" dirty="0" smtClean="0"/>
              <a:t>better</a:t>
            </a:r>
            <a:r>
              <a:rPr lang="zh-CN" altLang="en-US" baseline="0" dirty="0" smtClean="0"/>
              <a:t> </a:t>
            </a:r>
            <a:r>
              <a:rPr lang="en-US" altLang="zh-CN" baseline="0" dirty="0" smtClean="0"/>
              <a:t>place</a:t>
            </a:r>
            <a:r>
              <a:rPr lang="zh-CN" altLang="en-US" baseline="0" dirty="0" smtClean="0"/>
              <a:t> </a:t>
            </a:r>
            <a:r>
              <a:rPr lang="en-US" altLang="zh-CN" baseline="0" dirty="0" smtClean="0"/>
              <a:t>to</a:t>
            </a:r>
            <a:r>
              <a:rPr lang="zh-CN" altLang="en-US" baseline="0" dirty="0" smtClean="0"/>
              <a:t> </a:t>
            </a:r>
            <a:r>
              <a:rPr lang="en-US" altLang="zh-CN" baseline="0" dirty="0" smtClean="0"/>
              <a:t>live</a:t>
            </a:r>
            <a:r>
              <a:rPr lang="zh-CN" altLang="en-US" baseline="0" dirty="0" smtClean="0"/>
              <a:t> </a:t>
            </a:r>
            <a:r>
              <a:rPr lang="en-US" altLang="zh-CN" baseline="0" dirty="0" smtClean="0"/>
              <a:t>in</a:t>
            </a:r>
            <a:r>
              <a:rPr lang="zh-CN" altLang="en-US" baseline="0" dirty="0" smtClean="0"/>
              <a:t> </a:t>
            </a:r>
            <a:r>
              <a:rPr lang="en-US" altLang="zh-CN" baseline="0" dirty="0" smtClean="0"/>
              <a:t>WL</a:t>
            </a:r>
            <a:r>
              <a:rPr lang="is-IS" altLang="zh-CN" baseline="0" dirty="0" smtClean="0"/>
              <a:t>…</a:t>
            </a:r>
            <a:endParaRPr lang="zh-CN" altLang="en-US" baseline="0" dirty="0" smtClean="0"/>
          </a:p>
          <a:p>
            <a:endParaRPr lang="zh-CN" altLang="en-US" dirty="0" smtClean="0"/>
          </a:p>
          <a:p>
            <a:r>
              <a:rPr lang="en-US" altLang="zh-CN" dirty="0" smtClean="0"/>
              <a:t>===</a:t>
            </a:r>
            <a:endParaRPr lang="zh-CN" altLang="en-US" dirty="0" smtClean="0"/>
          </a:p>
          <a:p>
            <a:r>
              <a:rPr lang="en-US" altLang="zh-CN" dirty="0" smtClean="0"/>
              <a:t>Introduce</a:t>
            </a:r>
            <a:r>
              <a:rPr lang="zh-CN" altLang="en-US" dirty="0" smtClean="0"/>
              <a:t> </a:t>
            </a:r>
            <a:r>
              <a:rPr lang="en-US" altLang="zh-CN" dirty="0" smtClean="0"/>
              <a:t>what</a:t>
            </a:r>
            <a:r>
              <a:rPr lang="zh-CN" altLang="en-US" dirty="0" smtClean="0"/>
              <a:t> </a:t>
            </a:r>
            <a:r>
              <a:rPr lang="en-US" altLang="zh-CN" dirty="0" smtClean="0"/>
              <a:t>is</a:t>
            </a:r>
            <a:r>
              <a:rPr lang="zh-CN" altLang="en-US" dirty="0" smtClean="0"/>
              <a:t> </a:t>
            </a:r>
            <a:r>
              <a:rPr lang="en-US" altLang="zh-CN" dirty="0" smtClean="0"/>
              <a:t>a</a:t>
            </a:r>
            <a:r>
              <a:rPr lang="zh-CN" altLang="en-US" baseline="0" dirty="0" smtClean="0"/>
              <a:t> </a:t>
            </a:r>
            <a:r>
              <a:rPr lang="en-US" altLang="zh-CN" baseline="0" dirty="0" smtClean="0"/>
              <a:t>mashup</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basic</a:t>
            </a:r>
            <a:r>
              <a:rPr lang="zh-CN" altLang="en-US" baseline="0" dirty="0" smtClean="0"/>
              <a:t> </a:t>
            </a:r>
            <a:r>
              <a:rPr lang="en-US" altLang="zh-CN" baseline="0" dirty="0" smtClean="0"/>
              <a:t>components</a:t>
            </a:r>
            <a:r>
              <a:rPr lang="zh-CN" altLang="en-US" baseline="0" dirty="0" smtClean="0"/>
              <a:t> </a:t>
            </a:r>
            <a:r>
              <a:rPr lang="en-US" altLang="zh-CN" baseline="0" dirty="0" smtClean="0"/>
              <a:t>and</a:t>
            </a:r>
            <a:r>
              <a:rPr lang="zh-CN" altLang="en-US" baseline="0" dirty="0" smtClean="0"/>
              <a:t> </a:t>
            </a:r>
            <a:r>
              <a:rPr lang="en-US" altLang="zh-CN" baseline="0" dirty="0" smtClean="0"/>
              <a:t>characteristics</a:t>
            </a:r>
            <a:r>
              <a:rPr lang="zh-CN" altLang="en-US" baseline="0" dirty="0" smtClean="0"/>
              <a:t> </a:t>
            </a:r>
            <a:r>
              <a:rPr lang="en-US" altLang="zh-CN" baseline="0" dirty="0" smtClean="0"/>
              <a:t>of</a:t>
            </a:r>
            <a:r>
              <a:rPr lang="zh-CN" altLang="en-US" baseline="0" dirty="0" smtClean="0"/>
              <a:t> </a:t>
            </a:r>
            <a:r>
              <a:rPr lang="en-US" altLang="zh-CN" baseline="0" dirty="0" smtClean="0"/>
              <a:t>a</a:t>
            </a:r>
            <a:r>
              <a:rPr lang="zh-CN" altLang="en-US" baseline="0" dirty="0" smtClean="0"/>
              <a:t> </a:t>
            </a:r>
            <a:r>
              <a:rPr lang="en-US" altLang="zh-CN" baseline="0" dirty="0" smtClean="0"/>
              <a:t>mashup</a:t>
            </a:r>
            <a:endParaRPr lang="zh-CN" altLang="en-US" baseline="0"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2</a:t>
            </a:fld>
            <a:endParaRPr lang="en-US"/>
          </a:p>
        </p:txBody>
      </p:sp>
    </p:spTree>
    <p:extLst>
      <p:ext uri="{BB962C8B-B14F-4D97-AF65-F5344CB8AC3E}">
        <p14:creationId xmlns:p14="http://schemas.microsoft.com/office/powerpoint/2010/main" val="1550922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(March &amp; Smith, 1995)</a:t>
            </a:r>
          </a:p>
          <a:p>
            <a:pPr marL="0" marR="0" indent="0" algn="l" defTabSz="535773" rtl="0" eaLnBrk="1" fontAlgn="auto" latinLnBrk="0" hangingPunct="1">
              <a:lnSpc>
                <a:spcPct val="100000"/>
              </a:lnSpc>
              <a:spcBef>
                <a:spcPts val="0"/>
              </a:spcBef>
              <a:spcAft>
                <a:spcPts val="0"/>
              </a:spcAft>
              <a:buClrTx/>
              <a:buSzTx/>
              <a:buFontTx/>
              <a:buNone/>
              <a:tabLst/>
              <a:defRPr/>
            </a:pPr>
            <a:r>
              <a:rPr lang="en-US" dirty="0" smtClean="0">
                <a:effectLst/>
              </a:rPr>
              <a:t>March, S. T., &amp; Smith, G. F. (1995). Design and natural science research on information technology. </a:t>
            </a:r>
            <a:r>
              <a:rPr lang="en-US" i="1" dirty="0" smtClean="0">
                <a:effectLst/>
              </a:rPr>
              <a:t>Decision Support Systems</a:t>
            </a:r>
            <a:r>
              <a:rPr lang="en-US" dirty="0" smtClean="0">
                <a:effectLst/>
              </a:rPr>
              <a:t>, </a:t>
            </a:r>
            <a:r>
              <a:rPr lang="en-US" i="1" dirty="0" smtClean="0">
                <a:effectLst/>
              </a:rPr>
              <a:t>15</a:t>
            </a:r>
            <a:r>
              <a:rPr lang="en-US" dirty="0" smtClean="0">
                <a:effectLst/>
              </a:rPr>
              <a:t>(4), </a:t>
            </a:r>
          </a:p>
          <a:p>
            <a:pPr marL="0" marR="0" indent="0" algn="l" defTabSz="535773" rtl="0" eaLnBrk="1" fontAlgn="auto" latinLnBrk="0" hangingPunct="1">
              <a:lnSpc>
                <a:spcPct val="100000"/>
              </a:lnSpc>
              <a:spcBef>
                <a:spcPts val="0"/>
              </a:spcBef>
              <a:spcAft>
                <a:spcPts val="0"/>
              </a:spcAft>
              <a:buClrTx/>
              <a:buSzTx/>
              <a:buFontTx/>
              <a:buNone/>
              <a:tabLst/>
              <a:defRPr/>
            </a:pPr>
            <a:endParaRPr lang="zh-CN" altLang="en-US" sz="1400" dirty="0" smtClean="0"/>
          </a:p>
          <a:p>
            <a:r>
              <a:rPr lang="en-US" altLang="zh-CN" sz="1400" dirty="0" smtClean="0"/>
              <a:t>Process</a:t>
            </a:r>
            <a:r>
              <a:rPr lang="zh-CN" altLang="en-US" sz="1400" dirty="0" smtClean="0"/>
              <a:t> </a:t>
            </a:r>
            <a:r>
              <a:rPr lang="en-US" altLang="zh-CN" sz="1400" dirty="0" smtClean="0"/>
              <a:t>a</a:t>
            </a:r>
            <a:r>
              <a:rPr lang="zh-CN" altLang="en-US" sz="1400" dirty="0" smtClean="0"/>
              <a:t> </a:t>
            </a:r>
            <a:r>
              <a:rPr lang="en-US" altLang="zh-CN" sz="1400" dirty="0" smtClean="0"/>
              <a:t>meta-analysis</a:t>
            </a:r>
            <a:r>
              <a:rPr lang="zh-CN" altLang="en-US" sz="1400" dirty="0" smtClean="0"/>
              <a:t> </a:t>
            </a:r>
            <a:r>
              <a:rPr lang="en-US" altLang="zh-CN" sz="1400" dirty="0" smtClean="0"/>
              <a:t>on</a:t>
            </a:r>
            <a:r>
              <a:rPr lang="zh-CN" altLang="en-US" sz="1400" dirty="0" smtClean="0"/>
              <a:t> </a:t>
            </a:r>
            <a:r>
              <a:rPr lang="en-US" altLang="zh-CN" sz="1400" dirty="0" smtClean="0"/>
              <a:t>the</a:t>
            </a:r>
            <a:r>
              <a:rPr lang="zh-CN" altLang="en-US" sz="1400" dirty="0" smtClean="0"/>
              <a:t> </a:t>
            </a:r>
            <a:r>
              <a:rPr lang="en-US" altLang="zh-CN" sz="1400" dirty="0" smtClean="0"/>
              <a:t>code</a:t>
            </a:r>
            <a:r>
              <a:rPr lang="zh-CN" altLang="en-US" sz="1400" dirty="0" smtClean="0"/>
              <a:t> </a:t>
            </a:r>
            <a:r>
              <a:rPr lang="en-US" altLang="zh-CN" sz="1400" dirty="0" smtClean="0"/>
              <a:t>similarity</a:t>
            </a:r>
            <a:r>
              <a:rPr lang="zh-CN" altLang="en-US" sz="1400" dirty="0" smtClean="0"/>
              <a:t> </a:t>
            </a:r>
            <a:r>
              <a:rPr lang="en-US" altLang="zh-CN" sz="1400" dirty="0" smtClean="0"/>
              <a:t>to</a:t>
            </a:r>
            <a:r>
              <a:rPr lang="zh-CN" altLang="en-US" sz="1400" dirty="0" smtClean="0"/>
              <a:t> </a:t>
            </a:r>
            <a:r>
              <a:rPr lang="en-US" altLang="zh-CN" sz="1400" dirty="0" smtClean="0"/>
              <a:t>find</a:t>
            </a:r>
            <a:r>
              <a:rPr lang="zh-CN" altLang="en-US" sz="1400" dirty="0" smtClean="0"/>
              <a:t> </a:t>
            </a:r>
            <a:r>
              <a:rPr lang="en-US" altLang="zh-CN" sz="1400" dirty="0" smtClean="0"/>
              <a:t>the</a:t>
            </a:r>
            <a:r>
              <a:rPr lang="zh-CN" altLang="en-US" sz="1400" dirty="0" smtClean="0"/>
              <a:t> </a:t>
            </a:r>
            <a:r>
              <a:rPr lang="en-US" altLang="zh-CN" sz="1400" dirty="0" smtClean="0"/>
              <a:t>fundamental</a:t>
            </a:r>
            <a:r>
              <a:rPr lang="zh-CN" altLang="en-US" sz="1400" dirty="0" smtClean="0"/>
              <a:t> </a:t>
            </a:r>
            <a:r>
              <a:rPr lang="en-US" altLang="zh-CN" sz="1400" dirty="0" smtClean="0"/>
              <a:t>concepts</a:t>
            </a:r>
            <a:r>
              <a:rPr lang="zh-CN" altLang="en-US" sz="1400" dirty="0" smtClean="0"/>
              <a:t> </a:t>
            </a:r>
            <a:r>
              <a:rPr lang="en-US" altLang="zh-CN" sz="1400" dirty="0" smtClean="0"/>
              <a:t>of</a:t>
            </a:r>
            <a:r>
              <a:rPr lang="zh-CN" altLang="en-US" sz="1400" dirty="0" smtClean="0"/>
              <a:t> </a:t>
            </a:r>
            <a:r>
              <a:rPr lang="en-US" altLang="zh-CN" sz="1400" dirty="0" smtClean="0"/>
              <a:t>code</a:t>
            </a:r>
            <a:r>
              <a:rPr lang="zh-CN" altLang="en-US" sz="1400" dirty="0" smtClean="0"/>
              <a:t> </a:t>
            </a:r>
            <a:r>
              <a:rPr lang="en-US" altLang="zh-CN" sz="1400" dirty="0" smtClean="0"/>
              <a:t>similarity</a:t>
            </a:r>
            <a:r>
              <a:rPr lang="zh-CN" altLang="en-US" sz="1400" dirty="0" smtClean="0"/>
              <a:t> </a:t>
            </a:r>
            <a:r>
              <a:rPr lang="en-US" altLang="zh-CN" sz="1400" dirty="0" smtClean="0"/>
              <a:t>for</a:t>
            </a:r>
            <a:r>
              <a:rPr lang="zh-CN" altLang="en-US" sz="1400" dirty="0" smtClean="0"/>
              <a:t> </a:t>
            </a:r>
            <a:r>
              <a:rPr lang="en-US" altLang="zh-CN" sz="1400" dirty="0" smtClean="0"/>
              <a:t>mash-ups</a:t>
            </a:r>
            <a:r>
              <a:rPr lang="zh-CN" altLang="en-US" sz="1400" dirty="0" smtClean="0"/>
              <a:t> </a:t>
            </a:r>
            <a:r>
              <a:rPr lang="en-US" altLang="zh-CN" sz="1400" dirty="0" smtClean="0"/>
              <a:t>in</a:t>
            </a:r>
            <a:r>
              <a:rPr lang="zh-CN" altLang="en-US" sz="1400" dirty="0" smtClean="0"/>
              <a:t> </a:t>
            </a:r>
            <a:r>
              <a:rPr lang="en-US" altLang="zh-CN" sz="1400" dirty="0" smtClean="0"/>
              <a:t>open</a:t>
            </a:r>
            <a:r>
              <a:rPr lang="zh-CN" altLang="en-US" sz="1400" dirty="0" smtClean="0"/>
              <a:t> </a:t>
            </a:r>
            <a:r>
              <a:rPr lang="en-US" altLang="zh-CN" sz="1400" dirty="0" smtClean="0"/>
              <a:t>data</a:t>
            </a:r>
            <a:r>
              <a:rPr lang="zh-CN" altLang="en-US" sz="1400" dirty="0" smtClean="0"/>
              <a:t> </a:t>
            </a:r>
            <a:r>
              <a:rPr lang="en-US" altLang="zh-CN" sz="1400" dirty="0" smtClean="0"/>
              <a:t>contest.</a:t>
            </a:r>
            <a:endParaRPr lang="zh-CN" altLang="en-US" sz="1400" dirty="0" smtClean="0"/>
          </a:p>
          <a:p>
            <a:r>
              <a:rPr lang="en-US" altLang="zh-CN" sz="1400" dirty="0" smtClean="0"/>
              <a:t>Use</a:t>
            </a:r>
            <a:r>
              <a:rPr lang="zh-CN" altLang="en-US" sz="1400" dirty="0" smtClean="0"/>
              <a:t> </a:t>
            </a:r>
            <a:r>
              <a:rPr lang="en-US" altLang="zh-CN" sz="1400" dirty="0" smtClean="0"/>
              <a:t>existing</a:t>
            </a:r>
            <a:r>
              <a:rPr lang="zh-CN" altLang="en-US" sz="1400" dirty="0" smtClean="0"/>
              <a:t> </a:t>
            </a:r>
            <a:r>
              <a:rPr lang="en-US" altLang="zh-CN" sz="1400" dirty="0" smtClean="0"/>
              <a:t>public</a:t>
            </a:r>
            <a:r>
              <a:rPr lang="zh-CN" altLang="en-US" sz="1400" dirty="0" smtClean="0"/>
              <a:t> </a:t>
            </a:r>
            <a:r>
              <a:rPr lang="en-US" altLang="zh-CN" sz="1400" dirty="0" smtClean="0"/>
              <a:t>service</a:t>
            </a:r>
            <a:r>
              <a:rPr lang="zh-CN" altLang="en-US" sz="1400" dirty="0" smtClean="0"/>
              <a:t> </a:t>
            </a:r>
            <a:r>
              <a:rPr lang="en-US" altLang="zh-CN" sz="1400" dirty="0" smtClean="0"/>
              <a:t>to</a:t>
            </a:r>
            <a:r>
              <a:rPr lang="zh-CN" altLang="en-US" sz="1400" dirty="0" smtClean="0"/>
              <a:t> </a:t>
            </a:r>
            <a:r>
              <a:rPr lang="en-US" altLang="zh-CN" sz="1400" dirty="0" smtClean="0"/>
              <a:t>process</a:t>
            </a:r>
            <a:r>
              <a:rPr lang="zh-CN" altLang="en-US" sz="1400" dirty="0" smtClean="0"/>
              <a:t> </a:t>
            </a:r>
            <a:r>
              <a:rPr lang="en-US" altLang="zh-CN" sz="1400" dirty="0" smtClean="0"/>
              <a:t>the</a:t>
            </a:r>
            <a:r>
              <a:rPr lang="zh-CN" altLang="en-US" sz="1400" dirty="0" smtClean="0"/>
              <a:t> </a:t>
            </a:r>
            <a:r>
              <a:rPr lang="en-US" altLang="zh-CN" sz="1400" dirty="0" smtClean="0"/>
              <a:t>code</a:t>
            </a:r>
            <a:r>
              <a:rPr lang="zh-CN" altLang="en-US" sz="1400" dirty="0" smtClean="0"/>
              <a:t> </a:t>
            </a:r>
            <a:r>
              <a:rPr lang="en-US" altLang="zh-CN" sz="1400" dirty="0" smtClean="0"/>
              <a:t>similarity</a:t>
            </a:r>
            <a:r>
              <a:rPr lang="zh-CN" altLang="en-US" sz="1400" dirty="0" smtClean="0"/>
              <a:t> </a:t>
            </a:r>
            <a:r>
              <a:rPr lang="en-US" altLang="zh-CN" sz="1400" dirty="0" smtClean="0"/>
              <a:t>measurement</a:t>
            </a:r>
            <a:r>
              <a:rPr lang="zh-CN" altLang="en-US" sz="1400" dirty="0" smtClean="0"/>
              <a:t> </a:t>
            </a:r>
            <a:r>
              <a:rPr lang="en-US" altLang="zh-CN" sz="1400" dirty="0" smtClean="0"/>
              <a:t>based</a:t>
            </a:r>
            <a:r>
              <a:rPr lang="zh-CN" altLang="en-US" sz="1400" dirty="0" smtClean="0"/>
              <a:t> </a:t>
            </a:r>
            <a:r>
              <a:rPr lang="en-US" altLang="zh-CN" sz="1400" dirty="0" smtClean="0"/>
              <a:t>on</a:t>
            </a:r>
            <a:r>
              <a:rPr lang="zh-CN" altLang="en-US" sz="1400" dirty="0" smtClean="0"/>
              <a:t> </a:t>
            </a:r>
            <a:r>
              <a:rPr lang="en-US" altLang="zh-CN" sz="1400" dirty="0" smtClean="0"/>
              <a:t>the</a:t>
            </a:r>
            <a:r>
              <a:rPr lang="zh-CN" altLang="en-US" sz="1400" dirty="0" smtClean="0"/>
              <a:t> </a:t>
            </a:r>
            <a:r>
              <a:rPr lang="en-US" altLang="zh-CN" sz="1400" dirty="0" smtClean="0"/>
              <a:t>relative</a:t>
            </a:r>
            <a:r>
              <a:rPr lang="zh-CN" altLang="en-US" sz="1400" dirty="0" smtClean="0"/>
              <a:t> </a:t>
            </a:r>
            <a:r>
              <a:rPr lang="en-US" altLang="zh-CN" sz="1400" dirty="0" smtClean="0"/>
              <a:t>literature</a:t>
            </a:r>
            <a:r>
              <a:rPr lang="zh-CN" altLang="en-US" sz="1400" dirty="0" smtClean="0"/>
              <a:t> </a:t>
            </a:r>
            <a:r>
              <a:rPr lang="en-US" altLang="zh-CN" sz="1400" dirty="0" smtClean="0"/>
              <a:t>review.</a:t>
            </a:r>
            <a:endParaRPr lang="zh-CN" altLang="en-US" sz="1400" dirty="0" smtClean="0"/>
          </a:p>
          <a:p>
            <a:r>
              <a:rPr lang="en-US" altLang="zh-CN" sz="1400" dirty="0" smtClean="0"/>
              <a:t>Design</a:t>
            </a:r>
            <a:r>
              <a:rPr lang="zh-CN" altLang="en-US" sz="1400" dirty="0" smtClean="0"/>
              <a:t> </a:t>
            </a:r>
            <a:r>
              <a:rPr lang="en-US" altLang="zh-CN" sz="1400" dirty="0" smtClean="0"/>
              <a:t>algorithm</a:t>
            </a:r>
            <a:r>
              <a:rPr lang="zh-CN" altLang="en-US" sz="1400" dirty="0" smtClean="0"/>
              <a:t> </a:t>
            </a:r>
            <a:r>
              <a:rPr lang="en-US" altLang="zh-CN" sz="1400" dirty="0" smtClean="0"/>
              <a:t>to</a:t>
            </a:r>
            <a:r>
              <a:rPr lang="zh-CN" altLang="en-US" sz="1400" dirty="0" smtClean="0"/>
              <a:t> </a:t>
            </a:r>
            <a:r>
              <a:rPr lang="en-US" altLang="zh-CN" sz="1400" dirty="0" smtClean="0"/>
              <a:t>match</a:t>
            </a:r>
            <a:r>
              <a:rPr lang="zh-CN" altLang="en-US" sz="1400" dirty="0" smtClean="0"/>
              <a:t> </a:t>
            </a:r>
            <a:r>
              <a:rPr lang="en-US" altLang="zh-CN" sz="1400" dirty="0" smtClean="0"/>
              <a:t>the</a:t>
            </a:r>
            <a:r>
              <a:rPr lang="zh-CN" altLang="en-US" sz="1400" dirty="0" smtClean="0"/>
              <a:t> </a:t>
            </a:r>
            <a:r>
              <a:rPr lang="en-US" altLang="zh-CN" sz="1400" dirty="0" smtClean="0"/>
              <a:t>similar</a:t>
            </a:r>
            <a:r>
              <a:rPr lang="zh-CN" altLang="en-US" sz="1400" dirty="0" smtClean="0"/>
              <a:t> </a:t>
            </a:r>
            <a:r>
              <a:rPr lang="en-US" altLang="zh-CN" sz="1400" dirty="0" smtClean="0"/>
              <a:t>parameters</a:t>
            </a:r>
            <a:r>
              <a:rPr lang="zh-CN" altLang="en-US" sz="1400" dirty="0" smtClean="0"/>
              <a:t> </a:t>
            </a:r>
            <a:r>
              <a:rPr lang="en-US" altLang="zh-CN" sz="1400" dirty="0" smtClean="0"/>
              <a:t>in</a:t>
            </a:r>
            <a:r>
              <a:rPr lang="zh-CN" altLang="en-US" sz="1400" dirty="0" smtClean="0"/>
              <a:t> </a:t>
            </a:r>
            <a:r>
              <a:rPr lang="en-US" altLang="zh-CN" sz="1400" dirty="0" smtClean="0"/>
              <a:t>the</a:t>
            </a:r>
            <a:r>
              <a:rPr lang="zh-CN" altLang="en-US" sz="1400" dirty="0" smtClean="0"/>
              <a:t> </a:t>
            </a:r>
            <a:r>
              <a:rPr lang="en-US" altLang="zh-CN" sz="1400" dirty="0" smtClean="0"/>
              <a:t>source</a:t>
            </a:r>
            <a:r>
              <a:rPr lang="zh-CN" altLang="en-US" sz="1400" dirty="0" smtClean="0"/>
              <a:t> </a:t>
            </a:r>
            <a:r>
              <a:rPr lang="en-US" altLang="zh-CN" sz="1400" dirty="0" smtClean="0"/>
              <a:t>code</a:t>
            </a:r>
            <a:r>
              <a:rPr lang="zh-CN" altLang="en-US" sz="1400" dirty="0" smtClean="0"/>
              <a:t> </a:t>
            </a:r>
            <a:r>
              <a:rPr lang="en-US" altLang="zh-CN" sz="1400" dirty="0" smtClean="0"/>
              <a:t>for</a:t>
            </a:r>
            <a:r>
              <a:rPr lang="zh-CN" altLang="en-US" sz="1400" dirty="0" smtClean="0"/>
              <a:t> </a:t>
            </a:r>
            <a:r>
              <a:rPr lang="en-US" altLang="zh-CN" sz="1400" dirty="0" smtClean="0"/>
              <a:t>functionality</a:t>
            </a:r>
            <a:r>
              <a:rPr lang="zh-CN" altLang="en-US" sz="1400" dirty="0" smtClean="0"/>
              <a:t> </a:t>
            </a:r>
            <a:r>
              <a:rPr lang="en-US" altLang="zh-CN" sz="1400" dirty="0" smtClean="0"/>
              <a:t>features.</a:t>
            </a:r>
            <a:r>
              <a:rPr lang="zh-CN" altLang="en-US" sz="1400" dirty="0" smtClean="0"/>
              <a:t> </a:t>
            </a:r>
            <a:r>
              <a:rPr lang="en-US" altLang="zh-CN" sz="1400" dirty="0" smtClean="0"/>
              <a:t>Apply</a:t>
            </a:r>
            <a:r>
              <a:rPr lang="zh-CN" altLang="en-US" sz="1400" dirty="0" smtClean="0"/>
              <a:t> </a:t>
            </a:r>
            <a:r>
              <a:rPr lang="en-US" altLang="zh-CN" sz="1400" dirty="0" smtClean="0"/>
              <a:t>test</a:t>
            </a:r>
            <a:r>
              <a:rPr lang="zh-CN" altLang="en-US" sz="1400" dirty="0" smtClean="0"/>
              <a:t> </a:t>
            </a:r>
            <a:r>
              <a:rPr lang="en-US" altLang="zh-CN" sz="1400" dirty="0" smtClean="0"/>
              <a:t>case</a:t>
            </a:r>
            <a:r>
              <a:rPr lang="zh-CN" altLang="en-US" sz="1400" dirty="0" smtClean="0"/>
              <a:t> </a:t>
            </a:r>
            <a:r>
              <a:rPr lang="en-US" altLang="zh-CN" sz="1400" dirty="0" smtClean="0"/>
              <a:t>method</a:t>
            </a:r>
            <a:r>
              <a:rPr lang="zh-CN" altLang="en-US" sz="1400" dirty="0" smtClean="0"/>
              <a:t> </a:t>
            </a:r>
            <a:r>
              <a:rPr lang="en-US" altLang="zh-CN" sz="1400" dirty="0" smtClean="0"/>
              <a:t>to</a:t>
            </a:r>
            <a:r>
              <a:rPr lang="zh-CN" altLang="en-US" sz="1400" dirty="0" smtClean="0"/>
              <a:t> </a:t>
            </a:r>
            <a:r>
              <a:rPr lang="en-US" altLang="zh-CN" sz="1400" dirty="0" smtClean="0"/>
              <a:t>ensure</a:t>
            </a:r>
            <a:r>
              <a:rPr lang="zh-CN" altLang="en-US" sz="1400" dirty="0" smtClean="0"/>
              <a:t> </a:t>
            </a:r>
            <a:r>
              <a:rPr lang="en-US" altLang="zh-CN" sz="1400" dirty="0" smtClean="0"/>
              <a:t>the</a:t>
            </a:r>
            <a:r>
              <a:rPr lang="zh-CN" altLang="en-US" sz="1400" dirty="0" smtClean="0"/>
              <a:t> </a:t>
            </a:r>
            <a:r>
              <a:rPr lang="en-US" altLang="zh-CN" sz="1400" dirty="0" smtClean="0"/>
              <a:t>validity</a:t>
            </a:r>
            <a:r>
              <a:rPr lang="zh-CN" altLang="en-US" sz="1400" dirty="0" smtClean="0"/>
              <a:t> </a:t>
            </a:r>
            <a:r>
              <a:rPr lang="en-US" altLang="zh-CN" sz="1400" dirty="0" smtClean="0"/>
              <a:t>of</a:t>
            </a:r>
            <a:r>
              <a:rPr lang="zh-CN" altLang="en-US" sz="1400" dirty="0" smtClean="0"/>
              <a:t> </a:t>
            </a:r>
            <a:r>
              <a:rPr lang="en-US" altLang="zh-CN" sz="1400" dirty="0" smtClean="0"/>
              <a:t>the</a:t>
            </a:r>
            <a:r>
              <a:rPr lang="zh-CN" altLang="en-US" sz="1400" dirty="0" smtClean="0"/>
              <a:t> </a:t>
            </a:r>
            <a:r>
              <a:rPr lang="en-US" altLang="zh-CN" sz="1400" dirty="0" err="1" smtClean="0"/>
              <a:t>functionlity</a:t>
            </a:r>
            <a:r>
              <a:rPr lang="zh-CN" altLang="en-US" sz="1400" dirty="0" smtClean="0"/>
              <a:t> </a:t>
            </a:r>
            <a:r>
              <a:rPr lang="en-US" altLang="zh-CN" sz="1400" dirty="0" smtClean="0"/>
              <a:t>feature</a:t>
            </a:r>
            <a:r>
              <a:rPr lang="zh-CN" altLang="en-US" sz="1400" dirty="0" smtClean="0"/>
              <a:t> </a:t>
            </a:r>
            <a:r>
              <a:rPr lang="en-US" altLang="zh-CN" sz="1400" dirty="0" smtClean="0"/>
              <a:t>similarity</a:t>
            </a:r>
            <a:r>
              <a:rPr lang="zh-CN" altLang="en-US" sz="1400" dirty="0" smtClean="0"/>
              <a:t> </a:t>
            </a:r>
            <a:r>
              <a:rPr lang="en-US" altLang="zh-CN" sz="1400" dirty="0" smtClean="0"/>
              <a:t>measurement.</a:t>
            </a:r>
            <a:endParaRPr lang="en-US" sz="1400" dirty="0" smtClean="0"/>
          </a:p>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20</a:t>
            </a:fld>
            <a:endParaRPr lang="en-US"/>
          </a:p>
        </p:txBody>
      </p:sp>
    </p:spTree>
    <p:extLst>
      <p:ext uri="{BB962C8B-B14F-4D97-AF65-F5344CB8AC3E}">
        <p14:creationId xmlns:p14="http://schemas.microsoft.com/office/powerpoint/2010/main" val="1517378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400" dirty="0" smtClean="0"/>
          </a:p>
          <a:p>
            <a:r>
              <a:rPr lang="en-US" altLang="zh-CN" sz="1400" dirty="0" smtClean="0"/>
              <a:t>Process</a:t>
            </a:r>
            <a:r>
              <a:rPr lang="zh-CN" altLang="en-US" sz="1400" dirty="0" smtClean="0"/>
              <a:t> </a:t>
            </a:r>
            <a:r>
              <a:rPr lang="en-US" altLang="zh-CN" sz="1400" dirty="0" smtClean="0"/>
              <a:t>a</a:t>
            </a:r>
            <a:r>
              <a:rPr lang="zh-CN" altLang="en-US" sz="1400" dirty="0" smtClean="0"/>
              <a:t> </a:t>
            </a:r>
            <a:r>
              <a:rPr lang="en-US" altLang="zh-CN" sz="1400" dirty="0" smtClean="0"/>
              <a:t>meta-analysis</a:t>
            </a:r>
            <a:r>
              <a:rPr lang="zh-CN" altLang="en-US" sz="1400" dirty="0" smtClean="0"/>
              <a:t> </a:t>
            </a:r>
            <a:r>
              <a:rPr lang="en-US" altLang="zh-CN" sz="1400" dirty="0" smtClean="0"/>
              <a:t>on</a:t>
            </a:r>
            <a:r>
              <a:rPr lang="zh-CN" altLang="en-US" sz="1400" dirty="0" smtClean="0"/>
              <a:t> </a:t>
            </a:r>
            <a:r>
              <a:rPr lang="en-US" altLang="zh-CN" sz="1400" dirty="0" smtClean="0"/>
              <a:t>the</a:t>
            </a:r>
            <a:r>
              <a:rPr lang="zh-CN" altLang="en-US" sz="1400" dirty="0" smtClean="0"/>
              <a:t> </a:t>
            </a:r>
            <a:r>
              <a:rPr lang="en-US" altLang="zh-CN" sz="1400" dirty="0" smtClean="0"/>
              <a:t>code</a:t>
            </a:r>
            <a:r>
              <a:rPr lang="zh-CN" altLang="en-US" sz="1400" dirty="0" smtClean="0"/>
              <a:t> </a:t>
            </a:r>
            <a:r>
              <a:rPr lang="en-US" altLang="zh-CN" sz="1400" dirty="0" smtClean="0"/>
              <a:t>similarity</a:t>
            </a:r>
            <a:r>
              <a:rPr lang="zh-CN" altLang="en-US" sz="1400" dirty="0" smtClean="0"/>
              <a:t> </a:t>
            </a:r>
            <a:r>
              <a:rPr lang="en-US" altLang="zh-CN" sz="1400" dirty="0" smtClean="0"/>
              <a:t>to</a:t>
            </a:r>
            <a:r>
              <a:rPr lang="zh-CN" altLang="en-US" sz="1400" dirty="0" smtClean="0"/>
              <a:t> </a:t>
            </a:r>
            <a:r>
              <a:rPr lang="en-US" altLang="zh-CN" sz="1400" dirty="0" smtClean="0"/>
              <a:t>find</a:t>
            </a:r>
            <a:r>
              <a:rPr lang="zh-CN" altLang="en-US" sz="1400" dirty="0" smtClean="0"/>
              <a:t> </a:t>
            </a:r>
            <a:r>
              <a:rPr lang="en-US" altLang="zh-CN" sz="1400" dirty="0" smtClean="0"/>
              <a:t>the</a:t>
            </a:r>
            <a:r>
              <a:rPr lang="zh-CN" altLang="en-US" sz="1400" dirty="0" smtClean="0"/>
              <a:t> </a:t>
            </a:r>
            <a:r>
              <a:rPr lang="en-US" altLang="zh-CN" sz="1400" dirty="0" smtClean="0"/>
              <a:t>fundamental</a:t>
            </a:r>
            <a:r>
              <a:rPr lang="zh-CN" altLang="en-US" sz="1400" dirty="0" smtClean="0"/>
              <a:t> </a:t>
            </a:r>
            <a:r>
              <a:rPr lang="en-US" altLang="zh-CN" sz="1400" dirty="0" smtClean="0"/>
              <a:t>concepts</a:t>
            </a:r>
            <a:r>
              <a:rPr lang="zh-CN" altLang="en-US" sz="1400" dirty="0" smtClean="0"/>
              <a:t> </a:t>
            </a:r>
            <a:r>
              <a:rPr lang="en-US" altLang="zh-CN" sz="1400" dirty="0" smtClean="0"/>
              <a:t>of</a:t>
            </a:r>
            <a:r>
              <a:rPr lang="zh-CN" altLang="en-US" sz="1400" dirty="0" smtClean="0"/>
              <a:t> </a:t>
            </a:r>
            <a:r>
              <a:rPr lang="en-US" altLang="zh-CN" sz="1400" dirty="0" smtClean="0"/>
              <a:t>code</a:t>
            </a:r>
            <a:r>
              <a:rPr lang="zh-CN" altLang="en-US" sz="1400" dirty="0" smtClean="0"/>
              <a:t> </a:t>
            </a:r>
            <a:r>
              <a:rPr lang="en-US" altLang="zh-CN" sz="1400" dirty="0" smtClean="0"/>
              <a:t>similarity</a:t>
            </a:r>
            <a:r>
              <a:rPr lang="zh-CN" altLang="en-US" sz="1400" dirty="0" smtClean="0"/>
              <a:t> </a:t>
            </a:r>
            <a:r>
              <a:rPr lang="en-US" altLang="zh-CN" sz="1400" dirty="0" smtClean="0"/>
              <a:t>for</a:t>
            </a:r>
            <a:r>
              <a:rPr lang="zh-CN" altLang="en-US" sz="1400" dirty="0" smtClean="0"/>
              <a:t> </a:t>
            </a:r>
            <a:r>
              <a:rPr lang="en-US" altLang="zh-CN" sz="1400" dirty="0" smtClean="0"/>
              <a:t>mash-ups</a:t>
            </a:r>
            <a:r>
              <a:rPr lang="zh-CN" altLang="en-US" sz="1400" dirty="0" smtClean="0"/>
              <a:t> </a:t>
            </a:r>
            <a:r>
              <a:rPr lang="en-US" altLang="zh-CN" sz="1400" dirty="0" smtClean="0"/>
              <a:t>in</a:t>
            </a:r>
            <a:r>
              <a:rPr lang="zh-CN" altLang="en-US" sz="1400" dirty="0" smtClean="0"/>
              <a:t> </a:t>
            </a:r>
            <a:r>
              <a:rPr lang="en-US" altLang="zh-CN" sz="1400" dirty="0" smtClean="0"/>
              <a:t>open</a:t>
            </a:r>
            <a:r>
              <a:rPr lang="zh-CN" altLang="en-US" sz="1400" dirty="0" smtClean="0"/>
              <a:t> </a:t>
            </a:r>
            <a:r>
              <a:rPr lang="en-US" altLang="zh-CN" sz="1400" dirty="0" smtClean="0"/>
              <a:t>data</a:t>
            </a:r>
            <a:r>
              <a:rPr lang="zh-CN" altLang="en-US" sz="1400" dirty="0" smtClean="0"/>
              <a:t> </a:t>
            </a:r>
            <a:r>
              <a:rPr lang="en-US" altLang="zh-CN" sz="1400" dirty="0" smtClean="0"/>
              <a:t>contest.</a:t>
            </a:r>
            <a:endParaRPr lang="zh-CN" altLang="en-US" sz="1400" dirty="0" smtClean="0"/>
          </a:p>
          <a:p>
            <a:r>
              <a:rPr lang="en-US" altLang="zh-CN" sz="1400" dirty="0" smtClean="0"/>
              <a:t>Use</a:t>
            </a:r>
            <a:r>
              <a:rPr lang="zh-CN" altLang="en-US" sz="1400" dirty="0" smtClean="0"/>
              <a:t> </a:t>
            </a:r>
            <a:r>
              <a:rPr lang="en-US" altLang="zh-CN" sz="1400" dirty="0" smtClean="0"/>
              <a:t>existing</a:t>
            </a:r>
            <a:r>
              <a:rPr lang="zh-CN" altLang="en-US" sz="1400" dirty="0" smtClean="0"/>
              <a:t> </a:t>
            </a:r>
            <a:r>
              <a:rPr lang="en-US" altLang="zh-CN" sz="1400" dirty="0" smtClean="0"/>
              <a:t>public</a:t>
            </a:r>
            <a:r>
              <a:rPr lang="zh-CN" altLang="en-US" sz="1400" dirty="0" smtClean="0"/>
              <a:t> </a:t>
            </a:r>
            <a:r>
              <a:rPr lang="en-US" altLang="zh-CN" sz="1400" dirty="0" smtClean="0"/>
              <a:t>service</a:t>
            </a:r>
            <a:r>
              <a:rPr lang="zh-CN" altLang="en-US" sz="1400" dirty="0" smtClean="0"/>
              <a:t> </a:t>
            </a:r>
            <a:r>
              <a:rPr lang="en-US" altLang="zh-CN" sz="1400" dirty="0" smtClean="0"/>
              <a:t>to</a:t>
            </a:r>
            <a:r>
              <a:rPr lang="zh-CN" altLang="en-US" sz="1400" dirty="0" smtClean="0"/>
              <a:t> </a:t>
            </a:r>
            <a:r>
              <a:rPr lang="en-US" altLang="zh-CN" sz="1400" dirty="0" smtClean="0"/>
              <a:t>process</a:t>
            </a:r>
            <a:r>
              <a:rPr lang="zh-CN" altLang="en-US" sz="1400" dirty="0" smtClean="0"/>
              <a:t> </a:t>
            </a:r>
            <a:r>
              <a:rPr lang="en-US" altLang="zh-CN" sz="1400" dirty="0" smtClean="0"/>
              <a:t>the</a:t>
            </a:r>
            <a:r>
              <a:rPr lang="zh-CN" altLang="en-US" sz="1400" dirty="0" smtClean="0"/>
              <a:t> </a:t>
            </a:r>
            <a:r>
              <a:rPr lang="en-US" altLang="zh-CN" sz="1400" dirty="0" smtClean="0"/>
              <a:t>code</a:t>
            </a:r>
            <a:r>
              <a:rPr lang="zh-CN" altLang="en-US" sz="1400" dirty="0" smtClean="0"/>
              <a:t> </a:t>
            </a:r>
            <a:r>
              <a:rPr lang="en-US" altLang="zh-CN" sz="1400" dirty="0" smtClean="0"/>
              <a:t>similarity</a:t>
            </a:r>
            <a:r>
              <a:rPr lang="zh-CN" altLang="en-US" sz="1400" dirty="0" smtClean="0"/>
              <a:t> </a:t>
            </a:r>
            <a:r>
              <a:rPr lang="en-US" altLang="zh-CN" sz="1400" dirty="0" smtClean="0"/>
              <a:t>measurement</a:t>
            </a:r>
            <a:r>
              <a:rPr lang="zh-CN" altLang="en-US" sz="1400" dirty="0" smtClean="0"/>
              <a:t> </a:t>
            </a:r>
            <a:r>
              <a:rPr lang="en-US" altLang="zh-CN" sz="1400" dirty="0" smtClean="0"/>
              <a:t>based</a:t>
            </a:r>
            <a:r>
              <a:rPr lang="zh-CN" altLang="en-US" sz="1400" dirty="0" smtClean="0"/>
              <a:t> </a:t>
            </a:r>
            <a:r>
              <a:rPr lang="en-US" altLang="zh-CN" sz="1400" dirty="0" smtClean="0"/>
              <a:t>on</a:t>
            </a:r>
            <a:r>
              <a:rPr lang="zh-CN" altLang="en-US" sz="1400" dirty="0" smtClean="0"/>
              <a:t> </a:t>
            </a:r>
            <a:r>
              <a:rPr lang="en-US" altLang="zh-CN" sz="1400" dirty="0" smtClean="0"/>
              <a:t>the</a:t>
            </a:r>
            <a:r>
              <a:rPr lang="zh-CN" altLang="en-US" sz="1400" dirty="0" smtClean="0"/>
              <a:t> </a:t>
            </a:r>
            <a:r>
              <a:rPr lang="en-US" altLang="zh-CN" sz="1400" dirty="0" smtClean="0"/>
              <a:t>relative</a:t>
            </a:r>
            <a:r>
              <a:rPr lang="zh-CN" altLang="en-US" sz="1400" dirty="0" smtClean="0"/>
              <a:t> </a:t>
            </a:r>
            <a:r>
              <a:rPr lang="en-US" altLang="zh-CN" sz="1400" dirty="0" smtClean="0"/>
              <a:t>literature</a:t>
            </a:r>
            <a:r>
              <a:rPr lang="zh-CN" altLang="en-US" sz="1400" dirty="0" smtClean="0"/>
              <a:t> </a:t>
            </a:r>
            <a:r>
              <a:rPr lang="en-US" altLang="zh-CN" sz="1400" dirty="0" smtClean="0"/>
              <a:t>review.</a:t>
            </a:r>
            <a:endParaRPr lang="zh-CN" altLang="en-US" sz="1400" dirty="0" smtClean="0"/>
          </a:p>
          <a:p>
            <a:r>
              <a:rPr lang="en-US" altLang="zh-CN" sz="1400" dirty="0" smtClean="0"/>
              <a:t>Design</a:t>
            </a:r>
            <a:r>
              <a:rPr lang="zh-CN" altLang="en-US" sz="1400" dirty="0" smtClean="0"/>
              <a:t> </a:t>
            </a:r>
            <a:r>
              <a:rPr lang="en-US" altLang="zh-CN" sz="1400" dirty="0" smtClean="0"/>
              <a:t>algorithm</a:t>
            </a:r>
            <a:r>
              <a:rPr lang="zh-CN" altLang="en-US" sz="1400" dirty="0" smtClean="0"/>
              <a:t> </a:t>
            </a:r>
            <a:r>
              <a:rPr lang="en-US" altLang="zh-CN" sz="1400" dirty="0" smtClean="0"/>
              <a:t>to</a:t>
            </a:r>
            <a:r>
              <a:rPr lang="zh-CN" altLang="en-US" sz="1400" dirty="0" smtClean="0"/>
              <a:t> </a:t>
            </a:r>
            <a:r>
              <a:rPr lang="en-US" altLang="zh-CN" sz="1400" dirty="0" smtClean="0"/>
              <a:t>match</a:t>
            </a:r>
            <a:r>
              <a:rPr lang="zh-CN" altLang="en-US" sz="1400" dirty="0" smtClean="0"/>
              <a:t> </a:t>
            </a:r>
            <a:r>
              <a:rPr lang="en-US" altLang="zh-CN" sz="1400" dirty="0" smtClean="0"/>
              <a:t>the</a:t>
            </a:r>
            <a:r>
              <a:rPr lang="zh-CN" altLang="en-US" sz="1400" dirty="0" smtClean="0"/>
              <a:t> </a:t>
            </a:r>
            <a:r>
              <a:rPr lang="en-US" altLang="zh-CN" sz="1400" dirty="0" smtClean="0"/>
              <a:t>similar</a:t>
            </a:r>
            <a:r>
              <a:rPr lang="zh-CN" altLang="en-US" sz="1400" dirty="0" smtClean="0"/>
              <a:t> </a:t>
            </a:r>
            <a:r>
              <a:rPr lang="en-US" altLang="zh-CN" sz="1400" dirty="0" smtClean="0"/>
              <a:t>parameters</a:t>
            </a:r>
            <a:r>
              <a:rPr lang="zh-CN" altLang="en-US" sz="1400" dirty="0" smtClean="0"/>
              <a:t> </a:t>
            </a:r>
            <a:r>
              <a:rPr lang="en-US" altLang="zh-CN" sz="1400" dirty="0" smtClean="0"/>
              <a:t>in</a:t>
            </a:r>
            <a:r>
              <a:rPr lang="zh-CN" altLang="en-US" sz="1400" dirty="0" smtClean="0"/>
              <a:t> </a:t>
            </a:r>
            <a:r>
              <a:rPr lang="en-US" altLang="zh-CN" sz="1400" dirty="0" smtClean="0"/>
              <a:t>the</a:t>
            </a:r>
            <a:r>
              <a:rPr lang="zh-CN" altLang="en-US" sz="1400" dirty="0" smtClean="0"/>
              <a:t> </a:t>
            </a:r>
            <a:r>
              <a:rPr lang="en-US" altLang="zh-CN" sz="1400" dirty="0" smtClean="0"/>
              <a:t>source</a:t>
            </a:r>
            <a:r>
              <a:rPr lang="zh-CN" altLang="en-US" sz="1400" dirty="0" smtClean="0"/>
              <a:t> </a:t>
            </a:r>
            <a:r>
              <a:rPr lang="en-US" altLang="zh-CN" sz="1400" dirty="0" smtClean="0"/>
              <a:t>code</a:t>
            </a:r>
            <a:r>
              <a:rPr lang="zh-CN" altLang="en-US" sz="1400" dirty="0" smtClean="0"/>
              <a:t> </a:t>
            </a:r>
            <a:r>
              <a:rPr lang="en-US" altLang="zh-CN" sz="1400" dirty="0" smtClean="0"/>
              <a:t>for</a:t>
            </a:r>
            <a:r>
              <a:rPr lang="zh-CN" altLang="en-US" sz="1400" dirty="0" smtClean="0"/>
              <a:t> </a:t>
            </a:r>
            <a:r>
              <a:rPr lang="en-US" altLang="zh-CN" sz="1400" dirty="0" smtClean="0"/>
              <a:t>functionality</a:t>
            </a:r>
            <a:r>
              <a:rPr lang="zh-CN" altLang="en-US" sz="1400" dirty="0" smtClean="0"/>
              <a:t> </a:t>
            </a:r>
            <a:r>
              <a:rPr lang="en-US" altLang="zh-CN" sz="1400" dirty="0" smtClean="0"/>
              <a:t>features.</a:t>
            </a:r>
            <a:r>
              <a:rPr lang="zh-CN" altLang="en-US" sz="1400" dirty="0" smtClean="0"/>
              <a:t> </a:t>
            </a:r>
            <a:r>
              <a:rPr lang="en-US" altLang="zh-CN" sz="1400" dirty="0" smtClean="0"/>
              <a:t>Apply</a:t>
            </a:r>
            <a:r>
              <a:rPr lang="zh-CN" altLang="en-US" sz="1400" dirty="0" smtClean="0"/>
              <a:t> </a:t>
            </a:r>
            <a:r>
              <a:rPr lang="en-US" altLang="zh-CN" sz="1400" dirty="0" smtClean="0"/>
              <a:t>test</a:t>
            </a:r>
            <a:r>
              <a:rPr lang="zh-CN" altLang="en-US" sz="1400" dirty="0" smtClean="0"/>
              <a:t> </a:t>
            </a:r>
            <a:r>
              <a:rPr lang="en-US" altLang="zh-CN" sz="1400" dirty="0" smtClean="0"/>
              <a:t>case</a:t>
            </a:r>
            <a:r>
              <a:rPr lang="zh-CN" altLang="en-US" sz="1400" dirty="0" smtClean="0"/>
              <a:t> </a:t>
            </a:r>
            <a:r>
              <a:rPr lang="en-US" altLang="zh-CN" sz="1400" dirty="0" smtClean="0"/>
              <a:t>method</a:t>
            </a:r>
            <a:r>
              <a:rPr lang="zh-CN" altLang="en-US" sz="1400" dirty="0" smtClean="0"/>
              <a:t> </a:t>
            </a:r>
            <a:r>
              <a:rPr lang="en-US" altLang="zh-CN" sz="1400" dirty="0" smtClean="0"/>
              <a:t>to</a:t>
            </a:r>
            <a:r>
              <a:rPr lang="zh-CN" altLang="en-US" sz="1400" dirty="0" smtClean="0"/>
              <a:t> </a:t>
            </a:r>
            <a:r>
              <a:rPr lang="en-US" altLang="zh-CN" sz="1400" dirty="0" smtClean="0"/>
              <a:t>ensure</a:t>
            </a:r>
            <a:r>
              <a:rPr lang="zh-CN" altLang="en-US" sz="1400" dirty="0" smtClean="0"/>
              <a:t> </a:t>
            </a:r>
            <a:r>
              <a:rPr lang="en-US" altLang="zh-CN" sz="1400" dirty="0" smtClean="0"/>
              <a:t>the</a:t>
            </a:r>
            <a:r>
              <a:rPr lang="zh-CN" altLang="en-US" sz="1400" dirty="0" smtClean="0"/>
              <a:t> </a:t>
            </a:r>
            <a:r>
              <a:rPr lang="en-US" altLang="zh-CN" sz="1400" dirty="0" smtClean="0"/>
              <a:t>validity</a:t>
            </a:r>
            <a:r>
              <a:rPr lang="zh-CN" altLang="en-US" sz="1400" dirty="0" smtClean="0"/>
              <a:t> </a:t>
            </a:r>
            <a:r>
              <a:rPr lang="en-US" altLang="zh-CN" sz="1400" dirty="0" smtClean="0"/>
              <a:t>of</a:t>
            </a:r>
            <a:r>
              <a:rPr lang="zh-CN" altLang="en-US" sz="1400" dirty="0" smtClean="0"/>
              <a:t> </a:t>
            </a:r>
            <a:r>
              <a:rPr lang="en-US" altLang="zh-CN" sz="1400" dirty="0" smtClean="0"/>
              <a:t>the</a:t>
            </a:r>
            <a:r>
              <a:rPr lang="zh-CN" altLang="en-US" sz="1400" dirty="0" smtClean="0"/>
              <a:t> </a:t>
            </a:r>
            <a:r>
              <a:rPr lang="en-US" altLang="zh-CN" sz="1400" dirty="0" err="1" smtClean="0"/>
              <a:t>functionlity</a:t>
            </a:r>
            <a:r>
              <a:rPr lang="zh-CN" altLang="en-US" sz="1400" dirty="0" smtClean="0"/>
              <a:t> </a:t>
            </a:r>
            <a:r>
              <a:rPr lang="en-US" altLang="zh-CN" sz="1400" dirty="0" smtClean="0"/>
              <a:t>feature</a:t>
            </a:r>
            <a:r>
              <a:rPr lang="zh-CN" altLang="en-US" sz="1400" dirty="0" smtClean="0"/>
              <a:t> </a:t>
            </a:r>
            <a:r>
              <a:rPr lang="en-US" altLang="zh-CN" sz="1400" dirty="0" smtClean="0"/>
              <a:t>similarity</a:t>
            </a:r>
            <a:r>
              <a:rPr lang="zh-CN" altLang="en-US" sz="1400" dirty="0" smtClean="0"/>
              <a:t> </a:t>
            </a:r>
            <a:r>
              <a:rPr lang="en-US" altLang="zh-CN" sz="1400" dirty="0" smtClean="0"/>
              <a:t>measurement.</a:t>
            </a:r>
            <a:endParaRPr lang="en-US" sz="1400" dirty="0" smtClean="0"/>
          </a:p>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21</a:t>
            </a:fld>
            <a:endParaRPr lang="en-US"/>
          </a:p>
        </p:txBody>
      </p:sp>
    </p:spTree>
    <p:extLst>
      <p:ext uri="{BB962C8B-B14F-4D97-AF65-F5344CB8AC3E}">
        <p14:creationId xmlns:p14="http://schemas.microsoft.com/office/powerpoint/2010/main" val="53622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Co</a:t>
            </a:r>
            <a:endParaRPr lang="zh-CN" altLang="en-US" dirty="0" smtClean="0"/>
          </a:p>
          <a:p>
            <a:endParaRPr lang="zh-CN" altLang="en-US" dirty="0" smtClean="0"/>
          </a:p>
          <a:p>
            <a:r>
              <a:rPr lang="en-US" altLang="zh-CN" dirty="0" smtClean="0"/>
              <a:t>How</a:t>
            </a:r>
            <a:r>
              <a:rPr lang="zh-CN" altLang="en-US" dirty="0" smtClean="0"/>
              <a:t> </a:t>
            </a:r>
            <a:r>
              <a:rPr lang="en-US" altLang="zh-CN" dirty="0" smtClean="0"/>
              <a:t>to</a:t>
            </a:r>
            <a:r>
              <a:rPr lang="zh-CN" altLang="en-US" dirty="0" smtClean="0"/>
              <a:t> </a:t>
            </a:r>
            <a:r>
              <a:rPr lang="en-US" altLang="zh-CN" dirty="0" smtClean="0"/>
              <a:t>pick</a:t>
            </a:r>
            <a:r>
              <a:rPr lang="zh-CN" altLang="en-US" dirty="0" smtClean="0"/>
              <a:t> </a:t>
            </a:r>
            <a:r>
              <a:rPr lang="en-US" altLang="zh-CN" dirty="0" smtClean="0"/>
              <a:t>up</a:t>
            </a:r>
            <a:r>
              <a:rPr lang="zh-CN" altLang="en-US" baseline="0" dirty="0" smtClean="0"/>
              <a:t> </a:t>
            </a:r>
            <a:r>
              <a:rPr lang="en-US" altLang="zh-CN" baseline="0" dirty="0" smtClean="0"/>
              <a:t>the</a:t>
            </a:r>
            <a:r>
              <a:rPr lang="zh-CN" altLang="en-US" baseline="0" dirty="0" smtClean="0"/>
              <a:t> </a:t>
            </a:r>
            <a:r>
              <a:rPr lang="en-US" altLang="zh-CN" baseline="0" dirty="0" smtClean="0"/>
              <a:t>methods</a:t>
            </a:r>
            <a:endParaRPr lang="zh-CN" altLang="en-US" dirty="0" smtClean="0"/>
          </a:p>
          <a:p>
            <a:endParaRPr lang="zh-CN" altLang="en-US" dirty="0" smtClean="0"/>
          </a:p>
          <a:p>
            <a:r>
              <a:rPr lang="en-US" altLang="zh-CN" dirty="0" smtClean="0"/>
              <a:t>color</a:t>
            </a:r>
            <a:endParaRPr lang="zh-CN" altLang="en-US" dirty="0" smtClean="0"/>
          </a:p>
          <a:p>
            <a:r>
              <a:rPr lang="en-US" altLang="zh-CN" dirty="0" smtClean="0"/>
              <a:t>reference</a:t>
            </a:r>
            <a:r>
              <a:rPr lang="zh-CN" altLang="en-US" dirty="0" smtClean="0"/>
              <a:t> </a:t>
            </a:r>
            <a:r>
              <a:rPr lang="en-US" altLang="zh-CN" dirty="0" smtClean="0"/>
              <a:t>in</a:t>
            </a:r>
            <a:r>
              <a:rPr lang="zh-CN" altLang="en-US" dirty="0" smtClean="0"/>
              <a:t> </a:t>
            </a:r>
            <a:r>
              <a:rPr lang="en-US" altLang="zh-CN" dirty="0" smtClean="0"/>
              <a:t>each</a:t>
            </a:r>
            <a:r>
              <a:rPr lang="zh-CN" altLang="en-US" dirty="0" smtClean="0"/>
              <a:t> </a:t>
            </a:r>
            <a:r>
              <a:rPr lang="en-US" altLang="zh-CN" dirty="0" smtClean="0"/>
              <a:t>cell</a:t>
            </a:r>
            <a:endParaRPr lang="zh-CN" altLang="en-US" dirty="0" smtClean="0"/>
          </a:p>
          <a:p>
            <a:endParaRPr lang="zh-CN" altLang="en-US" dirty="0" smtClean="0"/>
          </a:p>
          <a:p>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25</a:t>
            </a:fld>
            <a:endParaRPr lang="en-US"/>
          </a:p>
        </p:txBody>
      </p:sp>
    </p:spTree>
    <p:extLst>
      <p:ext uri="{BB962C8B-B14F-4D97-AF65-F5344CB8AC3E}">
        <p14:creationId xmlns:p14="http://schemas.microsoft.com/office/powerpoint/2010/main" val="2030627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pick</a:t>
            </a:r>
            <a:r>
              <a:rPr lang="zh-CN" altLang="en-US" dirty="0" smtClean="0"/>
              <a:t> </a:t>
            </a:r>
            <a:r>
              <a:rPr lang="en-US" altLang="zh-CN" dirty="0" smtClean="0"/>
              <a:t>up</a:t>
            </a:r>
            <a:r>
              <a:rPr lang="zh-CN" altLang="en-US" baseline="0" dirty="0" smtClean="0"/>
              <a:t> </a:t>
            </a:r>
            <a:r>
              <a:rPr lang="en-US" altLang="zh-CN" baseline="0" dirty="0" smtClean="0"/>
              <a:t>the</a:t>
            </a:r>
            <a:r>
              <a:rPr lang="zh-CN" altLang="en-US" baseline="0" dirty="0" smtClean="0"/>
              <a:t> </a:t>
            </a:r>
            <a:r>
              <a:rPr lang="en-US" altLang="zh-CN" baseline="0" smtClean="0"/>
              <a:t>methods</a:t>
            </a:r>
            <a:endParaRPr lang="zh-CN" altLang="en-US" smtClean="0"/>
          </a:p>
          <a:p>
            <a:endParaRPr lang="zh-CN" altLang="en-US" dirty="0" smtClean="0"/>
          </a:p>
          <a:p>
            <a:r>
              <a:rPr lang="en-US" altLang="zh-CN" dirty="0" smtClean="0"/>
              <a:t>color</a:t>
            </a:r>
            <a:endParaRPr lang="zh-CN" altLang="en-US" dirty="0" smtClean="0"/>
          </a:p>
          <a:p>
            <a:r>
              <a:rPr lang="en-US" altLang="zh-CN" dirty="0" smtClean="0"/>
              <a:t>reference</a:t>
            </a:r>
            <a:r>
              <a:rPr lang="zh-CN" altLang="en-US" dirty="0" smtClean="0"/>
              <a:t> </a:t>
            </a:r>
            <a:r>
              <a:rPr lang="en-US" altLang="zh-CN" dirty="0" smtClean="0"/>
              <a:t>in</a:t>
            </a:r>
            <a:r>
              <a:rPr lang="zh-CN" altLang="en-US" dirty="0" smtClean="0"/>
              <a:t> </a:t>
            </a:r>
            <a:r>
              <a:rPr lang="en-US" altLang="zh-CN" dirty="0" smtClean="0"/>
              <a:t>each</a:t>
            </a:r>
            <a:r>
              <a:rPr lang="zh-CN" altLang="en-US" dirty="0" smtClean="0"/>
              <a:t> </a:t>
            </a:r>
            <a:r>
              <a:rPr lang="en-US" altLang="zh-CN" dirty="0" smtClean="0"/>
              <a:t>cell</a:t>
            </a:r>
            <a:endParaRPr lang="zh-CN" altLang="en-US" dirty="0" smtClean="0"/>
          </a:p>
          <a:p>
            <a:endParaRPr lang="zh-CN" altLang="en-US" dirty="0" smtClean="0"/>
          </a:p>
          <a:p>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26</a:t>
            </a:fld>
            <a:endParaRPr lang="en-US"/>
          </a:p>
        </p:txBody>
      </p:sp>
    </p:spTree>
    <p:extLst>
      <p:ext uri="{BB962C8B-B14F-4D97-AF65-F5344CB8AC3E}">
        <p14:creationId xmlns:p14="http://schemas.microsoft.com/office/powerpoint/2010/main" val="1314703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(Schleimer, Wilkerson, &amp; Aiken, 2003)</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27</a:t>
            </a:fld>
            <a:endParaRPr lang="en-US"/>
          </a:p>
        </p:txBody>
      </p:sp>
    </p:spTree>
    <p:extLst>
      <p:ext uri="{BB962C8B-B14F-4D97-AF65-F5344CB8AC3E}">
        <p14:creationId xmlns:p14="http://schemas.microsoft.com/office/powerpoint/2010/main" val="1505777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sz="1400" kern="1200" dirty="0" smtClean="0">
              <a:solidFill>
                <a:schemeClr val="tx1"/>
              </a:solidFill>
              <a:effectLst/>
              <a:latin typeface="+mn-lt"/>
              <a:ea typeface="+mn-ea"/>
              <a:cs typeface="+mn-cs"/>
            </a:endParaRPr>
          </a:p>
          <a:p>
            <a:r>
              <a:rPr lang="en-US" sz="1400" kern="1200" dirty="0" smtClean="0">
                <a:solidFill>
                  <a:schemeClr val="tx1"/>
                </a:solidFill>
                <a:effectLst/>
                <a:latin typeface="+mn-lt"/>
                <a:ea typeface="+mn-ea"/>
                <a:cs typeface="+mn-cs"/>
              </a:rPr>
              <a:t>Baxter and Yahin (1998)</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28</a:t>
            </a:fld>
            <a:endParaRPr lang="en-US"/>
          </a:p>
        </p:txBody>
      </p:sp>
    </p:spTree>
    <p:extLst>
      <p:ext uri="{BB962C8B-B14F-4D97-AF65-F5344CB8AC3E}">
        <p14:creationId xmlns:p14="http://schemas.microsoft.com/office/powerpoint/2010/main" val="802000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400" kern="1200" dirty="0" smtClean="0">
                <a:solidFill>
                  <a:schemeClr val="tx1"/>
                </a:solidFill>
                <a:effectLst/>
                <a:latin typeface="+mn-lt"/>
                <a:ea typeface="+mn-ea"/>
                <a:cs typeface="+mn-cs"/>
              </a:rPr>
              <a:t>In</a:t>
            </a:r>
            <a:r>
              <a:rPr lang="zh-CN" altLang="en-US" sz="1400" kern="1200" dirty="0" smtClean="0">
                <a:solidFill>
                  <a:schemeClr val="tx1"/>
                </a:solidFill>
                <a:effectLst/>
                <a:latin typeface="+mn-lt"/>
                <a:ea typeface="+mn-ea"/>
                <a:cs typeface="+mn-cs"/>
              </a:rPr>
              <a:t> </a:t>
            </a:r>
            <a:r>
              <a:rPr lang="en-US" altLang="zh-CN" sz="1400" kern="1200" dirty="0" smtClean="0">
                <a:solidFill>
                  <a:schemeClr val="tx1"/>
                </a:solidFill>
                <a:effectLst/>
                <a:latin typeface="+mn-lt"/>
                <a:ea typeface="+mn-ea"/>
                <a:cs typeface="+mn-cs"/>
              </a:rPr>
              <a:t>lines</a:t>
            </a:r>
            <a:endParaRPr lang="zh-CN" altLang="en-US" sz="1400" kern="1200" dirty="0" smtClean="0">
              <a:solidFill>
                <a:schemeClr val="tx1"/>
              </a:solidFill>
              <a:effectLst/>
              <a:latin typeface="+mn-lt"/>
              <a:ea typeface="+mn-ea"/>
              <a:cs typeface="+mn-cs"/>
            </a:endParaRPr>
          </a:p>
          <a:p>
            <a:r>
              <a:rPr lang="en-US" sz="1400" kern="1200" dirty="0" smtClean="0">
                <a:solidFill>
                  <a:schemeClr val="tx1"/>
                </a:solidFill>
                <a:effectLst/>
                <a:latin typeface="+mn-lt"/>
                <a:ea typeface="+mn-ea"/>
                <a:cs typeface="+mn-cs"/>
              </a:rPr>
              <a:t>Baxter and Yahin (1998)</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29</a:t>
            </a:fld>
            <a:endParaRPr lang="en-US"/>
          </a:p>
        </p:txBody>
      </p:sp>
    </p:spTree>
    <p:extLst>
      <p:ext uri="{BB962C8B-B14F-4D97-AF65-F5344CB8AC3E}">
        <p14:creationId xmlns:p14="http://schemas.microsoft.com/office/powerpoint/2010/main" val="1863210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Baxter and Yahin (1998)</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30</a:t>
            </a:fld>
            <a:endParaRPr lang="en-US"/>
          </a:p>
        </p:txBody>
      </p:sp>
    </p:spTree>
    <p:extLst>
      <p:ext uri="{BB962C8B-B14F-4D97-AF65-F5344CB8AC3E}">
        <p14:creationId xmlns:p14="http://schemas.microsoft.com/office/powerpoint/2010/main" val="2044969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31</a:t>
            </a:fld>
            <a:endParaRPr lang="en-US"/>
          </a:p>
        </p:txBody>
      </p:sp>
    </p:spTree>
    <p:extLst>
      <p:ext uri="{BB962C8B-B14F-4D97-AF65-F5344CB8AC3E}">
        <p14:creationId xmlns:p14="http://schemas.microsoft.com/office/powerpoint/2010/main" val="820865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dirty="0" smtClean="0">
                <a:solidFill>
                  <a:schemeClr val="tx1"/>
                </a:solidFill>
                <a:effectLst/>
                <a:latin typeface="+mn-lt"/>
                <a:ea typeface="+mn-ea"/>
                <a:cs typeface="+mn-cs"/>
              </a:rPr>
              <a:t>Baxter and Yahin (1998)</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32</a:t>
            </a:fld>
            <a:endParaRPr lang="en-US"/>
          </a:p>
        </p:txBody>
      </p:sp>
    </p:spTree>
    <p:extLst>
      <p:ext uri="{BB962C8B-B14F-4D97-AF65-F5344CB8AC3E}">
        <p14:creationId xmlns:p14="http://schemas.microsoft.com/office/powerpoint/2010/main" val="1282781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&lt;&gt;</a:t>
            </a:r>
            <a:endParaRPr lang="zh-CN" altLang="en-US"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altLang="zh-CN" baseline="0" dirty="0" smtClean="0"/>
              <a:t>Entities:</a:t>
            </a:r>
            <a:r>
              <a:rPr lang="zh-CN" altLang="en-US" baseline="0" dirty="0" smtClean="0"/>
              <a:t> </a:t>
            </a:r>
            <a:r>
              <a:rPr lang="en-US" altLang="zh-CN" baseline="0" dirty="0" smtClean="0"/>
              <a:t>such</a:t>
            </a:r>
            <a:r>
              <a:rPr lang="zh-CN" altLang="en-US" baseline="0" dirty="0" smtClean="0"/>
              <a:t> </a:t>
            </a:r>
            <a:r>
              <a:rPr lang="en-US" altLang="zh-CN" baseline="0" dirty="0" smtClean="0"/>
              <a:t>as:</a:t>
            </a:r>
            <a:r>
              <a:rPr lang="zh-CN" altLang="en-US" baseline="0" dirty="0" smtClean="0"/>
              <a:t> </a:t>
            </a:r>
            <a:r>
              <a:rPr lang="en-US" altLang="zh-CN" baseline="0" dirty="0" smtClean="0"/>
              <a:t>the</a:t>
            </a:r>
            <a:r>
              <a:rPr lang="zh-CN" altLang="en-US" baseline="0" dirty="0" smtClean="0"/>
              <a:t> </a:t>
            </a:r>
            <a:r>
              <a:rPr lang="en-US" altLang="zh-CN" baseline="0" dirty="0" smtClean="0"/>
              <a:t>governments,</a:t>
            </a:r>
            <a:r>
              <a:rPr lang="zh-CN" altLang="en-US" baseline="0" dirty="0" smtClean="0"/>
              <a:t> </a:t>
            </a:r>
            <a:r>
              <a:rPr lang="en-US" altLang="zh-CN" baseline="0" dirty="0" smtClean="0"/>
              <a:t>profit</a:t>
            </a:r>
            <a:r>
              <a:rPr lang="zh-CN" altLang="en-US" baseline="0" dirty="0" smtClean="0"/>
              <a:t> </a:t>
            </a:r>
            <a:r>
              <a:rPr lang="en-US" altLang="zh-CN" baseline="0" dirty="0" smtClean="0"/>
              <a:t>firms</a:t>
            </a:r>
            <a:r>
              <a:rPr lang="zh-CN" altLang="en-US" baseline="0" dirty="0" smtClean="0"/>
              <a:t> </a:t>
            </a:r>
            <a:r>
              <a:rPr lang="en-US" altLang="zh-CN" baseline="0" dirty="0" smtClean="0"/>
              <a:t>or</a:t>
            </a:r>
            <a:r>
              <a:rPr lang="zh-CN" altLang="en-US" baseline="0" dirty="0" smtClean="0"/>
              <a:t> </a:t>
            </a:r>
            <a:r>
              <a:rPr lang="en-US" altLang="zh-CN" baseline="0" dirty="0" smtClean="0"/>
              <a:t>non-profit</a:t>
            </a:r>
            <a:r>
              <a:rPr lang="zh-CN" altLang="en-US" baseline="0" dirty="0" smtClean="0"/>
              <a:t> </a:t>
            </a:r>
            <a:r>
              <a:rPr lang="en-US" altLang="zh-CN" baseline="0" dirty="0" smtClean="0"/>
              <a:t>firms</a:t>
            </a:r>
            <a:endParaRPr lang="zh-CN" altLang="en-US" baseline="0" dirty="0" smtClean="0"/>
          </a:p>
          <a:p>
            <a:endParaRPr lang="zh-CN" altLang="en-US" dirty="0" smtClean="0"/>
          </a:p>
          <a:p>
            <a:r>
              <a:rPr lang="en-US" altLang="zh-CN" dirty="0" smtClean="0"/>
              <a:t>The</a:t>
            </a:r>
            <a:r>
              <a:rPr lang="zh-CN" altLang="en-US" baseline="0" dirty="0" smtClean="0"/>
              <a:t> </a:t>
            </a:r>
            <a:r>
              <a:rPr lang="en-US" altLang="zh-CN" baseline="0" dirty="0" smtClean="0"/>
              <a:t>contest</a:t>
            </a:r>
            <a:r>
              <a:rPr lang="zh-CN" altLang="en-US" baseline="0" dirty="0" smtClean="0"/>
              <a:t> </a:t>
            </a:r>
            <a:r>
              <a:rPr lang="en-US" altLang="zh-CN" baseline="0" dirty="0" smtClean="0"/>
              <a:t>is</a:t>
            </a:r>
            <a:r>
              <a:rPr lang="zh-CN" altLang="en-US" baseline="0" dirty="0" smtClean="0"/>
              <a:t> </a:t>
            </a:r>
            <a:r>
              <a:rPr lang="en-US" altLang="zh-CN" baseline="0" dirty="0" smtClean="0"/>
              <a:t>also</a:t>
            </a:r>
            <a:r>
              <a:rPr lang="zh-CN" altLang="en-US" baseline="0" dirty="0" smtClean="0"/>
              <a:t> </a:t>
            </a:r>
            <a:r>
              <a:rPr lang="en-US" altLang="zh-CN" baseline="0" dirty="0" smtClean="0"/>
              <a:t>time</a:t>
            </a:r>
            <a:r>
              <a:rPr lang="zh-CN" altLang="en-US" baseline="0" dirty="0" smtClean="0"/>
              <a:t> </a:t>
            </a:r>
            <a:r>
              <a:rPr lang="en-US" altLang="zh-CN" baseline="0" dirty="0" smtClean="0"/>
              <a:t>constraint</a:t>
            </a:r>
            <a:r>
              <a:rPr lang="zh-CN" altLang="en-US" baseline="0" dirty="0" smtClean="0"/>
              <a:t> </a:t>
            </a:r>
            <a:r>
              <a:rPr lang="en-US" altLang="zh-CN" baseline="0" dirty="0" smtClean="0"/>
              <a:t>-</a:t>
            </a:r>
            <a:r>
              <a:rPr lang="zh-CN" altLang="en-US" baseline="0" dirty="0" smtClean="0"/>
              <a:t> </a:t>
            </a:r>
            <a:r>
              <a:rPr lang="en-US" altLang="zh-CN" dirty="0" smtClean="0"/>
              <a:t>It</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4-weeks</a:t>
            </a:r>
            <a:r>
              <a:rPr lang="zh-CN" altLang="en-US" baseline="0" dirty="0" smtClean="0"/>
              <a:t> </a:t>
            </a:r>
            <a:r>
              <a:rPr lang="en-US" altLang="zh-CN" baseline="0" dirty="0" smtClean="0"/>
              <a:t>contest</a:t>
            </a:r>
            <a:r>
              <a:rPr lang="zh-CN" altLang="en-US" baseline="0" dirty="0" smtClean="0"/>
              <a:t> </a:t>
            </a:r>
            <a:r>
              <a:rPr lang="en-US" altLang="zh-CN" baseline="0" dirty="0" smtClean="0"/>
              <a:t>closed</a:t>
            </a:r>
            <a:r>
              <a:rPr lang="zh-CN" altLang="en-US" baseline="0" dirty="0" smtClean="0"/>
              <a:t> </a:t>
            </a:r>
            <a:r>
              <a:rPr lang="en-US" altLang="zh-CN" baseline="0" dirty="0" smtClean="0"/>
              <a:t>on</a:t>
            </a:r>
            <a:r>
              <a:rPr lang="zh-CN" altLang="en-US" baseline="0" dirty="0" smtClean="0"/>
              <a:t> </a:t>
            </a:r>
            <a:r>
              <a:rPr lang="en-US" altLang="zh-CN" baseline="0" dirty="0" err="1" smtClean="0"/>
              <a:t>Apri</a:t>
            </a:r>
            <a:r>
              <a:rPr lang="zh-CN" altLang="en-US" baseline="0" dirty="0" smtClean="0"/>
              <a:t> </a:t>
            </a:r>
            <a:r>
              <a:rPr lang="en-US" altLang="zh-CN" baseline="0" dirty="0" smtClean="0"/>
              <a:t>22</a:t>
            </a:r>
            <a:endParaRPr lang="zh-CN" altLang="en-US" dirty="0" smtClean="0"/>
          </a:p>
          <a:p>
            <a:r>
              <a:rPr lang="en-US" altLang="zh-CN" dirty="0" smtClean="0"/>
              <a:t>END</a:t>
            </a:r>
            <a:endParaRPr lang="zh-CN" altLang="en-US" dirty="0" smtClean="0"/>
          </a:p>
          <a:p>
            <a:r>
              <a:rPr lang="en-US" altLang="zh-CN" dirty="0" smtClean="0"/>
              <a:t>====</a:t>
            </a:r>
            <a:endParaRPr lang="zh-CN" altLang="en-US" dirty="0" smtClean="0"/>
          </a:p>
          <a:p>
            <a:r>
              <a:rPr lang="de-DE" dirty="0" smtClean="0"/>
              <a:t>(</a:t>
            </a:r>
            <a:r>
              <a:rPr lang="de-DE" dirty="0" err="1" smtClean="0"/>
              <a:t>Terwiesch</a:t>
            </a:r>
            <a:r>
              <a:rPr lang="de-DE" dirty="0" smtClean="0"/>
              <a:t> &amp; </a:t>
            </a:r>
            <a:r>
              <a:rPr lang="de-DE" dirty="0" err="1" smtClean="0"/>
              <a:t>Xu</a:t>
            </a:r>
            <a:r>
              <a:rPr lang="de-DE" dirty="0" smtClean="0"/>
              <a:t>, 2008)</a:t>
            </a:r>
            <a:endParaRPr lang="en-US" altLang="zh-CN" baseline="0" dirty="0" smtClean="0"/>
          </a:p>
          <a:p>
            <a:r>
              <a:rPr lang="en-US" altLang="zh-CN" baseline="0" dirty="0" smtClean="0"/>
              <a:t>Introduce</a:t>
            </a:r>
            <a:r>
              <a:rPr lang="zh-CN" altLang="en-US" baseline="0" dirty="0" smtClean="0"/>
              <a:t> </a:t>
            </a:r>
            <a:r>
              <a:rPr lang="en-US" altLang="zh-CN" baseline="0" dirty="0" smtClean="0"/>
              <a:t>what</a:t>
            </a:r>
            <a:r>
              <a:rPr lang="zh-CN" altLang="en-US" baseline="0" dirty="0" smtClean="0"/>
              <a:t> </a:t>
            </a:r>
            <a:r>
              <a:rPr lang="en-US" altLang="zh-CN" baseline="0" dirty="0" smtClean="0"/>
              <a:t>is</a:t>
            </a:r>
            <a:r>
              <a:rPr lang="zh-CN" altLang="en-US" baseline="0" dirty="0" smtClean="0"/>
              <a:t> </a:t>
            </a:r>
            <a:r>
              <a:rPr lang="en-US" altLang="zh-CN" baseline="0" dirty="0" smtClean="0"/>
              <a:t>an</a:t>
            </a:r>
            <a:r>
              <a:rPr lang="zh-CN" altLang="en-US" baseline="0" dirty="0" smtClean="0"/>
              <a:t> </a:t>
            </a:r>
            <a:r>
              <a:rPr lang="en-US" altLang="zh-CN" baseline="0" dirty="0" smtClean="0"/>
              <a:t>innovation</a:t>
            </a:r>
            <a:r>
              <a:rPr lang="zh-CN" altLang="en-US" baseline="0" dirty="0" smtClean="0"/>
              <a:t> </a:t>
            </a:r>
            <a:r>
              <a:rPr lang="en-US" altLang="zh-CN" baseline="0" dirty="0" smtClean="0"/>
              <a:t>contest</a:t>
            </a:r>
            <a:r>
              <a:rPr lang="zh-CN" altLang="en-US" baseline="0" dirty="0" smtClean="0"/>
              <a:t> </a:t>
            </a:r>
            <a:r>
              <a:rPr lang="en-US" altLang="zh-CN" baseline="0" dirty="0" smtClean="0"/>
              <a:t>and</a:t>
            </a:r>
            <a:r>
              <a:rPr lang="zh-CN" altLang="en-US" baseline="0" dirty="0" smtClean="0"/>
              <a:t> </a:t>
            </a:r>
            <a:r>
              <a:rPr lang="en-US" altLang="zh-CN" baseline="0" dirty="0" smtClean="0"/>
              <a:t>its</a:t>
            </a:r>
            <a:r>
              <a:rPr lang="zh-CN" altLang="en-US" baseline="0" dirty="0" smtClean="0"/>
              <a:t> </a:t>
            </a:r>
            <a:r>
              <a:rPr lang="en-US" altLang="zh-CN" baseline="0" dirty="0" smtClean="0"/>
              <a:t>relationship</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public</a:t>
            </a:r>
            <a:r>
              <a:rPr lang="zh-CN" altLang="en-US" baseline="0" dirty="0" smtClean="0"/>
              <a:t> </a:t>
            </a:r>
            <a:r>
              <a:rPr lang="en-US" altLang="zh-CN" baseline="0" dirty="0" smtClean="0"/>
              <a:t>talent</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government</a:t>
            </a:r>
            <a:r>
              <a:rPr lang="is-IS" altLang="zh-CN" baseline="0" dirty="0" smtClean="0"/>
              <a:t>…</a:t>
            </a:r>
            <a:endParaRPr lang="zh-CN" altLang="en-US" baseline="0" dirty="0" smtClean="0"/>
          </a:p>
          <a:p>
            <a:r>
              <a:rPr lang="en-US" altLang="zh-CN" baseline="0" dirty="0" smtClean="0"/>
              <a:t>https://</a:t>
            </a:r>
            <a:r>
              <a:rPr lang="en-US" altLang="zh-CN" baseline="0" dirty="0" err="1" smtClean="0"/>
              <a:t>www.challenge.gov</a:t>
            </a:r>
            <a:r>
              <a:rPr lang="en-US" altLang="zh-CN" baseline="0" dirty="0" smtClean="0"/>
              <a:t>/challenge/government-wide-earth-day-hackathon/</a:t>
            </a:r>
            <a:endParaRPr lang="zh-CN" altLang="en-US" baseline="0" dirty="0" smtClean="0"/>
          </a:p>
          <a:p>
            <a:r>
              <a:rPr lang="zh-CN" altLang="en-US" baseline="0" dirty="0" smtClean="0"/>
              <a:t> </a:t>
            </a:r>
          </a:p>
          <a:p>
            <a:r>
              <a:rPr lang="en-US" altLang="zh-CN" baseline="0" dirty="0" smtClean="0"/>
              <a:t>From</a:t>
            </a:r>
            <a:r>
              <a:rPr lang="zh-CN" altLang="en-US" baseline="0" dirty="0" smtClean="0"/>
              <a:t> </a:t>
            </a:r>
            <a:r>
              <a:rPr lang="en-US" altLang="zh-CN" baseline="0" dirty="0" err="1" smtClean="0"/>
              <a:t>challenge.gov</a:t>
            </a:r>
            <a:endParaRPr lang="zh-CN" altLang="en-US" baseline="0" dirty="0" smtClean="0"/>
          </a:p>
          <a:p>
            <a:endParaRPr lang="zh-CN" altLang="en-US" baseline="0" dirty="0" smtClean="0"/>
          </a:p>
          <a:p>
            <a:r>
              <a:rPr lang="en-US" sz="1400" b="0" i="0" kern="1200" dirty="0" smtClean="0">
                <a:solidFill>
                  <a:schemeClr val="tx1"/>
                </a:solidFill>
                <a:effectLst/>
                <a:latin typeface="+mn-lt"/>
                <a:ea typeface="+mn-ea"/>
                <a:cs typeface="+mn-cs"/>
              </a:rPr>
              <a:t>Registration</a:t>
            </a:r>
          </a:p>
          <a:p>
            <a:r>
              <a:rPr lang="en-US" sz="1400" b="0" i="0" kern="1200" dirty="0" smtClean="0">
                <a:solidFill>
                  <a:schemeClr val="tx1"/>
                </a:solidFill>
                <a:effectLst/>
                <a:latin typeface="+mn-lt"/>
                <a:ea typeface="+mn-ea"/>
                <a:cs typeface="+mn-cs"/>
              </a:rPr>
              <a:t>  Details of Challenge</a:t>
            </a:r>
          </a:p>
          <a:p>
            <a:r>
              <a:rPr lang="en-US" sz="1400" b="0" i="0" kern="1200" dirty="0" smtClean="0">
                <a:solidFill>
                  <a:schemeClr val="tx1"/>
                </a:solidFill>
                <a:effectLst/>
                <a:latin typeface="+mn-lt"/>
                <a:ea typeface="+mn-ea"/>
                <a:cs typeface="+mn-cs"/>
              </a:rPr>
              <a:t>   Data</a:t>
            </a:r>
          </a:p>
          <a:p>
            <a:r>
              <a:rPr lang="en-US" sz="1400" b="0" i="0" kern="1200" dirty="0" smtClean="0">
                <a:solidFill>
                  <a:schemeClr val="tx1"/>
                </a:solidFill>
                <a:effectLst/>
                <a:latin typeface="+mn-lt"/>
                <a:ea typeface="+mn-ea"/>
                <a:cs typeface="+mn-cs"/>
              </a:rPr>
              <a:t>  Prizes</a:t>
            </a:r>
          </a:p>
          <a:p>
            <a:r>
              <a:rPr lang="en-US" sz="1400" b="0" i="0" kern="1200" dirty="0" smtClean="0">
                <a:solidFill>
                  <a:schemeClr val="tx1"/>
                </a:solidFill>
                <a:effectLst/>
                <a:latin typeface="+mn-lt"/>
                <a:ea typeface="+mn-ea"/>
                <a:cs typeface="+mn-cs"/>
              </a:rPr>
              <a:t>  Eligibility</a:t>
            </a:r>
          </a:p>
          <a:p>
            <a:r>
              <a:rPr lang="en-US" sz="1400" b="0" i="0" kern="1200" dirty="0" smtClean="0">
                <a:solidFill>
                  <a:schemeClr val="tx1"/>
                </a:solidFill>
                <a:effectLst/>
                <a:latin typeface="+mn-lt"/>
                <a:ea typeface="+mn-ea"/>
                <a:cs typeface="+mn-cs"/>
              </a:rPr>
              <a:t>  Requirements</a:t>
            </a:r>
          </a:p>
          <a:p>
            <a:r>
              <a:rPr lang="en-US" sz="1400" b="0" i="0" kern="1200" dirty="0" smtClean="0">
                <a:solidFill>
                  <a:schemeClr val="tx1"/>
                </a:solidFill>
                <a:effectLst/>
                <a:latin typeface="+mn-lt"/>
                <a:ea typeface="+mn-ea"/>
                <a:cs typeface="+mn-cs"/>
              </a:rPr>
              <a:t>  Scope</a:t>
            </a:r>
          </a:p>
          <a:p>
            <a:r>
              <a:rPr lang="en-US" dirty="0" smtClean="0"/>
              <a:t/>
            </a:r>
            <a:br>
              <a:rPr lang="en-US" dirty="0" smtClean="0"/>
            </a:br>
            <a:endParaRPr lang="zh-CN" altLang="en-US" baseline="0" dirty="0" smtClean="0"/>
          </a:p>
          <a:p>
            <a:endParaRPr lang="zh-CN" altLang="en-US" baseline="0"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3</a:t>
            </a:fld>
            <a:endParaRPr lang="en-US"/>
          </a:p>
        </p:txBody>
      </p:sp>
    </p:spTree>
    <p:extLst>
      <p:ext uri="{BB962C8B-B14F-4D97-AF65-F5344CB8AC3E}">
        <p14:creationId xmlns:p14="http://schemas.microsoft.com/office/powerpoint/2010/main" val="92433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kern="1200" dirty="0" err="1" smtClean="0">
                <a:solidFill>
                  <a:schemeClr val="tx1"/>
                </a:solidFill>
                <a:effectLst/>
                <a:latin typeface="+mn-lt"/>
                <a:ea typeface="+mn-ea"/>
                <a:cs typeface="+mn-cs"/>
              </a:rPr>
              <a:t>Jaccard</a:t>
            </a:r>
            <a:r>
              <a:rPr lang="en-US" sz="1400" b="1" i="0" kern="1200" dirty="0" smtClean="0">
                <a:solidFill>
                  <a:schemeClr val="tx1"/>
                </a:solidFill>
                <a:effectLst/>
                <a:latin typeface="+mn-lt"/>
                <a:ea typeface="+mn-ea"/>
                <a:cs typeface="+mn-cs"/>
              </a:rPr>
              <a:t> index</a:t>
            </a:r>
            <a:r>
              <a:rPr lang="zh-CN" altLang="en-US" sz="1400" b="1" i="0" kern="1200" dirty="0" smtClean="0">
                <a:solidFill>
                  <a:schemeClr val="tx1"/>
                </a:solidFill>
                <a:effectLst/>
                <a:latin typeface="+mn-lt"/>
                <a:ea typeface="+mn-ea"/>
                <a:cs typeface="+mn-cs"/>
              </a:rPr>
              <a:t> </a:t>
            </a:r>
            <a:r>
              <a:rPr lang="en-US" altLang="zh-CN" sz="1400" b="1" i="0" kern="1200" dirty="0" smtClean="0">
                <a:solidFill>
                  <a:schemeClr val="tx1"/>
                </a:solidFill>
                <a:effectLst/>
                <a:latin typeface="+mn-lt"/>
                <a:ea typeface="+mn-ea"/>
                <a:cs typeface="+mn-cs"/>
              </a:rPr>
              <a:t>measuring</a:t>
            </a:r>
            <a:r>
              <a:rPr lang="zh-CN" altLang="en-US" sz="1400" b="1" i="0" kern="1200" dirty="0" smtClean="0">
                <a:solidFill>
                  <a:schemeClr val="tx1"/>
                </a:solidFill>
                <a:effectLst/>
                <a:latin typeface="+mn-lt"/>
                <a:ea typeface="+mn-ea"/>
                <a:cs typeface="+mn-cs"/>
              </a:rPr>
              <a:t> </a:t>
            </a:r>
            <a:r>
              <a:rPr lang="en-US" altLang="zh-CN" sz="1400" b="1" i="0" kern="1200" dirty="0" smtClean="0">
                <a:solidFill>
                  <a:schemeClr val="tx1"/>
                </a:solidFill>
                <a:effectLst/>
                <a:latin typeface="+mn-lt"/>
                <a:ea typeface="+mn-ea"/>
                <a:cs typeface="+mn-cs"/>
              </a:rPr>
              <a:t>similarity</a:t>
            </a:r>
            <a:r>
              <a:rPr lang="zh-CN" altLang="en-US" sz="1400" b="1" i="0" kern="1200" dirty="0" smtClean="0">
                <a:solidFill>
                  <a:schemeClr val="tx1"/>
                </a:solidFill>
                <a:effectLst/>
                <a:latin typeface="+mn-lt"/>
                <a:ea typeface="+mn-ea"/>
                <a:cs typeface="+mn-cs"/>
              </a:rPr>
              <a:t> </a:t>
            </a:r>
            <a:r>
              <a:rPr lang="en-US" altLang="zh-CN" sz="1400" b="1" i="0" kern="1200" dirty="0" smtClean="0">
                <a:solidFill>
                  <a:schemeClr val="tx1"/>
                </a:solidFill>
                <a:effectLst/>
                <a:latin typeface="+mn-lt"/>
                <a:ea typeface="+mn-ea"/>
                <a:cs typeface="+mn-cs"/>
              </a:rPr>
              <a:t>for</a:t>
            </a:r>
            <a:r>
              <a:rPr lang="zh-CN" altLang="en-US" sz="1400" b="1" i="0" kern="1200" dirty="0" smtClean="0">
                <a:solidFill>
                  <a:schemeClr val="tx1"/>
                </a:solidFill>
                <a:effectLst/>
                <a:latin typeface="+mn-lt"/>
                <a:ea typeface="+mn-ea"/>
                <a:cs typeface="+mn-cs"/>
              </a:rPr>
              <a:t> </a:t>
            </a:r>
            <a:r>
              <a:rPr lang="en-US" altLang="zh-CN" sz="1400" b="1" i="0" kern="1200" dirty="0" smtClean="0">
                <a:solidFill>
                  <a:schemeClr val="tx1"/>
                </a:solidFill>
                <a:effectLst/>
                <a:latin typeface="+mn-lt"/>
                <a:ea typeface="+mn-ea"/>
                <a:cs typeface="+mn-cs"/>
              </a:rPr>
              <a:t>two</a:t>
            </a:r>
            <a:r>
              <a:rPr lang="zh-CN" altLang="en-US" sz="1400" b="1" i="0" kern="1200" dirty="0" smtClean="0">
                <a:solidFill>
                  <a:schemeClr val="tx1"/>
                </a:solidFill>
                <a:effectLst/>
                <a:latin typeface="+mn-lt"/>
                <a:ea typeface="+mn-ea"/>
                <a:cs typeface="+mn-cs"/>
              </a:rPr>
              <a:t> </a:t>
            </a:r>
            <a:r>
              <a:rPr lang="en-US" altLang="zh-CN" sz="1400" b="1" i="0" kern="1200" dirty="0" smtClean="0">
                <a:solidFill>
                  <a:schemeClr val="tx1"/>
                </a:solidFill>
                <a:effectLst/>
                <a:latin typeface="+mn-lt"/>
                <a:ea typeface="+mn-ea"/>
                <a:cs typeface="+mn-cs"/>
              </a:rPr>
              <a:t>sets</a:t>
            </a:r>
            <a:r>
              <a:rPr lang="zh-CN" altLang="en-US" sz="1400" b="1" i="0" kern="1200" dirty="0" smtClean="0">
                <a:solidFill>
                  <a:schemeClr val="tx1"/>
                </a:solidFill>
                <a:effectLst/>
                <a:latin typeface="+mn-lt"/>
                <a:ea typeface="+mn-ea"/>
                <a:cs typeface="+mn-cs"/>
              </a:rPr>
              <a:t> </a:t>
            </a:r>
            <a:r>
              <a:rPr lang="en-US" altLang="zh-CN" sz="1400" b="1" i="0" kern="1200" dirty="0" smtClean="0">
                <a:solidFill>
                  <a:schemeClr val="tx1"/>
                </a:solidFill>
                <a:effectLst/>
                <a:latin typeface="+mn-lt"/>
                <a:ea typeface="+mn-ea"/>
                <a:cs typeface="+mn-cs"/>
              </a:rPr>
              <a:t>with</a:t>
            </a:r>
            <a:r>
              <a:rPr lang="zh-CN" altLang="en-US" sz="1400" b="1" i="0" kern="1200" dirty="0" smtClean="0">
                <a:solidFill>
                  <a:schemeClr val="tx1"/>
                </a:solidFill>
                <a:effectLst/>
                <a:latin typeface="+mn-lt"/>
                <a:ea typeface="+mn-ea"/>
                <a:cs typeface="+mn-cs"/>
              </a:rPr>
              <a:t> </a:t>
            </a:r>
            <a:r>
              <a:rPr lang="en-US" altLang="zh-CN" sz="1400" b="1" i="0" kern="1200" dirty="0" smtClean="0">
                <a:solidFill>
                  <a:schemeClr val="tx1"/>
                </a:solidFill>
                <a:effectLst/>
                <a:latin typeface="+mn-lt"/>
                <a:ea typeface="+mn-ea"/>
                <a:cs typeface="+mn-cs"/>
              </a:rPr>
              <a:t>finite</a:t>
            </a:r>
            <a:r>
              <a:rPr lang="zh-CN" altLang="en-US" sz="1400" b="1" i="0" kern="1200" baseline="0" dirty="0" smtClean="0">
                <a:solidFill>
                  <a:schemeClr val="tx1"/>
                </a:solidFill>
                <a:effectLst/>
                <a:latin typeface="+mn-lt"/>
                <a:ea typeface="+mn-ea"/>
                <a:cs typeface="+mn-cs"/>
              </a:rPr>
              <a:t> </a:t>
            </a:r>
            <a:r>
              <a:rPr lang="en-US" altLang="zh-CN" sz="1400" b="1" i="0" kern="1200" baseline="0" dirty="0" smtClean="0">
                <a:solidFill>
                  <a:schemeClr val="tx1"/>
                </a:solidFill>
                <a:effectLst/>
                <a:latin typeface="+mn-lt"/>
                <a:ea typeface="+mn-ea"/>
                <a:cs typeface="+mn-cs"/>
              </a:rPr>
              <a:t>parameters</a:t>
            </a:r>
            <a:endParaRPr lang="zh-CN" altLang="en-US" sz="14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C696C59-4C62-F748-9189-0658811B1DC6}" type="slidenum">
              <a:rPr lang="en-US" smtClean="0"/>
              <a:pPr/>
              <a:t>33</a:t>
            </a:fld>
            <a:endParaRPr lang="en-US"/>
          </a:p>
        </p:txBody>
      </p:sp>
    </p:spTree>
    <p:extLst>
      <p:ext uri="{BB962C8B-B14F-4D97-AF65-F5344CB8AC3E}">
        <p14:creationId xmlns:p14="http://schemas.microsoft.com/office/powerpoint/2010/main" val="724208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34</a:t>
            </a:fld>
            <a:endParaRPr lang="en-US"/>
          </a:p>
        </p:txBody>
      </p:sp>
    </p:spTree>
    <p:extLst>
      <p:ext uri="{BB962C8B-B14F-4D97-AF65-F5344CB8AC3E}">
        <p14:creationId xmlns:p14="http://schemas.microsoft.com/office/powerpoint/2010/main" val="19738965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35</a:t>
            </a:fld>
            <a:endParaRPr lang="en-US"/>
          </a:p>
        </p:txBody>
      </p:sp>
    </p:spTree>
    <p:extLst>
      <p:ext uri="{BB962C8B-B14F-4D97-AF65-F5344CB8AC3E}">
        <p14:creationId xmlns:p14="http://schemas.microsoft.com/office/powerpoint/2010/main" val="1468656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36</a:t>
            </a:fld>
            <a:endParaRPr lang="en-US"/>
          </a:p>
        </p:txBody>
      </p:sp>
    </p:spTree>
    <p:extLst>
      <p:ext uri="{BB962C8B-B14F-4D97-AF65-F5344CB8AC3E}">
        <p14:creationId xmlns:p14="http://schemas.microsoft.com/office/powerpoint/2010/main" val="271436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37</a:t>
            </a:fld>
            <a:endParaRPr lang="en-US"/>
          </a:p>
        </p:txBody>
      </p:sp>
    </p:spTree>
    <p:extLst>
      <p:ext uri="{BB962C8B-B14F-4D97-AF65-F5344CB8AC3E}">
        <p14:creationId xmlns:p14="http://schemas.microsoft.com/office/powerpoint/2010/main" val="1756978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38</a:t>
            </a:fld>
            <a:endParaRPr lang="en-US"/>
          </a:p>
        </p:txBody>
      </p:sp>
    </p:spTree>
    <p:extLst>
      <p:ext uri="{BB962C8B-B14F-4D97-AF65-F5344CB8AC3E}">
        <p14:creationId xmlns:p14="http://schemas.microsoft.com/office/powerpoint/2010/main" val="1279223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39</a:t>
            </a:fld>
            <a:endParaRPr lang="en-US"/>
          </a:p>
        </p:txBody>
      </p:sp>
    </p:spTree>
    <p:extLst>
      <p:ext uri="{BB962C8B-B14F-4D97-AF65-F5344CB8AC3E}">
        <p14:creationId xmlns:p14="http://schemas.microsoft.com/office/powerpoint/2010/main" val="1851741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40</a:t>
            </a:fld>
            <a:endParaRPr lang="en-US"/>
          </a:p>
        </p:txBody>
      </p:sp>
    </p:spTree>
    <p:extLst>
      <p:ext uri="{BB962C8B-B14F-4D97-AF65-F5344CB8AC3E}">
        <p14:creationId xmlns:p14="http://schemas.microsoft.com/office/powerpoint/2010/main" val="1207259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feature - code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41</a:t>
            </a:fld>
            <a:endParaRPr lang="en-US"/>
          </a:p>
        </p:txBody>
      </p:sp>
    </p:spTree>
    <p:extLst>
      <p:ext uri="{BB962C8B-B14F-4D97-AF65-F5344CB8AC3E}">
        <p14:creationId xmlns:p14="http://schemas.microsoft.com/office/powerpoint/2010/main" val="965935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feature -</a:t>
            </a:r>
            <a:endParaRPr lang="zh-CN" altLang="en-US" dirty="0" smtClean="0"/>
          </a:p>
          <a:p>
            <a:r>
              <a:rPr lang="en-US" dirty="0" smtClean="0"/>
              <a:t> code</a:t>
            </a:r>
            <a:endParaRPr lang="zh-CN" altLang="en-US" dirty="0" smtClean="0"/>
          </a:p>
          <a:p>
            <a:endParaRPr lang="zh-CN" altLang="en-US" dirty="0" smtClean="0"/>
          </a:p>
          <a:p>
            <a:r>
              <a:rPr lang="en-US" altLang="zh-CN" dirty="0" smtClean="0"/>
              <a:t>histogram</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42</a:t>
            </a:fld>
            <a:endParaRPr lang="en-US"/>
          </a:p>
        </p:txBody>
      </p:sp>
    </p:spTree>
    <p:extLst>
      <p:ext uri="{BB962C8B-B14F-4D97-AF65-F5344CB8AC3E}">
        <p14:creationId xmlns:p14="http://schemas.microsoft.com/office/powerpoint/2010/main" val="1772647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&lt;&gt;</a:t>
            </a:r>
            <a:endParaRPr lang="zh-CN" altLang="en-US" baseline="0" dirty="0" smtClean="0"/>
          </a:p>
          <a:p>
            <a:r>
              <a:rPr lang="en-US" altLang="zh-CN" baseline="0" dirty="0" smtClean="0"/>
              <a:t>after</a:t>
            </a:r>
            <a:r>
              <a:rPr lang="zh-CN" altLang="en-US" baseline="0" dirty="0" smtClean="0"/>
              <a:t> </a:t>
            </a:r>
            <a:r>
              <a:rPr lang="en-US" altLang="zh-CN" baseline="0" dirty="0" smtClean="0"/>
              <a:t>clarifying</a:t>
            </a:r>
            <a:r>
              <a:rPr lang="zh-CN" altLang="en-US" baseline="0" dirty="0" smtClean="0"/>
              <a:t> </a:t>
            </a:r>
            <a:r>
              <a:rPr lang="en-US" altLang="zh-CN" baseline="0" dirty="0" smtClean="0"/>
              <a:t>the</a:t>
            </a:r>
            <a:r>
              <a:rPr lang="zh-CN" altLang="en-US" baseline="0" dirty="0" smtClean="0"/>
              <a:t> </a:t>
            </a:r>
            <a:r>
              <a:rPr lang="en-US" altLang="zh-CN" baseline="0" dirty="0" smtClean="0"/>
              <a:t>two</a:t>
            </a:r>
            <a:r>
              <a:rPr lang="zh-CN" altLang="en-US" baseline="0" dirty="0" smtClean="0"/>
              <a:t> </a:t>
            </a:r>
            <a:r>
              <a:rPr lang="en-US" altLang="zh-CN" baseline="0" dirty="0" smtClean="0"/>
              <a:t>important</a:t>
            </a:r>
            <a:r>
              <a:rPr lang="zh-CN" altLang="en-US" baseline="0" dirty="0" smtClean="0"/>
              <a:t> </a:t>
            </a:r>
            <a:r>
              <a:rPr lang="en-US" altLang="zh-CN" baseline="0" dirty="0" smtClean="0"/>
              <a:t>concepts</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title</a:t>
            </a:r>
            <a:endParaRPr lang="zh-CN" altLang="en-US" baseline="0" dirty="0" smtClean="0"/>
          </a:p>
          <a:p>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now</a:t>
            </a:r>
            <a:r>
              <a:rPr lang="zh-CN" altLang="en-US" baseline="0" dirty="0" smtClean="0"/>
              <a:t> </a:t>
            </a:r>
            <a:r>
              <a:rPr lang="en-US" altLang="zh-CN" baseline="0" dirty="0" smtClean="0"/>
              <a:t>structure</a:t>
            </a:r>
            <a:r>
              <a:rPr lang="zh-CN" altLang="en-US" baseline="0" dirty="0" smtClean="0"/>
              <a:t> </a:t>
            </a:r>
            <a:r>
              <a:rPr lang="en-US" altLang="zh-CN" baseline="0" dirty="0" smtClean="0"/>
              <a:t>my</a:t>
            </a:r>
            <a:r>
              <a:rPr lang="zh-CN" altLang="en-US" baseline="0" dirty="0" smtClean="0"/>
              <a:t> </a:t>
            </a:r>
            <a:r>
              <a:rPr lang="en-US" altLang="zh-CN" baseline="0" dirty="0" smtClean="0"/>
              <a:t>presentation</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following</a:t>
            </a:r>
            <a:r>
              <a:rPr lang="zh-CN" altLang="en-US" baseline="0" dirty="0" smtClean="0"/>
              <a:t> </a:t>
            </a:r>
            <a:r>
              <a:rPr lang="en-US" altLang="zh-CN" baseline="0" dirty="0" smtClean="0"/>
              <a:t>way:</a:t>
            </a:r>
            <a:endParaRPr lang="zh-CN" altLang="en-US" baseline="0" dirty="0" smtClean="0"/>
          </a:p>
          <a:p>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motivate</a:t>
            </a:r>
            <a:r>
              <a:rPr lang="zh-CN" altLang="en-US" baseline="0" dirty="0" smtClean="0"/>
              <a:t> </a:t>
            </a:r>
            <a:r>
              <a:rPr lang="en-US" altLang="zh-CN" baseline="0" dirty="0" smtClean="0"/>
              <a:t>my</a:t>
            </a:r>
            <a:r>
              <a:rPr lang="zh-CN" altLang="en-US" baseline="0" dirty="0" smtClean="0"/>
              <a:t> </a:t>
            </a:r>
            <a:r>
              <a:rPr lang="en-US" altLang="zh-CN" baseline="0" dirty="0" smtClean="0"/>
              <a:t>research,</a:t>
            </a:r>
            <a:r>
              <a:rPr lang="zh-CN" altLang="en-US" baseline="0" dirty="0" smtClean="0"/>
              <a:t> </a:t>
            </a:r>
            <a:r>
              <a:rPr lang="en-US" altLang="zh-CN" baseline="0" dirty="0" smtClean="0"/>
              <a:t>practically</a:t>
            </a:r>
            <a:r>
              <a:rPr lang="zh-CN" altLang="en-US" baseline="0" dirty="0" smtClean="0"/>
              <a:t> </a:t>
            </a:r>
            <a:r>
              <a:rPr lang="en-US" altLang="zh-CN" baseline="0" dirty="0" smtClean="0"/>
              <a:t>and</a:t>
            </a:r>
            <a:r>
              <a:rPr lang="zh-CN" altLang="en-US" baseline="0" dirty="0" smtClean="0"/>
              <a:t> </a:t>
            </a:r>
            <a:r>
              <a:rPr lang="en-US" altLang="zh-CN" baseline="0" dirty="0" smtClean="0"/>
              <a:t>theoretically,</a:t>
            </a:r>
            <a:r>
              <a:rPr lang="zh-CN" altLang="en-US" baseline="0" dirty="0" smtClean="0"/>
              <a:t> </a:t>
            </a:r>
            <a:r>
              <a:rPr lang="en-US" altLang="zh-CN" baseline="0" dirty="0" smtClean="0"/>
              <a:t>will</a:t>
            </a:r>
            <a:r>
              <a:rPr lang="zh-CN" altLang="en-US" baseline="0" dirty="0" smtClean="0"/>
              <a:t> </a:t>
            </a:r>
            <a:r>
              <a:rPr lang="en-US" altLang="zh-CN" baseline="0" dirty="0" smtClean="0"/>
              <a:t>present</a:t>
            </a:r>
            <a:r>
              <a:rPr lang="zh-CN" altLang="en-US" baseline="0" dirty="0" smtClean="0"/>
              <a:t> </a:t>
            </a:r>
            <a:r>
              <a:rPr lang="en-US" altLang="zh-CN" baseline="0" dirty="0" smtClean="0"/>
              <a:t>my</a:t>
            </a:r>
            <a:r>
              <a:rPr lang="zh-CN" altLang="en-US" baseline="0" dirty="0" smtClean="0"/>
              <a:t> </a:t>
            </a:r>
            <a:r>
              <a:rPr lang="en-US" altLang="zh-CN" baseline="0" dirty="0" smtClean="0"/>
              <a:t>research</a:t>
            </a:r>
            <a:r>
              <a:rPr lang="zh-CN" altLang="en-US" baseline="0" dirty="0" smtClean="0"/>
              <a:t> </a:t>
            </a:r>
            <a:r>
              <a:rPr lang="en-US" altLang="zh-CN" baseline="0" dirty="0" smtClean="0"/>
              <a:t>question,</a:t>
            </a:r>
            <a:endParaRPr lang="zh-CN" altLang="en-US" baseline="0" dirty="0" smtClean="0"/>
          </a:p>
          <a:p>
            <a:r>
              <a:rPr lang="zh-CN" altLang="en-US" baseline="0" dirty="0" smtClean="0"/>
              <a:t> </a:t>
            </a:r>
            <a:r>
              <a:rPr lang="en-US" altLang="zh-CN" baseline="0" dirty="0" smtClean="0"/>
              <a:t>then</a:t>
            </a:r>
            <a:r>
              <a:rPr lang="zh-CN" altLang="en-US" baseline="0" dirty="0" smtClean="0"/>
              <a:t> </a:t>
            </a:r>
            <a:r>
              <a:rPr lang="en-US" altLang="zh-CN" baseline="0" dirty="0" smtClean="0"/>
              <a:t>an</a:t>
            </a:r>
            <a:r>
              <a:rPr lang="zh-CN" altLang="en-US" baseline="0" dirty="0" smtClean="0"/>
              <a:t> </a:t>
            </a:r>
            <a:r>
              <a:rPr lang="en-US" altLang="zh-CN" baseline="0" dirty="0" smtClean="0"/>
              <a:t>overview</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literature</a:t>
            </a:r>
            <a:r>
              <a:rPr lang="zh-CN" altLang="en-US" baseline="0" dirty="0" smtClean="0"/>
              <a:t> </a:t>
            </a:r>
            <a:r>
              <a:rPr lang="en-US" altLang="zh-CN" baseline="0" dirty="0" smtClean="0"/>
              <a:t>related</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question,</a:t>
            </a:r>
            <a:r>
              <a:rPr lang="zh-CN" altLang="en-US" baseline="0" dirty="0" smtClean="0"/>
              <a:t> </a:t>
            </a:r>
            <a:r>
              <a:rPr lang="en-US" altLang="zh-CN" baseline="0" dirty="0" smtClean="0"/>
              <a:t>before</a:t>
            </a:r>
            <a:r>
              <a:rPr lang="zh-CN" altLang="en-US" baseline="0" dirty="0" smtClean="0"/>
              <a:t> </a:t>
            </a:r>
            <a:r>
              <a:rPr lang="en-US" altLang="zh-CN" baseline="0" dirty="0" smtClean="0"/>
              <a:t>presenting</a:t>
            </a:r>
            <a:r>
              <a:rPr lang="zh-CN" altLang="en-US" baseline="0" dirty="0" smtClean="0"/>
              <a:t> </a:t>
            </a:r>
            <a:r>
              <a:rPr lang="en-US" altLang="zh-CN" baseline="0" dirty="0" smtClean="0"/>
              <a:t>the</a:t>
            </a:r>
            <a:r>
              <a:rPr lang="zh-CN" altLang="en-US" baseline="0" dirty="0" smtClean="0"/>
              <a:t> </a:t>
            </a:r>
            <a:r>
              <a:rPr lang="en-US" altLang="zh-CN" baseline="0" dirty="0" err="1" smtClean="0"/>
              <a:t>mothedology</a:t>
            </a:r>
            <a:r>
              <a:rPr lang="zh-CN" altLang="en-US" baseline="0" dirty="0" smtClean="0"/>
              <a:t> </a:t>
            </a:r>
            <a:r>
              <a:rPr lang="en-US" altLang="zh-CN" baseline="0" dirty="0" smtClean="0"/>
              <a:t>I</a:t>
            </a:r>
            <a:r>
              <a:rPr lang="zh-CN" altLang="en-US" baseline="0" dirty="0" smtClean="0"/>
              <a:t> </a:t>
            </a:r>
            <a:r>
              <a:rPr lang="en-US" altLang="zh-CN" baseline="0" dirty="0" smtClean="0"/>
              <a:t>have</a:t>
            </a:r>
            <a:r>
              <a:rPr lang="zh-CN" altLang="en-US" baseline="0" dirty="0" smtClean="0"/>
              <a:t> </a:t>
            </a:r>
            <a:r>
              <a:rPr lang="en-US" altLang="zh-CN" baseline="0" dirty="0" smtClean="0"/>
              <a:t>developed</a:t>
            </a:r>
            <a:endParaRPr lang="zh-CN" altLang="en-US" baseline="0"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altLang="zh-CN" baseline="0" dirty="0" smtClean="0"/>
              <a:t>Then</a:t>
            </a:r>
            <a:r>
              <a:rPr lang="zh-CN" altLang="en-US" baseline="0" dirty="0" smtClean="0"/>
              <a:t> </a:t>
            </a:r>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conclude</a:t>
            </a:r>
            <a:r>
              <a:rPr lang="zh-CN" altLang="en-US" baseline="0" dirty="0" smtClean="0"/>
              <a:t> </a:t>
            </a:r>
            <a:r>
              <a:rPr lang="en-US" altLang="zh-CN" baseline="0" dirty="0" smtClean="0"/>
              <a:t>the</a:t>
            </a:r>
            <a:r>
              <a:rPr lang="zh-CN" altLang="en-US" baseline="0" dirty="0" smtClean="0"/>
              <a:t> </a:t>
            </a:r>
            <a:r>
              <a:rPr lang="en-US" altLang="zh-CN" baseline="0" dirty="0" smtClean="0"/>
              <a:t>discussion</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empirical</a:t>
            </a:r>
            <a:r>
              <a:rPr lang="zh-CN" altLang="en-US" baseline="0" dirty="0" smtClean="0"/>
              <a:t> </a:t>
            </a:r>
            <a:r>
              <a:rPr lang="en-US" altLang="zh-CN" baseline="0" dirty="0" smtClean="0"/>
              <a:t>examination,</a:t>
            </a:r>
            <a:r>
              <a:rPr lang="zh-CN" altLang="en-US" baseline="0" dirty="0" smtClean="0"/>
              <a:t> </a:t>
            </a:r>
            <a:r>
              <a:rPr lang="en-US" altLang="zh-CN" baseline="0" dirty="0" smtClean="0"/>
              <a:t>implication,</a:t>
            </a:r>
            <a:r>
              <a:rPr lang="zh-CN" altLang="en-US" baseline="0" dirty="0" smtClean="0"/>
              <a:t> </a:t>
            </a:r>
            <a:r>
              <a:rPr lang="en-US" altLang="zh-CN" baseline="0" dirty="0" smtClean="0"/>
              <a:t>and</a:t>
            </a:r>
            <a:r>
              <a:rPr lang="zh-CN" altLang="en-US" baseline="0" dirty="0" smtClean="0"/>
              <a:t> </a:t>
            </a:r>
            <a:r>
              <a:rPr lang="en-US" altLang="zh-CN" baseline="0" dirty="0" smtClean="0"/>
              <a:t>my</a:t>
            </a:r>
            <a:r>
              <a:rPr lang="zh-CN" altLang="en-US" baseline="0" dirty="0" smtClean="0"/>
              <a:t> </a:t>
            </a:r>
            <a:r>
              <a:rPr lang="en-US" altLang="zh-CN" baseline="0" dirty="0" smtClean="0"/>
              <a:t>work</a:t>
            </a:r>
            <a:r>
              <a:rPr lang="zh-CN" altLang="en-US" baseline="0" dirty="0" smtClean="0"/>
              <a:t> </a:t>
            </a:r>
            <a:r>
              <a:rPr lang="en-US" altLang="zh-CN" baseline="0" dirty="0" smtClean="0"/>
              <a:t>for</a:t>
            </a:r>
            <a:r>
              <a:rPr lang="zh-CN" altLang="en-US" baseline="0" dirty="0" smtClean="0"/>
              <a:t> </a:t>
            </a:r>
            <a:r>
              <a:rPr lang="en-US" altLang="zh-CN" baseline="0" dirty="0" smtClean="0"/>
              <a:t>future</a:t>
            </a:r>
            <a:r>
              <a:rPr lang="zh-CN" altLang="en-US" baseline="0" dirty="0" smtClean="0"/>
              <a:t> </a:t>
            </a:r>
            <a:r>
              <a:rPr lang="en-US" altLang="zh-CN" baseline="0" dirty="0" smtClean="0"/>
              <a:t>research</a:t>
            </a:r>
            <a:endParaRPr lang="zh-CN" altLang="en-US" baseline="0" dirty="0" smtClean="0"/>
          </a:p>
          <a:p>
            <a:pPr marL="0" marR="0" indent="0" algn="l" defTabSz="535773" rtl="0" eaLnBrk="1" fontAlgn="auto" latinLnBrk="0" hangingPunct="1">
              <a:lnSpc>
                <a:spcPct val="100000"/>
              </a:lnSpc>
              <a:spcBef>
                <a:spcPts val="0"/>
              </a:spcBef>
              <a:spcAft>
                <a:spcPts val="0"/>
              </a:spcAft>
              <a:buClrTx/>
              <a:buSzTx/>
              <a:buFontTx/>
              <a:buNone/>
              <a:tabLst/>
              <a:defRPr/>
            </a:pPr>
            <a:endParaRPr lang="zh-CN" altLang="en-US" baseline="0" dirty="0" smtClean="0"/>
          </a:p>
          <a:p>
            <a:r>
              <a:rPr lang="en-US" altLang="zh-CN" baseline="0" dirty="0" smtClean="0"/>
              <a:t>===</a:t>
            </a:r>
            <a:endParaRPr lang="zh-CN" altLang="en-US" baseline="0" dirty="0" smtClean="0"/>
          </a:p>
          <a:p>
            <a:r>
              <a:rPr lang="en-US" altLang="zh-CN" baseline="0" dirty="0" smtClean="0"/>
              <a:t>By</a:t>
            </a:r>
            <a:r>
              <a:rPr lang="zh-CN" altLang="en-US" baseline="0" dirty="0" smtClean="0"/>
              <a:t> </a:t>
            </a:r>
            <a:r>
              <a:rPr lang="en-US" altLang="zh-CN" baseline="0" dirty="0" smtClean="0"/>
              <a:t>introducing</a:t>
            </a:r>
            <a:r>
              <a:rPr lang="zh-CN" altLang="en-US" baseline="0" dirty="0" smtClean="0"/>
              <a:t> </a:t>
            </a:r>
            <a:r>
              <a:rPr lang="en-US" altLang="zh-CN" baseline="0" dirty="0" smtClean="0"/>
              <a:t>the</a:t>
            </a:r>
            <a:r>
              <a:rPr lang="zh-CN" altLang="en-US" baseline="0" dirty="0" smtClean="0"/>
              <a:t> </a:t>
            </a:r>
            <a:r>
              <a:rPr lang="en-US" altLang="zh-CN" baseline="0" dirty="0" smtClean="0"/>
              <a:t>background,</a:t>
            </a:r>
            <a:r>
              <a:rPr lang="zh-CN" altLang="en-US" baseline="0" dirty="0" smtClean="0"/>
              <a:t> </a:t>
            </a:r>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show</a:t>
            </a:r>
            <a:r>
              <a:rPr lang="zh-CN" altLang="en-US" baseline="0" dirty="0" smtClean="0"/>
              <a:t> </a:t>
            </a:r>
            <a:r>
              <a:rPr lang="en-US" altLang="zh-CN" baseline="0" dirty="0" smtClean="0"/>
              <a:t>the</a:t>
            </a:r>
            <a:r>
              <a:rPr lang="zh-CN" altLang="en-US" baseline="0" dirty="0" smtClean="0"/>
              <a:t> </a:t>
            </a:r>
            <a:r>
              <a:rPr lang="en-US" altLang="zh-CN" baseline="0" dirty="0" smtClean="0"/>
              <a:t>motivations</a:t>
            </a:r>
            <a:r>
              <a:rPr lang="zh-CN" altLang="en-US" baseline="0" dirty="0" smtClean="0"/>
              <a:t> </a:t>
            </a:r>
            <a:r>
              <a:rPr lang="en-US" altLang="zh-CN" baseline="0" dirty="0" smtClean="0"/>
              <a:t>of</a:t>
            </a:r>
            <a:r>
              <a:rPr lang="zh-CN" altLang="en-US" baseline="0" dirty="0" smtClean="0"/>
              <a:t> </a:t>
            </a:r>
            <a:r>
              <a:rPr lang="en-US" altLang="zh-CN" baseline="0" dirty="0" smtClean="0"/>
              <a:t>this</a:t>
            </a:r>
            <a:r>
              <a:rPr lang="zh-CN" altLang="en-US" baseline="0" dirty="0" smtClean="0"/>
              <a:t> </a:t>
            </a:r>
            <a:r>
              <a:rPr lang="en-US" altLang="zh-CN" baseline="0" dirty="0" smtClean="0"/>
              <a:t>study</a:t>
            </a:r>
            <a:r>
              <a:rPr lang="zh-CN" altLang="en-US" baseline="0" dirty="0" smtClean="0"/>
              <a:t> </a:t>
            </a:r>
            <a:r>
              <a:rPr lang="en-US" altLang="zh-CN" baseline="0" dirty="0" smtClean="0"/>
              <a:t>and</a:t>
            </a:r>
            <a:r>
              <a:rPr lang="zh-CN" altLang="en-US" baseline="0" dirty="0" smtClean="0"/>
              <a:t> </a:t>
            </a:r>
            <a:r>
              <a:rPr lang="en-US" altLang="zh-CN" baseline="0" dirty="0" smtClean="0"/>
              <a:t>raise</a:t>
            </a:r>
            <a:r>
              <a:rPr lang="zh-CN" altLang="en-US" baseline="0" dirty="0" smtClean="0"/>
              <a:t> </a:t>
            </a:r>
            <a:r>
              <a:rPr lang="en-US" altLang="zh-CN" baseline="0" dirty="0" smtClean="0"/>
              <a:t>the</a:t>
            </a:r>
            <a:r>
              <a:rPr lang="zh-CN" altLang="en-US" baseline="0" dirty="0" smtClean="0"/>
              <a:t> </a:t>
            </a:r>
            <a:r>
              <a:rPr lang="en-US" altLang="zh-CN" baseline="0" dirty="0" smtClean="0"/>
              <a:t>research</a:t>
            </a:r>
            <a:r>
              <a:rPr lang="zh-CN" altLang="en-US" baseline="0" dirty="0" smtClean="0"/>
              <a:t> </a:t>
            </a:r>
            <a:r>
              <a:rPr lang="en-US" altLang="zh-CN" baseline="0" dirty="0" smtClean="0"/>
              <a:t>questions.</a:t>
            </a:r>
            <a:endParaRPr lang="zh-CN" altLang="en-US" baseline="0" dirty="0" smtClean="0"/>
          </a:p>
          <a:p>
            <a:r>
              <a:rPr lang="en-US" altLang="zh-CN" baseline="0" dirty="0" smtClean="0"/>
              <a:t>Before</a:t>
            </a:r>
            <a:r>
              <a:rPr lang="zh-CN" altLang="en-US" baseline="0" dirty="0" smtClean="0"/>
              <a:t> </a:t>
            </a:r>
            <a:r>
              <a:rPr lang="en-US" altLang="zh-CN" baseline="0" dirty="0" smtClean="0"/>
              <a:t>the</a:t>
            </a:r>
            <a:r>
              <a:rPr lang="zh-CN" altLang="en-US" baseline="0" dirty="0" smtClean="0"/>
              <a:t> </a:t>
            </a:r>
            <a:r>
              <a:rPr lang="en-US" altLang="zh-CN" baseline="0" dirty="0" smtClean="0"/>
              <a:t>methodologies</a:t>
            </a:r>
            <a:r>
              <a:rPr lang="zh-CN" altLang="en-US" baseline="0" dirty="0" smtClean="0"/>
              <a:t> </a:t>
            </a:r>
            <a:r>
              <a:rPr lang="en-US" altLang="zh-CN" baseline="0" dirty="0" smtClean="0"/>
              <a:t>for</a:t>
            </a:r>
            <a:r>
              <a:rPr lang="zh-CN" altLang="en-US" baseline="0" dirty="0" smtClean="0"/>
              <a:t> </a:t>
            </a:r>
            <a:r>
              <a:rPr lang="en-US" altLang="zh-CN" baseline="0" dirty="0" smtClean="0"/>
              <a:t>this</a:t>
            </a:r>
            <a:r>
              <a:rPr lang="zh-CN" altLang="en-US" baseline="0" dirty="0" smtClean="0"/>
              <a:t> </a:t>
            </a:r>
            <a:r>
              <a:rPr lang="en-US" altLang="zh-CN" baseline="0" dirty="0" smtClean="0"/>
              <a:t>research,</a:t>
            </a:r>
            <a:r>
              <a:rPr lang="zh-CN" altLang="en-US" baseline="0" dirty="0" smtClean="0"/>
              <a:t> </a:t>
            </a:r>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have</a:t>
            </a:r>
            <a:r>
              <a:rPr lang="zh-CN" altLang="en-US" baseline="0" dirty="0" smtClean="0"/>
              <a:t> </a:t>
            </a:r>
            <a:r>
              <a:rPr lang="en-US" altLang="zh-CN" baseline="0" dirty="0" smtClean="0"/>
              <a:t>a</a:t>
            </a:r>
            <a:r>
              <a:rPr lang="zh-CN" altLang="en-US" baseline="0" dirty="0" smtClean="0"/>
              <a:t> </a:t>
            </a:r>
            <a:r>
              <a:rPr lang="en-US" altLang="zh-CN" baseline="0" dirty="0" smtClean="0"/>
              <a:t>literature</a:t>
            </a:r>
            <a:r>
              <a:rPr lang="zh-CN" altLang="en-US" baseline="0" dirty="0" smtClean="0"/>
              <a:t> </a:t>
            </a:r>
            <a:r>
              <a:rPr lang="en-US" altLang="zh-CN" baseline="0" dirty="0" smtClean="0"/>
              <a:t>review</a:t>
            </a:r>
            <a:r>
              <a:rPr lang="zh-CN" altLang="en-US" baseline="0" dirty="0" smtClean="0"/>
              <a:t> </a:t>
            </a:r>
            <a:r>
              <a:rPr lang="en-US" altLang="zh-CN" baseline="0" dirty="0" smtClean="0"/>
              <a:t>on</a:t>
            </a:r>
            <a:r>
              <a:rPr lang="zh-CN" altLang="en-US" baseline="0" dirty="0" smtClean="0"/>
              <a:t> </a:t>
            </a:r>
            <a:r>
              <a:rPr lang="en-US" altLang="zh-CN" baseline="0" dirty="0" smtClean="0"/>
              <a:t>the</a:t>
            </a:r>
            <a:r>
              <a:rPr lang="zh-CN" altLang="en-US" baseline="0" dirty="0" smtClean="0"/>
              <a:t> </a:t>
            </a:r>
            <a:r>
              <a:rPr lang="en-US" altLang="zh-CN" baseline="0" dirty="0" smtClean="0"/>
              <a:t>background</a:t>
            </a:r>
            <a:r>
              <a:rPr lang="zh-CN" altLang="en-US" baseline="0" dirty="0" smtClean="0"/>
              <a:t> </a:t>
            </a:r>
            <a:r>
              <a:rPr lang="en-US" altLang="zh-CN" baseline="0" dirty="0" smtClean="0"/>
              <a:t>and</a:t>
            </a:r>
            <a:r>
              <a:rPr lang="zh-CN" altLang="en-US" baseline="0" dirty="0" smtClean="0"/>
              <a:t> </a:t>
            </a:r>
            <a:r>
              <a:rPr lang="en-US" altLang="zh-CN" baseline="0" dirty="0" smtClean="0"/>
              <a:t>existing</a:t>
            </a:r>
            <a:r>
              <a:rPr lang="zh-CN" altLang="en-US" baseline="0" dirty="0" smtClean="0"/>
              <a:t> </a:t>
            </a:r>
            <a:r>
              <a:rPr lang="en-US" altLang="zh-CN" baseline="0" dirty="0" smtClean="0"/>
              <a:t>methodologies</a:t>
            </a:r>
            <a:endParaRPr lang="zh-CN" altLang="en-US" baseline="0" dirty="0" smtClean="0"/>
          </a:p>
          <a:p>
            <a:r>
              <a:rPr lang="en-US" altLang="zh-CN" baseline="0" dirty="0" smtClean="0"/>
              <a:t>Then</a:t>
            </a:r>
            <a:r>
              <a:rPr lang="zh-CN" altLang="en-US" baseline="0" dirty="0" smtClean="0"/>
              <a:t> </a:t>
            </a:r>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conclude</a:t>
            </a:r>
            <a:r>
              <a:rPr lang="zh-CN" altLang="en-US" baseline="0" dirty="0" smtClean="0"/>
              <a:t> </a:t>
            </a:r>
            <a:r>
              <a:rPr lang="en-US" altLang="zh-CN" baseline="0" dirty="0" smtClean="0"/>
              <a:t>my</a:t>
            </a:r>
            <a:r>
              <a:rPr lang="zh-CN" altLang="en-US" baseline="0" dirty="0" smtClean="0"/>
              <a:t> </a:t>
            </a:r>
            <a:r>
              <a:rPr lang="en-US" altLang="zh-CN" baseline="0" dirty="0" smtClean="0"/>
              <a:t>research</a:t>
            </a:r>
            <a:r>
              <a:rPr lang="zh-CN" altLang="en-US" baseline="0" dirty="0" smtClean="0"/>
              <a:t> </a:t>
            </a:r>
            <a:r>
              <a:rPr lang="en-US" altLang="zh-CN" baseline="0" dirty="0" smtClean="0"/>
              <a:t>after</a:t>
            </a:r>
            <a:r>
              <a:rPr lang="zh-CN" altLang="en-US" baseline="0" dirty="0" smtClean="0"/>
              <a:t> </a:t>
            </a:r>
            <a:r>
              <a:rPr lang="en-US" altLang="zh-CN" baseline="0" dirty="0" smtClean="0"/>
              <a:t>the</a:t>
            </a:r>
            <a:r>
              <a:rPr lang="zh-CN" altLang="en-US" baseline="0" dirty="0" smtClean="0"/>
              <a:t> </a:t>
            </a:r>
            <a:r>
              <a:rPr lang="en-US" altLang="zh-CN" baseline="0" dirty="0" smtClean="0"/>
              <a:t>empirical</a:t>
            </a:r>
            <a:r>
              <a:rPr lang="zh-CN" altLang="en-US" baseline="0" dirty="0" smtClean="0"/>
              <a:t> </a:t>
            </a:r>
            <a:r>
              <a:rPr lang="en-US" altLang="zh-CN" baseline="0" dirty="0" smtClean="0"/>
              <a:t>examination</a:t>
            </a:r>
            <a:r>
              <a:rPr lang="zh-CN" altLang="en-US" baseline="0" dirty="0" smtClean="0"/>
              <a:t> </a:t>
            </a:r>
            <a:r>
              <a:rPr lang="en-US" altLang="zh-CN" baseline="0" dirty="0" smtClean="0"/>
              <a:t>with</a:t>
            </a:r>
            <a:r>
              <a:rPr lang="zh-CN" altLang="en-US" baseline="0" dirty="0" smtClean="0"/>
              <a:t> </a:t>
            </a:r>
            <a:r>
              <a:rPr lang="en-US" altLang="zh-CN" baseline="0" dirty="0" smtClean="0"/>
              <a:t>the</a:t>
            </a:r>
            <a:r>
              <a:rPr lang="zh-CN" altLang="en-US" baseline="0" dirty="0" smtClean="0"/>
              <a:t> </a:t>
            </a:r>
            <a:r>
              <a:rPr lang="en-US" altLang="zh-CN" baseline="0" dirty="0" smtClean="0"/>
              <a:t>result</a:t>
            </a:r>
            <a:r>
              <a:rPr lang="zh-CN" altLang="en-US" baseline="0" dirty="0" smtClean="0"/>
              <a:t> </a:t>
            </a:r>
            <a:r>
              <a:rPr lang="en-US" altLang="zh-CN" baseline="0" dirty="0" smtClean="0"/>
              <a:t>discussion,</a:t>
            </a:r>
            <a:r>
              <a:rPr lang="zh-CN" altLang="en-US" baseline="0" dirty="0" smtClean="0"/>
              <a:t> </a:t>
            </a:r>
            <a:r>
              <a:rPr lang="en-US" altLang="zh-CN" baseline="0" dirty="0" smtClean="0"/>
              <a:t>implication</a:t>
            </a:r>
            <a:r>
              <a:rPr lang="zh-CN" altLang="en-US" baseline="0" dirty="0" smtClean="0"/>
              <a:t> </a:t>
            </a:r>
            <a:r>
              <a:rPr lang="en-US" altLang="zh-CN" baseline="0" dirty="0" smtClean="0"/>
              <a:t>and</a:t>
            </a:r>
            <a:r>
              <a:rPr lang="zh-CN" altLang="en-US" baseline="0" dirty="0" smtClean="0"/>
              <a:t> </a:t>
            </a:r>
            <a:r>
              <a:rPr lang="en-US" altLang="zh-CN" baseline="0" dirty="0" smtClean="0"/>
              <a:t>future</a:t>
            </a:r>
            <a:r>
              <a:rPr lang="zh-CN" altLang="en-US" baseline="0" dirty="0" smtClean="0"/>
              <a:t> </a:t>
            </a:r>
            <a:r>
              <a:rPr lang="en-US" altLang="zh-CN" baseline="0" dirty="0" smtClean="0"/>
              <a:t>work</a:t>
            </a:r>
            <a:endParaRPr lang="zh-CN" altLang="en-US" baseline="0" dirty="0" smtClean="0"/>
          </a:p>
          <a:p>
            <a:endParaRPr lang="zh-CN" altLang="en-US" baseline="0" dirty="0" smtClean="0"/>
          </a:p>
          <a:p>
            <a:r>
              <a:rPr lang="en-US" altLang="zh-CN" baseline="0" dirty="0" smtClean="0"/>
              <a:t>I</a:t>
            </a:r>
            <a:r>
              <a:rPr lang="zh-CN" altLang="en-US" baseline="0" dirty="0" smtClean="0"/>
              <a:t> </a:t>
            </a:r>
            <a:r>
              <a:rPr lang="en-US" altLang="zh-CN" baseline="0" dirty="0" smtClean="0"/>
              <a:t>will</a:t>
            </a:r>
            <a:r>
              <a:rPr lang="zh-CN" altLang="en-US" baseline="0" dirty="0" smtClean="0"/>
              <a:t> </a:t>
            </a:r>
            <a:r>
              <a:rPr lang="en-US" altLang="zh-CN" baseline="0" dirty="0" smtClean="0"/>
              <a:t>introduce</a:t>
            </a:r>
            <a:endParaRPr lang="zh-CN" altLang="en-US" baseline="0" dirty="0" smtClean="0"/>
          </a:p>
          <a:p>
            <a:endParaRPr lang="zh-CN" altLang="en-US" baseline="0" dirty="0" smtClean="0"/>
          </a:p>
          <a:p>
            <a:r>
              <a:rPr lang="en-US" altLang="zh-CN" baseline="0" dirty="0" smtClean="0"/>
              <a:t>literature</a:t>
            </a:r>
            <a:r>
              <a:rPr lang="zh-CN" altLang="en-US" baseline="0" dirty="0" smtClean="0"/>
              <a:t> </a:t>
            </a:r>
            <a:r>
              <a:rPr lang="en-US" altLang="zh-CN" baseline="0" dirty="0" smtClean="0"/>
              <a:t>review</a:t>
            </a:r>
            <a:endParaRPr lang="zh-CN" altLang="en-US" baseline="0" dirty="0" smtClean="0"/>
          </a:p>
          <a:p>
            <a:r>
              <a:rPr lang="en-US" altLang="zh-CN" baseline="0" dirty="0" smtClean="0"/>
              <a:t>before</a:t>
            </a:r>
            <a:endParaRPr lang="zh-CN" altLang="en-US" baseline="0" dirty="0" smtClean="0"/>
          </a:p>
          <a:p>
            <a:r>
              <a:rPr lang="en-US" altLang="zh-CN" baseline="0" dirty="0" smtClean="0"/>
              <a:t>methodology</a:t>
            </a:r>
            <a:endParaRPr lang="zh-CN" altLang="en-US" baseline="0" dirty="0" smtClean="0"/>
          </a:p>
          <a:p>
            <a:endParaRPr lang="zh-CN" altLang="en-US" baseline="0" dirty="0" smtClean="0"/>
          </a:p>
          <a:p>
            <a:r>
              <a:rPr lang="en-US" altLang="zh-CN" baseline="0" dirty="0" err="1" smtClean="0"/>
              <a:t>comclude</a:t>
            </a:r>
            <a:r>
              <a:rPr lang="zh-CN" altLang="en-US" baseline="0" dirty="0" smtClean="0"/>
              <a:t> </a:t>
            </a:r>
            <a:r>
              <a:rPr lang="en-US" altLang="zh-CN" baseline="0" dirty="0" smtClean="0"/>
              <a:t>with</a:t>
            </a:r>
            <a:r>
              <a:rPr lang="zh-CN" altLang="en-US" baseline="0" dirty="0" smtClean="0"/>
              <a:t> </a:t>
            </a:r>
            <a:r>
              <a:rPr lang="en-US" altLang="zh-CN" baseline="0" dirty="0" err="1" smtClean="0"/>
              <a:t>emprical</a:t>
            </a:r>
            <a:r>
              <a:rPr lang="zh-CN" altLang="en-US" baseline="0" dirty="0" smtClean="0"/>
              <a:t> </a:t>
            </a:r>
            <a:r>
              <a:rPr lang="en-US" altLang="zh-CN" baseline="0" dirty="0" smtClean="0"/>
              <a:t>ex</a:t>
            </a:r>
            <a:endParaRPr lang="zh-CN" altLang="en-US" baseline="0" dirty="0" smtClean="0"/>
          </a:p>
          <a:p>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discussion</a:t>
            </a:r>
            <a:endParaRPr lang="zh-CN" altLang="en-US" baseline="0" dirty="0" smtClean="0"/>
          </a:p>
          <a:p>
            <a:endParaRPr lang="zh-CN" altLang="en-US" baseline="0" dirty="0" smtClean="0"/>
          </a:p>
          <a:p>
            <a:r>
              <a:rPr lang="en-US" altLang="zh-CN" baseline="0" dirty="0" smtClean="0"/>
              <a:t>===</a:t>
            </a:r>
            <a:endParaRPr lang="zh-CN" altLang="en-US" baseline="0" dirty="0" smtClean="0"/>
          </a:p>
          <a:p>
            <a:r>
              <a:rPr lang="en-US" altLang="zh-CN" baseline="0" dirty="0" smtClean="0"/>
              <a:t>bullets</a:t>
            </a:r>
            <a:r>
              <a:rPr lang="zh-CN" altLang="en-US" baseline="0" dirty="0" smtClean="0"/>
              <a:t> </a:t>
            </a:r>
            <a:r>
              <a:rPr lang="en-US" altLang="zh-CN" baseline="0" dirty="0" smtClean="0"/>
              <a:t>methodology</a:t>
            </a:r>
            <a:r>
              <a:rPr lang="zh-CN" altLang="en-US" baseline="0" dirty="0" smtClean="0"/>
              <a:t> </a:t>
            </a:r>
            <a:r>
              <a:rPr lang="en-US" altLang="zh-CN" baseline="0" dirty="0" smtClean="0"/>
              <a:t>I</a:t>
            </a:r>
            <a:r>
              <a:rPr lang="zh-CN" altLang="en-US" baseline="0" dirty="0" smtClean="0"/>
              <a:t> </a:t>
            </a:r>
            <a:r>
              <a:rPr lang="en-US" altLang="zh-CN" baseline="0" dirty="0" smtClean="0"/>
              <a:t>developed</a:t>
            </a:r>
            <a:endParaRPr lang="zh-CN" altLang="en-US" baseline="0" dirty="0" smtClean="0"/>
          </a:p>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a:t>
            </a:fld>
            <a:endParaRPr lang="en-US"/>
          </a:p>
        </p:txBody>
      </p:sp>
    </p:spTree>
    <p:extLst>
      <p:ext uri="{BB962C8B-B14F-4D97-AF65-F5344CB8AC3E}">
        <p14:creationId xmlns:p14="http://schemas.microsoft.com/office/powerpoint/2010/main" val="310643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feature - code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43</a:t>
            </a:fld>
            <a:endParaRPr lang="en-US"/>
          </a:p>
        </p:txBody>
      </p:sp>
    </p:spTree>
    <p:extLst>
      <p:ext uri="{BB962C8B-B14F-4D97-AF65-F5344CB8AC3E}">
        <p14:creationId xmlns:p14="http://schemas.microsoft.com/office/powerpoint/2010/main" val="1904262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Histegram</a:t>
            </a:r>
            <a:endParaRPr lang="en-US" dirty="0" smtClean="0"/>
          </a:p>
          <a:p>
            <a:r>
              <a:rPr lang="en-US" dirty="0" smtClean="0"/>
              <a:t>Low</a:t>
            </a:r>
          </a:p>
          <a:p>
            <a:r>
              <a:rPr lang="en-US" dirty="0" smtClean="0"/>
              <a:t>High as</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44</a:t>
            </a:fld>
            <a:endParaRPr lang="en-US"/>
          </a:p>
        </p:txBody>
      </p:sp>
    </p:spTree>
    <p:extLst>
      <p:ext uri="{BB962C8B-B14F-4D97-AF65-F5344CB8AC3E}">
        <p14:creationId xmlns:p14="http://schemas.microsoft.com/office/powerpoint/2010/main" val="1492942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Histegram</a:t>
            </a:r>
            <a:endParaRPr lang="en-US" dirty="0" smtClean="0"/>
          </a:p>
          <a:p>
            <a:r>
              <a:rPr lang="en-US" dirty="0" smtClean="0"/>
              <a:t>Low</a:t>
            </a:r>
          </a:p>
          <a:p>
            <a:r>
              <a:rPr lang="en-US" dirty="0" smtClean="0"/>
              <a:t>High as</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45</a:t>
            </a:fld>
            <a:endParaRPr lang="en-US"/>
          </a:p>
        </p:txBody>
      </p:sp>
    </p:spTree>
    <p:extLst>
      <p:ext uri="{BB962C8B-B14F-4D97-AF65-F5344CB8AC3E}">
        <p14:creationId xmlns:p14="http://schemas.microsoft.com/office/powerpoint/2010/main" val="17395956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Histegram</a:t>
            </a:r>
            <a:endParaRPr lang="en-US" dirty="0" smtClean="0"/>
          </a:p>
          <a:p>
            <a:r>
              <a:rPr lang="en-US" dirty="0" smtClean="0"/>
              <a:t>Low</a:t>
            </a:r>
          </a:p>
          <a:p>
            <a:r>
              <a:rPr lang="en-US" dirty="0" smtClean="0"/>
              <a:t>High as</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46</a:t>
            </a:fld>
            <a:endParaRPr lang="en-US"/>
          </a:p>
        </p:txBody>
      </p:sp>
    </p:spTree>
    <p:extLst>
      <p:ext uri="{BB962C8B-B14F-4D97-AF65-F5344CB8AC3E}">
        <p14:creationId xmlns:p14="http://schemas.microsoft.com/office/powerpoint/2010/main" val="3320113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Histegram</a:t>
            </a:r>
            <a:endParaRPr lang="en-US" dirty="0" smtClean="0"/>
          </a:p>
          <a:p>
            <a:r>
              <a:rPr lang="en-US" dirty="0" smtClean="0"/>
              <a:t>Low</a:t>
            </a:r>
          </a:p>
          <a:p>
            <a:r>
              <a:rPr lang="en-US" dirty="0" smtClean="0"/>
              <a:t>High as</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47</a:t>
            </a:fld>
            <a:endParaRPr lang="en-US"/>
          </a:p>
        </p:txBody>
      </p:sp>
    </p:spTree>
    <p:extLst>
      <p:ext uri="{BB962C8B-B14F-4D97-AF65-F5344CB8AC3E}">
        <p14:creationId xmlns:p14="http://schemas.microsoft.com/office/powerpoint/2010/main" val="1505764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Histegram</a:t>
            </a:r>
            <a:endParaRPr lang="en-US" dirty="0" smtClean="0"/>
          </a:p>
          <a:p>
            <a:r>
              <a:rPr lang="en-US" dirty="0" smtClean="0"/>
              <a:t>Low</a:t>
            </a:r>
          </a:p>
          <a:p>
            <a:r>
              <a:rPr lang="en-US" dirty="0" smtClean="0"/>
              <a:t>High as</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48</a:t>
            </a:fld>
            <a:endParaRPr lang="en-US"/>
          </a:p>
        </p:txBody>
      </p:sp>
    </p:spTree>
    <p:extLst>
      <p:ext uri="{BB962C8B-B14F-4D97-AF65-F5344CB8AC3E}">
        <p14:creationId xmlns:p14="http://schemas.microsoft.com/office/powerpoint/2010/main" val="1232492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Histegram</a:t>
            </a:r>
            <a:endParaRPr lang="en-US" dirty="0" smtClean="0"/>
          </a:p>
          <a:p>
            <a:r>
              <a:rPr lang="en-US" dirty="0" smtClean="0"/>
              <a:t>Low</a:t>
            </a:r>
          </a:p>
          <a:p>
            <a:r>
              <a:rPr lang="en-US" dirty="0" smtClean="0"/>
              <a:t>High as</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49</a:t>
            </a:fld>
            <a:endParaRPr lang="en-US"/>
          </a:p>
        </p:txBody>
      </p:sp>
    </p:spTree>
    <p:extLst>
      <p:ext uri="{BB962C8B-B14F-4D97-AF65-F5344CB8AC3E}">
        <p14:creationId xmlns:p14="http://schemas.microsoft.com/office/powerpoint/2010/main" val="18483060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Histegram</a:t>
            </a:r>
            <a:endParaRPr lang="en-US" dirty="0" smtClean="0"/>
          </a:p>
          <a:p>
            <a:r>
              <a:rPr lang="en-US" dirty="0" smtClean="0"/>
              <a:t>Low</a:t>
            </a:r>
          </a:p>
          <a:p>
            <a:r>
              <a:rPr lang="en-US" dirty="0" smtClean="0"/>
              <a:t>High as</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50</a:t>
            </a:fld>
            <a:endParaRPr lang="en-US"/>
          </a:p>
        </p:txBody>
      </p:sp>
    </p:spTree>
    <p:extLst>
      <p:ext uri="{BB962C8B-B14F-4D97-AF65-F5344CB8AC3E}">
        <p14:creationId xmlns:p14="http://schemas.microsoft.com/office/powerpoint/2010/main" val="1582680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feature - code</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51</a:t>
            </a:fld>
            <a:endParaRPr lang="en-US"/>
          </a:p>
        </p:txBody>
      </p:sp>
    </p:spTree>
    <p:extLst>
      <p:ext uri="{BB962C8B-B14F-4D97-AF65-F5344CB8AC3E}">
        <p14:creationId xmlns:p14="http://schemas.microsoft.com/office/powerpoint/2010/main" val="1388012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how</a:t>
            </a:r>
            <a:r>
              <a:rPr lang="zh-CN" altLang="en-US" dirty="0" smtClean="0"/>
              <a:t> </a:t>
            </a:r>
            <a:r>
              <a:rPr lang="en-US" altLang="zh-CN" dirty="0" smtClean="0"/>
              <a:t>to</a:t>
            </a:r>
            <a:r>
              <a:rPr lang="zh-CN" altLang="en-US" dirty="0" smtClean="0"/>
              <a:t> </a:t>
            </a:r>
            <a:r>
              <a:rPr lang="en-US" altLang="zh-CN" dirty="0" smtClean="0"/>
              <a:t>define</a:t>
            </a:r>
            <a:r>
              <a:rPr lang="zh-CN" altLang="en-US" dirty="0" smtClean="0"/>
              <a:t> </a:t>
            </a:r>
            <a:r>
              <a:rPr lang="en-US" altLang="zh-CN" dirty="0" smtClean="0"/>
              <a:t>the</a:t>
            </a:r>
            <a:r>
              <a:rPr lang="zh-CN" altLang="en-US" dirty="0" smtClean="0"/>
              <a:t> </a:t>
            </a:r>
            <a:r>
              <a:rPr lang="en-US" altLang="zh-CN" dirty="0" err="1" smtClean="0"/>
              <a:t>innvation</a:t>
            </a:r>
            <a:r>
              <a:rPr lang="en-US" altLang="zh-CN" dirty="0" smtClean="0"/>
              <a:t>?</a:t>
            </a:r>
            <a:endParaRPr lang="zh-CN" altLang="en-US" dirty="0" smtClean="0"/>
          </a:p>
          <a:p>
            <a:endParaRPr lang="zh-CN" altLang="en-US" dirty="0" smtClean="0"/>
          </a:p>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53</a:t>
            </a:fld>
            <a:endParaRPr lang="en-US"/>
          </a:p>
        </p:txBody>
      </p:sp>
    </p:spTree>
    <p:extLst>
      <p:ext uri="{BB962C8B-B14F-4D97-AF65-F5344CB8AC3E}">
        <p14:creationId xmlns:p14="http://schemas.microsoft.com/office/powerpoint/2010/main" val="16564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&lt;&gt;</a:t>
            </a:r>
            <a:endParaRPr lang="zh-CN" altLang="en-US" baseline="0" dirty="0" smtClean="0"/>
          </a:p>
          <a:p>
            <a:r>
              <a:rPr lang="is-IS" altLang="zh-CN" baseline="0" dirty="0" smtClean="0"/>
              <a:t>…</a:t>
            </a:r>
            <a:endParaRPr lang="zh-CN" altLang="en-US" baseline="0" dirty="0" smtClean="0"/>
          </a:p>
          <a:p>
            <a:r>
              <a:rPr lang="en-US" altLang="zh-CN" baseline="0" dirty="0" smtClean="0"/>
              <a:t>The</a:t>
            </a:r>
            <a:r>
              <a:rPr lang="zh-CN" altLang="en-US" baseline="0" dirty="0" smtClean="0"/>
              <a:t> </a:t>
            </a:r>
            <a:r>
              <a:rPr lang="en-US" altLang="zh-CN" baseline="0" dirty="0" smtClean="0"/>
              <a:t>government</a:t>
            </a:r>
            <a:r>
              <a:rPr lang="zh-CN" altLang="en-US" baseline="0" dirty="0" smtClean="0"/>
              <a:t> </a:t>
            </a:r>
            <a:r>
              <a:rPr lang="en-US" altLang="zh-CN" baseline="0" dirty="0" smtClean="0"/>
              <a:t>are</a:t>
            </a:r>
            <a:r>
              <a:rPr lang="zh-CN" altLang="en-US" baseline="0" dirty="0" smtClean="0"/>
              <a:t> </a:t>
            </a:r>
            <a:r>
              <a:rPr lang="en-US" altLang="zh-CN" baseline="0" dirty="0" smtClean="0"/>
              <a:t>trying</a:t>
            </a:r>
            <a:r>
              <a:rPr lang="zh-CN" altLang="en-US" baseline="0" dirty="0" smtClean="0"/>
              <a:t> </a:t>
            </a:r>
            <a:r>
              <a:rPr lang="en-US" altLang="zh-CN" baseline="0" dirty="0" smtClean="0"/>
              <a:t>to</a:t>
            </a:r>
            <a:r>
              <a:rPr lang="zh-CN" altLang="en-US" baseline="0" dirty="0" smtClean="0"/>
              <a:t> </a:t>
            </a:r>
            <a:r>
              <a:rPr lang="en-US" altLang="zh-CN" baseline="0" dirty="0" smtClean="0"/>
              <a:t>make</a:t>
            </a:r>
            <a:r>
              <a:rPr lang="zh-CN" altLang="en-US" baseline="0" dirty="0" smtClean="0"/>
              <a:t> </a:t>
            </a:r>
            <a:r>
              <a:rPr lang="en-US" altLang="zh-CN" baseline="0" dirty="0" smtClean="0"/>
              <a:t>use</a:t>
            </a:r>
            <a:r>
              <a:rPr lang="zh-CN" altLang="en-US" baseline="0" dirty="0" smtClean="0"/>
              <a:t> </a:t>
            </a:r>
            <a:r>
              <a:rPr lang="en-US" altLang="zh-CN" baseline="0" dirty="0" smtClean="0"/>
              <a:t>of</a:t>
            </a:r>
            <a:r>
              <a:rPr lang="zh-CN" altLang="en-US" baseline="0" dirty="0" smtClean="0"/>
              <a:t> </a:t>
            </a:r>
            <a:r>
              <a:rPr lang="en-US" altLang="zh-CN" baseline="0" dirty="0" smtClean="0"/>
              <a:t>open</a:t>
            </a:r>
            <a:r>
              <a:rPr lang="zh-CN" altLang="en-US" baseline="0" dirty="0" smtClean="0"/>
              <a:t> </a:t>
            </a:r>
            <a:r>
              <a:rPr lang="en-US" altLang="zh-CN" baseline="0" dirty="0" smtClean="0"/>
              <a:t>data</a:t>
            </a:r>
            <a:r>
              <a:rPr lang="zh-CN" altLang="en-US" baseline="0" dirty="0" smtClean="0"/>
              <a:t> </a:t>
            </a:r>
            <a:r>
              <a:rPr lang="en-US" altLang="zh-CN" baseline="0" dirty="0" smtClean="0"/>
              <a:t>as</a:t>
            </a:r>
            <a:r>
              <a:rPr lang="zh-CN" altLang="en-US" baseline="0" dirty="0" smtClean="0"/>
              <a:t> </a:t>
            </a:r>
            <a:r>
              <a:rPr lang="en-US" altLang="zh-CN" baseline="0" dirty="0" smtClean="0"/>
              <a:t>open</a:t>
            </a:r>
            <a:r>
              <a:rPr lang="zh-CN" altLang="en-US" baseline="0" dirty="0" smtClean="0"/>
              <a:t> </a:t>
            </a:r>
            <a:r>
              <a:rPr lang="en-US" altLang="zh-CN" baseline="0" dirty="0" smtClean="0"/>
              <a:t>governmental</a:t>
            </a:r>
            <a:r>
              <a:rPr lang="zh-CN" altLang="en-US" baseline="0" dirty="0" smtClean="0"/>
              <a:t> </a:t>
            </a:r>
            <a:r>
              <a:rPr lang="en-US" altLang="zh-CN" baseline="0" dirty="0" smtClean="0"/>
              <a:t>data</a:t>
            </a:r>
            <a:r>
              <a:rPr lang="zh-CN" altLang="en-US" baseline="0" dirty="0" smtClean="0"/>
              <a:t> </a:t>
            </a:r>
            <a:r>
              <a:rPr lang="en-US" altLang="zh-CN" baseline="0" dirty="0" smtClean="0"/>
              <a:t>to</a:t>
            </a:r>
            <a:r>
              <a:rPr lang="zh-CN" altLang="en-US" baseline="0" dirty="0" smtClean="0"/>
              <a:t> </a:t>
            </a:r>
          </a:p>
          <a:p>
            <a:r>
              <a:rPr lang="en-US" altLang="zh-CN" baseline="0" dirty="0" smtClean="0"/>
              <a:t>===</a:t>
            </a:r>
            <a:endParaRPr lang="zh-CN" altLang="en-US" baseline="0" dirty="0" smtClean="0"/>
          </a:p>
          <a:p>
            <a:r>
              <a:rPr lang="en-US" altLang="zh-CN" baseline="0" dirty="0" smtClean="0"/>
              <a:t>Open</a:t>
            </a:r>
            <a:r>
              <a:rPr lang="zh-CN" altLang="en-US" baseline="0" dirty="0" smtClean="0"/>
              <a:t> </a:t>
            </a:r>
            <a:r>
              <a:rPr lang="en-US" altLang="zh-CN" baseline="0" dirty="0" smtClean="0"/>
              <a:t>data</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public</a:t>
            </a:r>
            <a:r>
              <a:rPr lang="zh-CN" altLang="en-US" baseline="0" dirty="0" smtClean="0"/>
              <a:t> </a:t>
            </a:r>
            <a:r>
              <a:rPr lang="en-US" altLang="zh-CN" baseline="0" dirty="0" smtClean="0"/>
              <a:t>movement</a:t>
            </a:r>
            <a:r>
              <a:rPr lang="zh-CN" altLang="en-US" baseline="0" dirty="0" smtClean="0"/>
              <a:t> </a:t>
            </a:r>
            <a:r>
              <a:rPr lang="en-US" altLang="zh-CN" baseline="0" dirty="0" smtClean="0"/>
              <a:t>(government</a:t>
            </a:r>
            <a:r>
              <a:rPr lang="zh-CN" altLang="en-US" baseline="0" dirty="0" smtClean="0"/>
              <a:t> </a:t>
            </a:r>
            <a:r>
              <a:rPr lang="en-US" altLang="zh-CN" baseline="0" dirty="0" smtClean="0"/>
              <a:t>actions)</a:t>
            </a:r>
            <a:endParaRPr lang="zh-CN" altLang="en-US" baseline="0" dirty="0" smtClean="0"/>
          </a:p>
          <a:p>
            <a:endParaRPr lang="zh-CN" altLang="en-US" baseline="0" dirty="0" smtClean="0"/>
          </a:p>
          <a:p>
            <a:r>
              <a:rPr lang="en-US" dirty="0" smtClean="0"/>
              <a:t>Open Data has become foundational for creating digital innovations such as web applications and mashups (Auer et al., 2007).</a:t>
            </a:r>
            <a:endParaRPr lang="zh-CN" altLang="en-US" dirty="0" smtClean="0"/>
          </a:p>
          <a:p>
            <a:endParaRPr lang="en-US" dirty="0" smtClean="0"/>
          </a:p>
          <a:p>
            <a:r>
              <a:rPr lang="en-US" dirty="0" smtClean="0"/>
              <a:t>Open Data is </a:t>
            </a:r>
            <a:r>
              <a:rPr lang="en-US" i="1" dirty="0" smtClean="0"/>
              <a:t>“all stored data of the public sector […] accessible to the public and without restriction in usage and distribution”</a:t>
            </a:r>
            <a:r>
              <a:rPr lang="en-US" dirty="0" smtClean="0"/>
              <a:t> (Geiger &amp; Von </a:t>
            </a:r>
            <a:r>
              <a:rPr lang="en-US" dirty="0" err="1" smtClean="0"/>
              <a:t>Lucke</a:t>
            </a:r>
            <a:r>
              <a:rPr lang="en-US" dirty="0" smtClean="0"/>
              <a:t>, 2012, p. 185). </a:t>
            </a:r>
          </a:p>
          <a:p>
            <a:endParaRPr lang="en-US" altLang="zh-CN" baseline="0" dirty="0" smtClean="0"/>
          </a:p>
          <a:p>
            <a:r>
              <a:rPr lang="en-US" altLang="zh-CN" baseline="0" dirty="0" smtClean="0"/>
              <a:t>The movement to publish government data is an opportunity to populate the linked data Web with data of good provenance. The benefits range from transparency to public service improvement, citizen engagement to the creation of social and economic value </a:t>
            </a:r>
            <a:r>
              <a:rPr lang="en-US" dirty="0" smtClean="0"/>
              <a:t>(Shadbolt et al., 2012)</a:t>
            </a:r>
            <a:endParaRPr lang="zh-CN" altLang="en-US" dirty="0" smtClean="0"/>
          </a:p>
          <a:p>
            <a:endParaRPr lang="zh-CN" altLang="en-US" baseline="0" dirty="0" smtClean="0"/>
          </a:p>
          <a:p>
            <a:endParaRPr lang="zh-CN" altLang="en-US" baseline="0"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5</a:t>
            </a:fld>
            <a:endParaRPr lang="en-US"/>
          </a:p>
        </p:txBody>
      </p:sp>
    </p:spTree>
    <p:extLst>
      <p:ext uri="{BB962C8B-B14F-4D97-AF65-F5344CB8AC3E}">
        <p14:creationId xmlns:p14="http://schemas.microsoft.com/office/powerpoint/2010/main" val="585640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boom-very</a:t>
            </a:r>
            <a:r>
              <a:rPr lang="zh-CN" altLang="en-US" baseline="0" dirty="0" smtClean="0"/>
              <a:t> </a:t>
            </a:r>
            <a:r>
              <a:rPr lang="en-US" altLang="zh-CN" baseline="0" dirty="0" smtClean="0"/>
              <a:t>popular</a:t>
            </a:r>
            <a:r>
              <a:rPr lang="zh-CN" altLang="en-US" baseline="0" dirty="0" smtClean="0"/>
              <a:t> </a:t>
            </a:r>
            <a:endParaRPr lang="en-US" altLang="zh-CN" baseline="0" dirty="0" smtClean="0"/>
          </a:p>
          <a:p>
            <a:r>
              <a:rPr lang="en-US" altLang="zh-CN" dirty="0" smtClean="0"/>
              <a:t>blind</a:t>
            </a:r>
            <a:r>
              <a:rPr lang="zh-CN" altLang="en-US" baseline="0" dirty="0" smtClean="0"/>
              <a:t> </a:t>
            </a:r>
            <a:r>
              <a:rPr lang="en-US" altLang="zh-CN" baseline="0" dirty="0" smtClean="0"/>
              <a:t>-</a:t>
            </a:r>
            <a:r>
              <a:rPr lang="zh-CN" altLang="en-US" baseline="0" dirty="0" smtClean="0"/>
              <a:t> </a:t>
            </a:r>
            <a:r>
              <a:rPr lang="en-US" altLang="zh-CN" baseline="0" dirty="0" smtClean="0"/>
              <a:t>not</a:t>
            </a:r>
            <a:r>
              <a:rPr lang="zh-CN" altLang="en-US" baseline="0" dirty="0" smtClean="0"/>
              <a:t> </a:t>
            </a:r>
            <a:r>
              <a:rPr lang="en-US" altLang="zh-CN" baseline="0" dirty="0" smtClean="0"/>
              <a:t>transparent</a:t>
            </a:r>
            <a:endParaRPr lang="zh-CN" altLang="en-US" dirty="0" smtClean="0"/>
          </a:p>
          <a:p>
            <a:endParaRPr lang="zh-CN" altLang="en-US" dirty="0" smtClean="0"/>
          </a:p>
          <a:p>
            <a:r>
              <a:rPr lang="en-US" dirty="0" smtClean="0"/>
              <a:t>Currently</a:t>
            </a:r>
            <a:r>
              <a:rPr lang="en-US" baseline="0" dirty="0" smtClean="0"/>
              <a:t> innovation contest are blind – </a:t>
            </a:r>
            <a:r>
              <a:rPr lang="en-US" baseline="0" dirty="0" err="1" smtClean="0"/>
              <a:t>triger</a:t>
            </a:r>
            <a:r>
              <a:rPr lang="en-US" baseline="0" dirty="0" smtClean="0"/>
              <a:t> knowledge – greenfield – everyone try the best solution</a:t>
            </a:r>
          </a:p>
          <a:p>
            <a:r>
              <a:rPr lang="en-US" baseline="0" dirty="0" smtClean="0"/>
              <a:t>Another way to reuse – reuse for efficiency but also for novel</a:t>
            </a:r>
          </a:p>
          <a:p>
            <a:endParaRPr lang="zh-CN" altLang="en-US" baseline="0" dirty="0" smtClean="0"/>
          </a:p>
          <a:p>
            <a:r>
              <a:rPr lang="en-US" b="1" dirty="0" smtClean="0"/>
              <a:t>There is a boom in innovation contests </a:t>
            </a:r>
            <a:r>
              <a:rPr lang="en-US" dirty="0" smtClean="0"/>
              <a:t>(such as </a:t>
            </a:r>
            <a:r>
              <a:rPr lang="en-US" dirty="0" err="1" smtClean="0"/>
              <a:t>Challenge.gov</a:t>
            </a:r>
            <a:r>
              <a:rPr lang="en-US" dirty="0" smtClean="0"/>
              <a:t>) that make use of open data (see Boudreau et al., 2011), to make users innovate by combining multiple datasets. </a:t>
            </a:r>
          </a:p>
          <a:p>
            <a:r>
              <a:rPr lang="en-US" dirty="0" smtClean="0"/>
              <a:t>However, </a:t>
            </a:r>
            <a:r>
              <a:rPr lang="en-US" b="1" dirty="0" smtClean="0"/>
              <a:t>the documented outcome </a:t>
            </a:r>
            <a:r>
              <a:rPr lang="en-US" dirty="0" smtClean="0"/>
              <a:t>of their problem solving abilities and efficiency </a:t>
            </a:r>
            <a:r>
              <a:rPr lang="en-US" b="1" dirty="0" smtClean="0"/>
              <a:t>has been mixed </a:t>
            </a:r>
            <a:r>
              <a:rPr lang="en-US" dirty="0" smtClean="0"/>
              <a:t>(</a:t>
            </a:r>
            <a:r>
              <a:rPr lang="en-US" dirty="0" err="1" smtClean="0"/>
              <a:t>Almirall</a:t>
            </a:r>
            <a:r>
              <a:rPr lang="en-US" dirty="0" smtClean="0"/>
              <a:t>, Lee, &amp; </a:t>
            </a:r>
            <a:r>
              <a:rPr lang="en-US" dirty="0" err="1" smtClean="0"/>
              <a:t>Majchrzak</a:t>
            </a:r>
            <a:r>
              <a:rPr lang="en-US" dirty="0" smtClean="0"/>
              <a:t>, 2014; Brunswicker &amp; Johnson, 2015)</a:t>
            </a:r>
          </a:p>
          <a:p>
            <a:r>
              <a:rPr lang="en-US" dirty="0" smtClean="0"/>
              <a:t>This ranges from end products (applications) </a:t>
            </a:r>
            <a:r>
              <a:rPr lang="en-US" b="1" dirty="0" smtClean="0"/>
              <a:t>not meeting expectations </a:t>
            </a:r>
            <a:r>
              <a:rPr lang="en-US" dirty="0" smtClean="0"/>
              <a:t>(low novelty and implementation potential) to simply having </a:t>
            </a:r>
            <a:r>
              <a:rPr lang="en-US" b="1" dirty="0" smtClean="0"/>
              <a:t>low retention rates and productivity.</a:t>
            </a:r>
          </a:p>
          <a:p>
            <a:pPr marL="0" indent="0">
              <a:buNone/>
            </a:pPr>
            <a:endParaRPr lang="en-US" dirty="0" smtClean="0"/>
          </a:p>
          <a:p>
            <a:endParaRPr lang="zh-CN" altLang="en-US" baseline="0" dirty="0" smtClean="0"/>
          </a:p>
        </p:txBody>
      </p:sp>
      <p:sp>
        <p:nvSpPr>
          <p:cNvPr id="4" name="Slide Number Placeholder 3"/>
          <p:cNvSpPr>
            <a:spLocks noGrp="1"/>
          </p:cNvSpPr>
          <p:nvPr>
            <p:ph type="sldNum" sz="quarter" idx="10"/>
          </p:nvPr>
        </p:nvSpPr>
        <p:spPr/>
        <p:txBody>
          <a:bodyPr/>
          <a:lstStyle/>
          <a:p>
            <a:fld id="{3C696C59-4C62-F748-9189-0658811B1DC6}" type="slidenum">
              <a:rPr lang="en-US" smtClean="0"/>
              <a:pPr/>
              <a:t>6</a:t>
            </a:fld>
            <a:endParaRPr lang="en-US"/>
          </a:p>
        </p:txBody>
      </p:sp>
    </p:spTree>
    <p:extLst>
      <p:ext uri="{BB962C8B-B14F-4D97-AF65-F5344CB8AC3E}">
        <p14:creationId xmlns:p14="http://schemas.microsoft.com/office/powerpoint/2010/main" val="59213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&lt;&gt;</a:t>
            </a:r>
            <a:endParaRPr lang="zh-CN" altLang="en-US"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altLang="zh-CN" sz="1400" dirty="0" smtClean="0"/>
              <a:t>There are three kinds of solutions for open data: </a:t>
            </a:r>
            <a:r>
              <a:rPr lang="en-US" altLang="zh-CN" sz="1400" b="1" dirty="0" smtClean="0"/>
              <a:t>“greenfield”, “cloned” </a:t>
            </a:r>
            <a:r>
              <a:rPr lang="en-US" altLang="zh-CN" sz="1400" dirty="0" smtClean="0"/>
              <a:t>and</a:t>
            </a:r>
            <a:r>
              <a:rPr lang="en-US" altLang="zh-CN" sz="1400" b="1" dirty="0" smtClean="0"/>
              <a:t> “creative</a:t>
            </a:r>
            <a:r>
              <a:rPr lang="zh-CN" altLang="en-US" sz="1400" b="1" dirty="0" smtClean="0"/>
              <a:t> </a:t>
            </a:r>
            <a:r>
              <a:rPr lang="en-US" altLang="zh-CN" sz="1400" b="1" dirty="0" smtClean="0"/>
              <a:t>reuse” </a:t>
            </a:r>
            <a:r>
              <a:rPr lang="en-US" altLang="zh-CN" sz="1400" dirty="0" smtClean="0"/>
              <a:t>(</a:t>
            </a:r>
            <a:r>
              <a:rPr lang="en-US" sz="1400" dirty="0" err="1" smtClean="0"/>
              <a:t>Girotra</a:t>
            </a:r>
            <a:r>
              <a:rPr lang="en-US" sz="1400" dirty="0" smtClean="0"/>
              <a:t> et al., 2010).</a:t>
            </a:r>
            <a:endParaRPr lang="zh-CN" altLang="en-US" sz="1400" dirty="0" smtClean="0"/>
          </a:p>
          <a:p>
            <a:endParaRPr lang="zh-CN" altLang="en-US" dirty="0" smtClean="0"/>
          </a:p>
          <a:p>
            <a:r>
              <a:rPr lang="en-US" altLang="zh-CN" dirty="0" smtClean="0"/>
              <a:t>====</a:t>
            </a:r>
            <a:endParaRPr lang="zh-CN" altLang="en-US" dirty="0" smtClean="0"/>
          </a:p>
          <a:p>
            <a:r>
              <a:rPr lang="en-US" altLang="zh-CN" dirty="0" smtClean="0"/>
              <a:t>define</a:t>
            </a:r>
            <a:r>
              <a:rPr lang="zh-CN" altLang="en-US" dirty="0" smtClean="0"/>
              <a:t> </a:t>
            </a:r>
            <a:r>
              <a:rPr lang="en-US" altLang="zh-CN" dirty="0" smtClean="0"/>
              <a:t>transparency</a:t>
            </a:r>
            <a:endParaRPr lang="zh-CN" altLang="en-US" dirty="0" smtClean="0"/>
          </a:p>
          <a:p>
            <a:r>
              <a:rPr lang="en-US" altLang="zh-CN" dirty="0" smtClean="0"/>
              <a:t>remove</a:t>
            </a:r>
            <a:r>
              <a:rPr lang="zh-CN" altLang="en-US" baseline="0" dirty="0" smtClean="0"/>
              <a:t> </a:t>
            </a:r>
            <a:r>
              <a:rPr lang="en-US" altLang="zh-CN" baseline="0" dirty="0" smtClean="0"/>
              <a:t>right</a:t>
            </a:r>
            <a:r>
              <a:rPr lang="zh-CN" altLang="en-US" baseline="0" dirty="0" smtClean="0"/>
              <a:t> </a:t>
            </a:r>
            <a:r>
              <a:rPr lang="en-US" altLang="zh-CN" baseline="0" dirty="0" smtClean="0"/>
              <a:t>part</a:t>
            </a:r>
            <a:endParaRPr lang="zh-CN" altLang="en-US" dirty="0" smtClean="0"/>
          </a:p>
          <a:p>
            <a:endParaRPr lang="zh-CN" altLang="en-US" dirty="0" smtClean="0"/>
          </a:p>
          <a:p>
            <a:r>
              <a:rPr lang="en-US" altLang="zh-CN" dirty="0" smtClean="0"/>
              <a:t>Organizers</a:t>
            </a:r>
            <a:r>
              <a:rPr lang="zh-CN" altLang="en-US" dirty="0" smtClean="0"/>
              <a:t> </a:t>
            </a:r>
            <a:r>
              <a:rPr lang="en-US" altLang="zh-CN" dirty="0" smtClean="0"/>
              <a:t>and</a:t>
            </a:r>
            <a:r>
              <a:rPr lang="zh-CN" altLang="en-US" dirty="0" smtClean="0"/>
              <a:t> </a:t>
            </a:r>
            <a:r>
              <a:rPr lang="en-US" altLang="zh-CN" dirty="0" smtClean="0"/>
              <a:t>researchers</a:t>
            </a:r>
            <a:r>
              <a:rPr lang="zh-CN" altLang="en-US" dirty="0" smtClean="0"/>
              <a:t> </a:t>
            </a:r>
            <a:r>
              <a:rPr lang="en-US" altLang="zh-CN" dirty="0" smtClean="0"/>
              <a:t>are</a:t>
            </a:r>
            <a:r>
              <a:rPr lang="zh-CN" altLang="en-US" dirty="0" smtClean="0"/>
              <a:t> </a:t>
            </a:r>
            <a:r>
              <a:rPr lang="en-US" altLang="zh-CN" dirty="0" smtClean="0"/>
              <a:t>eager</a:t>
            </a:r>
            <a:r>
              <a:rPr lang="zh-CN" altLang="en-US" dirty="0" smtClean="0"/>
              <a:t> </a:t>
            </a:r>
            <a:r>
              <a:rPr lang="en-US" altLang="zh-CN" dirty="0" smtClean="0"/>
              <a:t>to</a:t>
            </a:r>
            <a:r>
              <a:rPr lang="zh-CN" altLang="en-US" dirty="0" smtClean="0"/>
              <a:t> </a:t>
            </a:r>
            <a:r>
              <a:rPr lang="en-US" altLang="zh-CN" dirty="0" smtClean="0"/>
              <a:t>learn</a:t>
            </a:r>
            <a:r>
              <a:rPr lang="zh-CN" altLang="en-US" baseline="0" dirty="0" smtClean="0"/>
              <a:t> </a:t>
            </a:r>
            <a:r>
              <a:rPr lang="en-US" altLang="zh-CN" baseline="0" dirty="0" smtClean="0"/>
              <a:t>the</a:t>
            </a:r>
            <a:r>
              <a:rPr lang="zh-CN" altLang="en-US" baseline="0" dirty="0" smtClean="0"/>
              <a:t> </a:t>
            </a:r>
            <a:r>
              <a:rPr lang="en-US" altLang="zh-CN" baseline="0" dirty="0" smtClean="0"/>
              <a:t>reuse</a:t>
            </a:r>
            <a:r>
              <a:rPr lang="zh-CN" altLang="en-US" baseline="0" dirty="0" smtClean="0"/>
              <a:t> </a:t>
            </a:r>
            <a:r>
              <a:rPr lang="en-US" altLang="zh-CN" baseline="0" dirty="0" smtClean="0"/>
              <a:t>behavior</a:t>
            </a:r>
            <a:r>
              <a:rPr lang="zh-CN" altLang="en-US" baseline="0" dirty="0" smtClean="0"/>
              <a:t> </a:t>
            </a:r>
            <a:r>
              <a:rPr lang="en-US" altLang="zh-CN" baseline="0" dirty="0" smtClean="0"/>
              <a:t>and</a:t>
            </a:r>
            <a:r>
              <a:rPr lang="zh-CN" altLang="en-US" baseline="0" dirty="0" smtClean="0"/>
              <a:t> </a:t>
            </a:r>
            <a:r>
              <a:rPr lang="en-US" altLang="zh-CN" baseline="0" dirty="0" smtClean="0"/>
              <a:t>identify</a:t>
            </a:r>
            <a:r>
              <a:rPr lang="zh-CN" altLang="en-US" baseline="0" dirty="0" smtClean="0"/>
              <a:t> </a:t>
            </a:r>
            <a:r>
              <a:rPr lang="en-US" altLang="zh-CN" baseline="0" dirty="0" smtClean="0"/>
              <a:t>the</a:t>
            </a:r>
            <a:r>
              <a:rPr lang="zh-CN" altLang="en-US" baseline="0" dirty="0" smtClean="0"/>
              <a:t> </a:t>
            </a:r>
            <a:r>
              <a:rPr lang="en-US" altLang="zh-CN" baseline="0" dirty="0" smtClean="0"/>
              <a:t>novel</a:t>
            </a:r>
            <a:r>
              <a:rPr lang="zh-CN" altLang="en-US" baseline="0" dirty="0" smtClean="0"/>
              <a:t> </a:t>
            </a:r>
            <a:r>
              <a:rPr lang="en-US" altLang="zh-CN" baseline="0" dirty="0" smtClean="0"/>
              <a:t>project</a:t>
            </a:r>
            <a:r>
              <a:rPr lang="zh-CN" altLang="en-US" baseline="0" dirty="0" smtClean="0"/>
              <a:t> </a:t>
            </a:r>
            <a:r>
              <a:rPr lang="en-US" altLang="zh-CN" baseline="0" dirty="0" smtClean="0"/>
              <a:t>in</a:t>
            </a:r>
            <a:r>
              <a:rPr lang="zh-CN" altLang="en-US" baseline="0" dirty="0" smtClean="0"/>
              <a:t> </a:t>
            </a:r>
            <a:r>
              <a:rPr lang="en-US" altLang="zh-CN" baseline="0" dirty="0" smtClean="0"/>
              <a:t>contests</a:t>
            </a:r>
            <a:r>
              <a:rPr lang="zh-CN" altLang="en-US" baseline="0" dirty="0" smtClean="0"/>
              <a:t> </a:t>
            </a:r>
            <a:endParaRPr lang="zh-CN" altLang="en-US" dirty="0" smtClean="0"/>
          </a:p>
          <a:p>
            <a:endParaRPr lang="zh-CN" altLang="en-US" dirty="0" smtClean="0"/>
          </a:p>
          <a:p>
            <a:r>
              <a:rPr lang="en-US" dirty="0" smtClean="0"/>
              <a:t>Currently</a:t>
            </a:r>
            <a:r>
              <a:rPr lang="en-US" baseline="0" dirty="0" smtClean="0"/>
              <a:t> innovation contest are blind – </a:t>
            </a:r>
            <a:r>
              <a:rPr lang="en-US" baseline="0" dirty="0" err="1" smtClean="0"/>
              <a:t>triger</a:t>
            </a:r>
            <a:r>
              <a:rPr lang="en-US" baseline="0" dirty="0" smtClean="0"/>
              <a:t> knowledge – greenfield – everyone try the best solution</a:t>
            </a:r>
          </a:p>
          <a:p>
            <a:r>
              <a:rPr lang="en-US" baseline="0" dirty="0" smtClean="0"/>
              <a:t>Another way to reuse – reuse for efficiency but also for novel</a:t>
            </a:r>
          </a:p>
          <a:p>
            <a:endParaRPr lang="en-US" baseline="0" dirty="0" smtClean="0"/>
          </a:p>
          <a:p>
            <a:r>
              <a:rPr lang="en-US" baseline="0" dirty="0" smtClean="0"/>
              <a:t>Current innovation contest </a:t>
            </a:r>
          </a:p>
          <a:p>
            <a:endParaRPr lang="en-US" baseline="0" dirty="0" smtClean="0"/>
          </a:p>
          <a:p>
            <a:r>
              <a:rPr lang="en-US" baseline="0" dirty="0" smtClean="0"/>
              <a:t>How to identify copy and reuse in new context</a:t>
            </a:r>
            <a:endParaRPr lang="en-US" dirty="0" smtClean="0"/>
          </a:p>
          <a:p>
            <a:endParaRPr lang="en-US" dirty="0" smtClean="0"/>
          </a:p>
          <a:p>
            <a:r>
              <a:rPr lang="en-US" dirty="0" smtClean="0"/>
              <a:t>The development for</a:t>
            </a:r>
            <a:r>
              <a:rPr lang="en-US" baseline="0" dirty="0" smtClean="0"/>
              <a:t> open data, has 3 types: </a:t>
            </a:r>
            <a:r>
              <a:rPr lang="en-US" dirty="0" smtClean="0"/>
              <a:t>Green – 2</a:t>
            </a:r>
            <a:r>
              <a:rPr lang="en-US" baseline="0" dirty="0" smtClean="0"/>
              <a:t> – 3 </a:t>
            </a:r>
          </a:p>
          <a:p>
            <a:r>
              <a:rPr lang="en-US" baseline="0" dirty="0" smtClean="0"/>
              <a:t>Current innovation contest design only for 1</a:t>
            </a:r>
          </a:p>
          <a:p>
            <a:r>
              <a:rPr lang="en-US" baseline="0" dirty="0" smtClean="0"/>
              <a:t>How to support 2,3</a:t>
            </a:r>
          </a:p>
          <a:p>
            <a:endParaRPr lang="en-US" baseline="0" dirty="0" smtClean="0"/>
          </a:p>
          <a:p>
            <a:endParaRPr lang="en-US" dirty="0" smtClean="0"/>
          </a:p>
          <a:p>
            <a:r>
              <a:rPr lang="en-US" dirty="0" smtClean="0"/>
              <a:t>===</a:t>
            </a:r>
          </a:p>
          <a:p>
            <a:r>
              <a:rPr lang="en-US" dirty="0" smtClean="0"/>
              <a:t>Literature on innovation contests points to transparency as a possible solution to the “novelty/reuse” problematic.</a:t>
            </a:r>
          </a:p>
          <a:p>
            <a:r>
              <a:rPr lang="en-US" dirty="0" smtClean="0"/>
              <a:t>Seeing the performance of others may create incentives effects for creating novel “greenfield” ideas (see </a:t>
            </a:r>
            <a:r>
              <a:rPr lang="en-US" dirty="0" err="1" smtClean="0"/>
              <a:t>Girotra</a:t>
            </a:r>
            <a:r>
              <a:rPr lang="en-US" dirty="0" smtClean="0"/>
              <a:t> et al., 2010)</a:t>
            </a:r>
          </a:p>
          <a:p>
            <a:r>
              <a:rPr lang="en-US" dirty="0" smtClean="0"/>
              <a:t>Seeing the solutions of others may trigger remixing of others’ solutions to create new novel ideas (Nickerson, 2015).</a:t>
            </a:r>
            <a:endParaRPr lang="zh-CN" altLang="en-US" dirty="0" smtClean="0"/>
          </a:p>
          <a:p>
            <a:endParaRPr lang="zh-CN" altLang="en-US"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b="1" dirty="0" smtClean="0"/>
              <a:t>but wait – I could just copy the ideas of others??? (herding, blatant copying) Or, even better, I’ll just use this solution’s idea, because hey! I can see from her performance scores that she’s number 1, so I’ll just use this idea and work from it (idea fixation)”</a:t>
            </a:r>
          </a:p>
          <a:p>
            <a:endParaRPr lang="zh-CN" altLang="en-US" dirty="0" smtClean="0"/>
          </a:p>
          <a:p>
            <a:r>
              <a:rPr lang="en-US" altLang="zh-CN" dirty="0" smtClean="0"/>
              <a:t>By</a:t>
            </a:r>
            <a:r>
              <a:rPr lang="zh-CN" altLang="en-US" baseline="0" dirty="0" smtClean="0"/>
              <a:t> </a:t>
            </a:r>
            <a:r>
              <a:rPr lang="en-US" altLang="zh-CN" baseline="0" dirty="0" smtClean="0"/>
              <a:t>measuring</a:t>
            </a:r>
            <a:r>
              <a:rPr lang="zh-CN" altLang="en-US" baseline="0" dirty="0" smtClean="0"/>
              <a:t> </a:t>
            </a:r>
            <a:r>
              <a:rPr lang="en-US" altLang="zh-CN" baseline="0" dirty="0" smtClean="0"/>
              <a:t>the</a:t>
            </a:r>
            <a:r>
              <a:rPr lang="zh-CN" altLang="en-US" baseline="0" dirty="0" smtClean="0"/>
              <a:t> </a:t>
            </a:r>
            <a:r>
              <a:rPr lang="en-US" altLang="zh-CN" baseline="0" dirty="0" smtClean="0"/>
              <a:t>reuse,</a:t>
            </a:r>
            <a:r>
              <a:rPr lang="zh-CN" altLang="en-US" baseline="0" dirty="0" smtClean="0"/>
              <a:t> </a:t>
            </a:r>
            <a:r>
              <a:rPr lang="en-US" altLang="zh-CN" baseline="0" dirty="0" smtClean="0"/>
              <a:t>researchers/organizers</a:t>
            </a:r>
            <a:r>
              <a:rPr lang="zh-CN" altLang="en-US" baseline="0" dirty="0" smtClean="0"/>
              <a:t> </a:t>
            </a:r>
            <a:r>
              <a:rPr lang="en-US" altLang="zh-CN" baseline="0" dirty="0" smtClean="0"/>
              <a:t>are</a:t>
            </a:r>
            <a:r>
              <a:rPr lang="zh-CN" altLang="en-US" baseline="0" dirty="0" smtClean="0"/>
              <a:t> </a:t>
            </a:r>
            <a:r>
              <a:rPr lang="en-US" altLang="zh-CN" baseline="0" dirty="0" smtClean="0"/>
              <a:t>able</a:t>
            </a:r>
            <a:r>
              <a:rPr lang="zh-CN" altLang="en-US" baseline="0" dirty="0" smtClean="0"/>
              <a:t> </a:t>
            </a:r>
            <a:r>
              <a:rPr lang="en-US" altLang="zh-CN" baseline="0" dirty="0" smtClean="0"/>
              <a:t>to</a:t>
            </a:r>
            <a:r>
              <a:rPr lang="zh-CN" altLang="en-US" baseline="0" dirty="0" smtClean="0"/>
              <a:t> </a:t>
            </a:r>
            <a:r>
              <a:rPr lang="en-US" altLang="zh-CN" baseline="0" dirty="0" smtClean="0"/>
              <a:t>learn</a:t>
            </a:r>
            <a:r>
              <a:rPr lang="zh-CN" altLang="en-US" baseline="0" dirty="0" smtClean="0"/>
              <a:t> </a:t>
            </a:r>
            <a:r>
              <a:rPr lang="en-US" altLang="zh-CN" baseline="0" dirty="0" smtClean="0"/>
              <a:t>the</a:t>
            </a:r>
            <a:r>
              <a:rPr lang="zh-CN" altLang="en-US" baseline="0" dirty="0" smtClean="0"/>
              <a:t> </a:t>
            </a:r>
            <a:r>
              <a:rPr lang="en-US" altLang="zh-CN" baseline="0" dirty="0" smtClean="0"/>
              <a:t>reuse</a:t>
            </a:r>
            <a:r>
              <a:rPr lang="zh-CN" altLang="en-US" baseline="0" dirty="0" smtClean="0"/>
              <a:t> </a:t>
            </a:r>
            <a:r>
              <a:rPr lang="en-US" altLang="zh-CN" baseline="0" dirty="0" smtClean="0"/>
              <a:t>behaviors</a:t>
            </a:r>
            <a:r>
              <a:rPr lang="zh-CN" altLang="en-US" baseline="0" dirty="0" smtClean="0"/>
              <a:t> </a:t>
            </a:r>
            <a:r>
              <a:rPr lang="en-US" altLang="zh-CN" baseline="0" dirty="0" smtClean="0"/>
              <a:t>of</a:t>
            </a:r>
            <a:r>
              <a:rPr lang="zh-CN" altLang="en-US" baseline="0" dirty="0" smtClean="0"/>
              <a:t> </a:t>
            </a:r>
            <a:r>
              <a:rPr lang="en-US" altLang="zh-CN" baseline="0" dirty="0" smtClean="0"/>
              <a:t>participants,</a:t>
            </a:r>
            <a:r>
              <a:rPr lang="zh-CN" altLang="en-US" baseline="0" dirty="0" smtClean="0"/>
              <a:t> </a:t>
            </a:r>
            <a:r>
              <a:rPr lang="en-US" altLang="zh-CN" baseline="0" dirty="0" smtClean="0"/>
              <a:t>trigger</a:t>
            </a:r>
            <a:r>
              <a:rPr lang="zh-CN" altLang="en-US" baseline="0" dirty="0" smtClean="0"/>
              <a:t> </a:t>
            </a:r>
            <a:r>
              <a:rPr lang="en-US" altLang="zh-CN" baseline="0" dirty="0" smtClean="0"/>
              <a:t>better</a:t>
            </a:r>
            <a:r>
              <a:rPr lang="zh-CN" altLang="en-US" baseline="0" dirty="0" smtClean="0"/>
              <a:t> </a:t>
            </a:r>
            <a:r>
              <a:rPr lang="en-US" altLang="zh-CN" baseline="0" dirty="0" smtClean="0"/>
              <a:t>solutions</a:t>
            </a:r>
            <a:r>
              <a:rPr lang="zh-CN" altLang="en-US" baseline="0" dirty="0" smtClean="0"/>
              <a:t> </a:t>
            </a:r>
            <a:r>
              <a:rPr lang="en-US" altLang="zh-CN" baseline="0" dirty="0" smtClean="0"/>
              <a:t>by</a:t>
            </a:r>
            <a:r>
              <a:rPr lang="zh-CN" altLang="en-US" baseline="0" dirty="0" smtClean="0"/>
              <a:t> </a:t>
            </a:r>
            <a:r>
              <a:rPr lang="en-US" altLang="zh-CN" baseline="0" dirty="0" smtClean="0"/>
              <a:t>contest</a:t>
            </a:r>
            <a:r>
              <a:rPr lang="zh-CN" altLang="en-US" baseline="0" dirty="0" smtClean="0"/>
              <a:t> </a:t>
            </a:r>
            <a:r>
              <a:rPr lang="en-US" altLang="zh-CN" baseline="0" dirty="0" smtClean="0"/>
              <a:t>setting</a:t>
            </a:r>
            <a:endParaRPr lang="zh-CN" altLang="en-US" dirty="0" smtClean="0"/>
          </a:p>
          <a:p>
            <a:endParaRPr lang="zh-CN" altLang="en-US" dirty="0" smtClean="0"/>
          </a:p>
          <a:p>
            <a:r>
              <a:rPr lang="en-US" altLang="zh-CN" dirty="0" smtClean="0"/>
              <a:t>====</a:t>
            </a:r>
            <a:endParaRPr lang="zh-CN" altLang="en-US" dirty="0" smtClean="0"/>
          </a:p>
          <a:p>
            <a:endParaRPr lang="zh-CN" altLang="en-US" dirty="0" smtClean="0"/>
          </a:p>
          <a:p>
            <a:r>
              <a:rPr lang="en-US" altLang="zh-CN" dirty="0" smtClean="0"/>
              <a:t>innovation</a:t>
            </a:r>
            <a:endParaRPr lang="zh-CN" altLang="en-US" dirty="0" smtClean="0"/>
          </a:p>
          <a:p>
            <a:r>
              <a:rPr lang="en-US" altLang="zh-CN" dirty="0" err="1" smtClean="0"/>
              <a:t>transpareny</a:t>
            </a:r>
            <a:r>
              <a:rPr lang="zh-CN" altLang="en-US" dirty="0" smtClean="0"/>
              <a:t> </a:t>
            </a:r>
          </a:p>
          <a:p>
            <a:endParaRPr lang="zh-CN" altLang="en-US" dirty="0" smtClean="0"/>
          </a:p>
          <a:p>
            <a:r>
              <a:rPr lang="en-US" altLang="zh-CN" dirty="0" smtClean="0"/>
              <a:t>..</a:t>
            </a:r>
            <a:endParaRPr lang="zh-CN" altLang="en-US" dirty="0" smtClean="0"/>
          </a:p>
          <a:p>
            <a:r>
              <a:rPr lang="en-US" altLang="zh-CN" dirty="0" smtClean="0"/>
              <a:t>no</a:t>
            </a:r>
            <a:r>
              <a:rPr lang="zh-CN" altLang="en-US" baseline="0" dirty="0" smtClean="0"/>
              <a:t> </a:t>
            </a:r>
            <a:r>
              <a:rPr lang="en-US" altLang="zh-CN" baseline="0" dirty="0" smtClean="0"/>
              <a:t>trans</a:t>
            </a:r>
            <a:r>
              <a:rPr lang="zh-CN" altLang="en-US" baseline="0" dirty="0" smtClean="0"/>
              <a:t> </a:t>
            </a:r>
            <a:r>
              <a:rPr lang="en-US" altLang="zh-CN" baseline="0" dirty="0" smtClean="0"/>
              <a:t>VS</a:t>
            </a:r>
            <a:r>
              <a:rPr lang="zh-CN" altLang="en-US" baseline="0" dirty="0" smtClean="0"/>
              <a:t> </a:t>
            </a:r>
            <a:r>
              <a:rPr lang="en-US" altLang="zh-CN" baseline="0" dirty="0" smtClean="0"/>
              <a:t>trans</a:t>
            </a:r>
            <a:r>
              <a:rPr lang="zh-CN" altLang="en-US" baseline="0" dirty="0" smtClean="0"/>
              <a:t> </a:t>
            </a:r>
            <a:r>
              <a:rPr lang="en-US" altLang="zh-CN" baseline="0" dirty="0" smtClean="0"/>
              <a:t>-&gt;</a:t>
            </a:r>
            <a:r>
              <a:rPr lang="zh-CN" altLang="en-US" baseline="0" dirty="0" smtClean="0"/>
              <a:t> </a:t>
            </a:r>
            <a:r>
              <a:rPr lang="en-US" altLang="zh-CN" baseline="0" dirty="0" err="1" smtClean="0"/>
              <a:t>trigers</a:t>
            </a:r>
            <a:r>
              <a:rPr lang="zh-CN" altLang="en-US" baseline="0" dirty="0" smtClean="0"/>
              <a:t> </a:t>
            </a:r>
            <a:r>
              <a:rPr lang="en-US" altLang="zh-CN" baseline="0" dirty="0" smtClean="0"/>
              <a:t>to</a:t>
            </a:r>
            <a:r>
              <a:rPr lang="zh-CN" altLang="en-US" baseline="0" dirty="0" smtClean="0"/>
              <a:t> </a:t>
            </a:r>
            <a:r>
              <a:rPr lang="en-US" altLang="zh-CN" baseline="0" dirty="0" smtClean="0"/>
              <a:t>result</a:t>
            </a:r>
            <a:endParaRPr lang="zh-CN" altLang="en-US" baseline="0" dirty="0" smtClean="0"/>
          </a:p>
          <a:p>
            <a:endParaRPr lang="zh-CN" altLang="en-US" baseline="0" dirty="0" smtClean="0"/>
          </a:p>
          <a:p>
            <a:r>
              <a:rPr lang="en-US" altLang="zh-CN" baseline="0" dirty="0" smtClean="0"/>
              <a:t>bridge</a:t>
            </a:r>
            <a:r>
              <a:rPr lang="zh-CN" altLang="en-US" baseline="0" dirty="0" smtClean="0"/>
              <a:t> </a:t>
            </a:r>
            <a:r>
              <a:rPr lang="en-US" altLang="zh-CN" baseline="0" dirty="0" smtClean="0"/>
              <a:t>the</a:t>
            </a:r>
            <a:r>
              <a:rPr lang="zh-CN" altLang="en-US" baseline="0" dirty="0" smtClean="0"/>
              <a:t> </a:t>
            </a:r>
            <a:r>
              <a:rPr lang="en-US" altLang="zh-CN" baseline="0" dirty="0" smtClean="0"/>
              <a:t>points</a:t>
            </a:r>
            <a:endParaRPr lang="zh-CN" altLang="en-US" baseline="0" dirty="0" smtClean="0"/>
          </a:p>
          <a:p>
            <a:endParaRPr lang="zh-CN" altLang="en-US" dirty="0" smtClean="0"/>
          </a:p>
          <a:p>
            <a:r>
              <a:rPr lang="en-US" altLang="zh-CN" dirty="0" smtClean="0"/>
              <a:t>motivation</a:t>
            </a:r>
            <a:r>
              <a:rPr lang="zh-CN" altLang="en-US" dirty="0" smtClean="0"/>
              <a:t> </a:t>
            </a:r>
            <a:r>
              <a:rPr lang="en-US" altLang="zh-CN" dirty="0" smtClean="0"/>
              <a:t>-</a:t>
            </a:r>
            <a:r>
              <a:rPr lang="zh-CN" altLang="en-US" dirty="0" smtClean="0"/>
              <a:t> </a:t>
            </a:r>
            <a:r>
              <a:rPr lang="en-US" altLang="zh-CN" dirty="0" smtClean="0"/>
              <a:t>video</a:t>
            </a:r>
            <a:r>
              <a:rPr lang="en-US" altLang="zh-CN" baseline="0" dirty="0" smtClean="0"/>
              <a:t>?</a:t>
            </a:r>
            <a:r>
              <a:rPr lang="zh-CN" altLang="en-US" baseline="0" dirty="0" smtClean="0"/>
              <a:t> </a:t>
            </a:r>
            <a:r>
              <a:rPr lang="en-US" altLang="zh-CN" baseline="0" dirty="0" smtClean="0"/>
              <a:t>-</a:t>
            </a:r>
            <a:r>
              <a:rPr lang="zh-CN" altLang="en-US" baseline="0" dirty="0" smtClean="0"/>
              <a:t> </a:t>
            </a:r>
            <a:r>
              <a:rPr lang="en-US" altLang="zh-CN" baseline="0" dirty="0" smtClean="0"/>
              <a:t>measure</a:t>
            </a:r>
            <a:r>
              <a:rPr lang="zh-CN" altLang="en-US" baseline="0" dirty="0" smtClean="0"/>
              <a:t> </a:t>
            </a:r>
            <a:r>
              <a:rPr lang="en-US" altLang="zh-CN" baseline="0" dirty="0" smtClean="0"/>
              <a:t>?</a:t>
            </a:r>
            <a:r>
              <a:rPr lang="zh-CN" altLang="en-US" baseline="0" dirty="0" smtClean="0"/>
              <a:t> </a:t>
            </a:r>
            <a:r>
              <a:rPr lang="en-US" altLang="zh-CN" baseline="0" dirty="0" err="1" smtClean="0"/>
              <a:t>ExCEO</a:t>
            </a:r>
            <a:r>
              <a:rPr lang="zh-CN" altLang="en-US" baseline="0" dirty="0" smtClean="0"/>
              <a:t> </a:t>
            </a:r>
            <a:r>
              <a:rPr lang="en-US" altLang="zh-CN" baseline="0" dirty="0" smtClean="0"/>
              <a:t>of</a:t>
            </a:r>
            <a:r>
              <a:rPr lang="zh-CN" altLang="en-US" baseline="0" dirty="0" smtClean="0"/>
              <a:t> </a:t>
            </a:r>
            <a:r>
              <a:rPr lang="en-US" altLang="zh-CN" baseline="0" dirty="0" err="1" smtClean="0"/>
              <a:t>microsoft</a:t>
            </a:r>
            <a:endParaRPr lang="zh-CN" altLang="en-US" baseline="0" dirty="0" smtClean="0"/>
          </a:p>
          <a:p>
            <a:endParaRPr lang="zh-CN" altLang="en-US" baseline="0" dirty="0" smtClean="0"/>
          </a:p>
          <a:p>
            <a:r>
              <a:rPr lang="en-US" altLang="zh-CN" baseline="0" dirty="0" smtClean="0"/>
              <a:t>no</a:t>
            </a:r>
            <a:r>
              <a:rPr lang="zh-CN" altLang="en-US" baseline="0" dirty="0" smtClean="0"/>
              <a:t> </a:t>
            </a:r>
            <a:r>
              <a:rPr lang="en-US" altLang="zh-CN" baseline="0" dirty="0" smtClean="0"/>
              <a:t>transparency</a:t>
            </a:r>
            <a:endParaRPr lang="zh-CN" altLang="en-US" baseline="0" dirty="0" smtClean="0"/>
          </a:p>
          <a:p>
            <a:endParaRPr lang="zh-CN" altLang="en-US" baseline="0" dirty="0" smtClean="0"/>
          </a:p>
          <a:p>
            <a:r>
              <a:rPr lang="en-US" altLang="zh-CN" baseline="0" dirty="0" smtClean="0"/>
              <a:t>practical</a:t>
            </a:r>
            <a:r>
              <a:rPr lang="zh-CN" altLang="en-US" baseline="0" dirty="0" smtClean="0"/>
              <a:t> </a:t>
            </a:r>
            <a:r>
              <a:rPr lang="en-US" altLang="zh-CN" baseline="0" dirty="0" smtClean="0"/>
              <a:t>-&gt;</a:t>
            </a:r>
            <a:r>
              <a:rPr lang="zh-CN" altLang="en-US" baseline="0" dirty="0" smtClean="0"/>
              <a:t> </a:t>
            </a:r>
            <a:r>
              <a:rPr lang="en-US" altLang="zh-CN" baseline="0" dirty="0" smtClean="0"/>
              <a:t>theoretical</a:t>
            </a:r>
            <a:endParaRPr lang="zh-CN" altLang="en-US" baseline="0" dirty="0" smtClean="0"/>
          </a:p>
          <a:p>
            <a:endParaRPr lang="zh-CN" altLang="en-US" baseline="0" dirty="0" smtClean="0"/>
          </a:p>
          <a:p>
            <a:endParaRPr lang="zh-CN" altLang="en-US" baseline="0" dirty="0" smtClean="0"/>
          </a:p>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7</a:t>
            </a:fld>
            <a:endParaRPr lang="en-US"/>
          </a:p>
        </p:txBody>
      </p:sp>
    </p:spTree>
    <p:extLst>
      <p:ext uri="{BB962C8B-B14F-4D97-AF65-F5344CB8AC3E}">
        <p14:creationId xmlns:p14="http://schemas.microsoft.com/office/powerpoint/2010/main" val="57412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&lt;&gt;</a:t>
            </a:r>
            <a:endParaRPr lang="zh-CN" altLang="en-US"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altLang="zh-CN" sz="1400" dirty="0" smtClean="0"/>
              <a:t>There are three kinds of solutions for open data: </a:t>
            </a:r>
            <a:r>
              <a:rPr lang="en-US" altLang="zh-CN" sz="1400" b="1" dirty="0" smtClean="0"/>
              <a:t>“greenfield”, “cloned” </a:t>
            </a:r>
            <a:r>
              <a:rPr lang="en-US" altLang="zh-CN" sz="1400" dirty="0" smtClean="0"/>
              <a:t>and</a:t>
            </a:r>
            <a:r>
              <a:rPr lang="en-US" altLang="zh-CN" sz="1400" b="1" dirty="0" smtClean="0"/>
              <a:t> “creative</a:t>
            </a:r>
            <a:r>
              <a:rPr lang="zh-CN" altLang="en-US" sz="1400" b="1" dirty="0" smtClean="0"/>
              <a:t> </a:t>
            </a:r>
            <a:r>
              <a:rPr lang="en-US" altLang="zh-CN" sz="1400" b="1" dirty="0" smtClean="0"/>
              <a:t>reuse” </a:t>
            </a:r>
            <a:r>
              <a:rPr lang="en-US" altLang="zh-CN" sz="1400" dirty="0" smtClean="0"/>
              <a:t>(</a:t>
            </a:r>
            <a:r>
              <a:rPr lang="en-US" sz="1400" dirty="0" err="1" smtClean="0"/>
              <a:t>Girotra</a:t>
            </a:r>
            <a:r>
              <a:rPr lang="en-US" sz="1400" dirty="0" smtClean="0"/>
              <a:t> et al., 2010).</a:t>
            </a:r>
            <a:endParaRPr lang="zh-CN" altLang="en-US" sz="1400" smtClean="0"/>
          </a:p>
          <a:p>
            <a:endParaRPr lang="zh-CN" altLang="en-US" smtClean="0"/>
          </a:p>
          <a:p>
            <a:r>
              <a:rPr lang="en-US" altLang="zh-CN" dirty="0" smtClean="0"/>
              <a:t>====</a:t>
            </a:r>
            <a:endParaRPr lang="zh-CN" altLang="en-US" dirty="0" smtClean="0"/>
          </a:p>
          <a:p>
            <a:r>
              <a:rPr lang="en-US" altLang="zh-CN" dirty="0" smtClean="0"/>
              <a:t>define</a:t>
            </a:r>
            <a:r>
              <a:rPr lang="zh-CN" altLang="en-US" dirty="0" smtClean="0"/>
              <a:t> </a:t>
            </a:r>
            <a:r>
              <a:rPr lang="en-US" altLang="zh-CN" dirty="0" smtClean="0"/>
              <a:t>transparency</a:t>
            </a:r>
            <a:endParaRPr lang="zh-CN" altLang="en-US" dirty="0" smtClean="0"/>
          </a:p>
          <a:p>
            <a:r>
              <a:rPr lang="en-US" altLang="zh-CN" dirty="0" smtClean="0"/>
              <a:t>remove</a:t>
            </a:r>
            <a:r>
              <a:rPr lang="zh-CN" altLang="en-US" baseline="0" dirty="0" smtClean="0"/>
              <a:t> </a:t>
            </a:r>
            <a:r>
              <a:rPr lang="en-US" altLang="zh-CN" baseline="0" dirty="0" smtClean="0"/>
              <a:t>right</a:t>
            </a:r>
            <a:r>
              <a:rPr lang="zh-CN" altLang="en-US" baseline="0" dirty="0" smtClean="0"/>
              <a:t> </a:t>
            </a:r>
            <a:r>
              <a:rPr lang="en-US" altLang="zh-CN" baseline="0" dirty="0" smtClean="0"/>
              <a:t>part</a:t>
            </a:r>
            <a:endParaRPr lang="zh-CN" altLang="en-US" dirty="0" smtClean="0"/>
          </a:p>
          <a:p>
            <a:endParaRPr lang="zh-CN" altLang="en-US" dirty="0" smtClean="0"/>
          </a:p>
          <a:p>
            <a:r>
              <a:rPr lang="en-US" altLang="zh-CN" dirty="0" smtClean="0"/>
              <a:t>Organizers</a:t>
            </a:r>
            <a:r>
              <a:rPr lang="zh-CN" altLang="en-US" dirty="0" smtClean="0"/>
              <a:t> </a:t>
            </a:r>
            <a:r>
              <a:rPr lang="en-US" altLang="zh-CN" dirty="0" smtClean="0"/>
              <a:t>and</a:t>
            </a:r>
            <a:r>
              <a:rPr lang="zh-CN" altLang="en-US" dirty="0" smtClean="0"/>
              <a:t> </a:t>
            </a:r>
            <a:r>
              <a:rPr lang="en-US" altLang="zh-CN" dirty="0" smtClean="0"/>
              <a:t>researchers</a:t>
            </a:r>
            <a:r>
              <a:rPr lang="zh-CN" altLang="en-US" dirty="0" smtClean="0"/>
              <a:t> </a:t>
            </a:r>
            <a:r>
              <a:rPr lang="en-US" altLang="zh-CN" dirty="0" smtClean="0"/>
              <a:t>are</a:t>
            </a:r>
            <a:r>
              <a:rPr lang="zh-CN" altLang="en-US" dirty="0" smtClean="0"/>
              <a:t> </a:t>
            </a:r>
            <a:r>
              <a:rPr lang="en-US" altLang="zh-CN" dirty="0" smtClean="0"/>
              <a:t>eager</a:t>
            </a:r>
            <a:r>
              <a:rPr lang="zh-CN" altLang="en-US" dirty="0" smtClean="0"/>
              <a:t> </a:t>
            </a:r>
            <a:r>
              <a:rPr lang="en-US" altLang="zh-CN" dirty="0" smtClean="0"/>
              <a:t>to</a:t>
            </a:r>
            <a:r>
              <a:rPr lang="zh-CN" altLang="en-US" dirty="0" smtClean="0"/>
              <a:t> </a:t>
            </a:r>
            <a:r>
              <a:rPr lang="en-US" altLang="zh-CN" dirty="0" smtClean="0"/>
              <a:t>learn</a:t>
            </a:r>
            <a:r>
              <a:rPr lang="zh-CN" altLang="en-US" baseline="0" dirty="0" smtClean="0"/>
              <a:t> </a:t>
            </a:r>
            <a:r>
              <a:rPr lang="en-US" altLang="zh-CN" baseline="0" dirty="0" smtClean="0"/>
              <a:t>the</a:t>
            </a:r>
            <a:r>
              <a:rPr lang="zh-CN" altLang="en-US" baseline="0" dirty="0" smtClean="0"/>
              <a:t> </a:t>
            </a:r>
            <a:r>
              <a:rPr lang="en-US" altLang="zh-CN" baseline="0" dirty="0" smtClean="0"/>
              <a:t>reuse</a:t>
            </a:r>
            <a:r>
              <a:rPr lang="zh-CN" altLang="en-US" baseline="0" dirty="0" smtClean="0"/>
              <a:t> </a:t>
            </a:r>
            <a:r>
              <a:rPr lang="en-US" altLang="zh-CN" baseline="0" dirty="0" smtClean="0"/>
              <a:t>behavior</a:t>
            </a:r>
            <a:r>
              <a:rPr lang="zh-CN" altLang="en-US" baseline="0" dirty="0" smtClean="0"/>
              <a:t> </a:t>
            </a:r>
            <a:r>
              <a:rPr lang="en-US" altLang="zh-CN" baseline="0" dirty="0" smtClean="0"/>
              <a:t>and</a:t>
            </a:r>
            <a:r>
              <a:rPr lang="zh-CN" altLang="en-US" baseline="0" dirty="0" smtClean="0"/>
              <a:t> </a:t>
            </a:r>
            <a:r>
              <a:rPr lang="en-US" altLang="zh-CN" baseline="0" dirty="0" smtClean="0"/>
              <a:t>identify</a:t>
            </a:r>
            <a:r>
              <a:rPr lang="zh-CN" altLang="en-US" baseline="0" dirty="0" smtClean="0"/>
              <a:t> </a:t>
            </a:r>
            <a:r>
              <a:rPr lang="en-US" altLang="zh-CN" baseline="0" dirty="0" smtClean="0"/>
              <a:t>the</a:t>
            </a:r>
            <a:r>
              <a:rPr lang="zh-CN" altLang="en-US" baseline="0" dirty="0" smtClean="0"/>
              <a:t> </a:t>
            </a:r>
            <a:r>
              <a:rPr lang="en-US" altLang="zh-CN" baseline="0" dirty="0" smtClean="0"/>
              <a:t>novel</a:t>
            </a:r>
            <a:r>
              <a:rPr lang="zh-CN" altLang="en-US" baseline="0" dirty="0" smtClean="0"/>
              <a:t> </a:t>
            </a:r>
            <a:r>
              <a:rPr lang="en-US" altLang="zh-CN" baseline="0" dirty="0" smtClean="0"/>
              <a:t>project</a:t>
            </a:r>
            <a:r>
              <a:rPr lang="zh-CN" altLang="en-US" baseline="0" dirty="0" smtClean="0"/>
              <a:t> </a:t>
            </a:r>
            <a:r>
              <a:rPr lang="en-US" altLang="zh-CN" baseline="0" dirty="0" smtClean="0"/>
              <a:t>in</a:t>
            </a:r>
            <a:r>
              <a:rPr lang="zh-CN" altLang="en-US" baseline="0" dirty="0" smtClean="0"/>
              <a:t> </a:t>
            </a:r>
            <a:r>
              <a:rPr lang="en-US" altLang="zh-CN" baseline="0" dirty="0" smtClean="0"/>
              <a:t>contests</a:t>
            </a:r>
            <a:r>
              <a:rPr lang="zh-CN" altLang="en-US" baseline="0" dirty="0" smtClean="0"/>
              <a:t> </a:t>
            </a:r>
            <a:endParaRPr lang="zh-CN" altLang="en-US" dirty="0" smtClean="0"/>
          </a:p>
          <a:p>
            <a:endParaRPr lang="zh-CN" altLang="en-US" dirty="0" smtClean="0"/>
          </a:p>
          <a:p>
            <a:r>
              <a:rPr lang="en-US" dirty="0" smtClean="0"/>
              <a:t>Currently</a:t>
            </a:r>
            <a:r>
              <a:rPr lang="en-US" baseline="0" dirty="0" smtClean="0"/>
              <a:t> innovation contest are blind – </a:t>
            </a:r>
            <a:r>
              <a:rPr lang="en-US" baseline="0" dirty="0" err="1" smtClean="0"/>
              <a:t>triger</a:t>
            </a:r>
            <a:r>
              <a:rPr lang="en-US" baseline="0" dirty="0" smtClean="0"/>
              <a:t> knowledge – greenfield – everyone try the best solution</a:t>
            </a:r>
          </a:p>
          <a:p>
            <a:r>
              <a:rPr lang="en-US" baseline="0" dirty="0" smtClean="0"/>
              <a:t>Another way to reuse – reuse for efficiency but also for novel</a:t>
            </a:r>
          </a:p>
          <a:p>
            <a:endParaRPr lang="en-US" baseline="0" dirty="0" smtClean="0"/>
          </a:p>
          <a:p>
            <a:r>
              <a:rPr lang="en-US" baseline="0" dirty="0" smtClean="0"/>
              <a:t>Current innovation contest </a:t>
            </a:r>
          </a:p>
          <a:p>
            <a:endParaRPr lang="en-US" baseline="0" dirty="0" smtClean="0"/>
          </a:p>
          <a:p>
            <a:r>
              <a:rPr lang="en-US" baseline="0" dirty="0" smtClean="0"/>
              <a:t>How to identify copy and reuse in new context</a:t>
            </a:r>
            <a:endParaRPr lang="en-US" dirty="0" smtClean="0"/>
          </a:p>
          <a:p>
            <a:endParaRPr lang="en-US" dirty="0" smtClean="0"/>
          </a:p>
          <a:p>
            <a:r>
              <a:rPr lang="en-US" dirty="0" smtClean="0"/>
              <a:t>The development for</a:t>
            </a:r>
            <a:r>
              <a:rPr lang="en-US" baseline="0" dirty="0" smtClean="0"/>
              <a:t> open data, has 3 types: </a:t>
            </a:r>
            <a:r>
              <a:rPr lang="en-US" dirty="0" smtClean="0"/>
              <a:t>Green – 2</a:t>
            </a:r>
            <a:r>
              <a:rPr lang="en-US" baseline="0" dirty="0" smtClean="0"/>
              <a:t> – 3 </a:t>
            </a:r>
          </a:p>
          <a:p>
            <a:r>
              <a:rPr lang="en-US" baseline="0" dirty="0" smtClean="0"/>
              <a:t>Current innovation contest design only for 1</a:t>
            </a:r>
          </a:p>
          <a:p>
            <a:r>
              <a:rPr lang="en-US" baseline="0" dirty="0" smtClean="0"/>
              <a:t>How to support 2,3</a:t>
            </a:r>
          </a:p>
          <a:p>
            <a:endParaRPr lang="en-US" baseline="0" dirty="0" smtClean="0"/>
          </a:p>
          <a:p>
            <a:endParaRPr lang="en-US" dirty="0" smtClean="0"/>
          </a:p>
          <a:p>
            <a:r>
              <a:rPr lang="en-US" dirty="0" smtClean="0"/>
              <a:t>===</a:t>
            </a:r>
          </a:p>
          <a:p>
            <a:r>
              <a:rPr lang="en-US" dirty="0" smtClean="0"/>
              <a:t>Literature on innovation contests points to transparency as a possible solution to the “novelty/reuse” problematic.</a:t>
            </a:r>
          </a:p>
          <a:p>
            <a:r>
              <a:rPr lang="en-US" dirty="0" smtClean="0"/>
              <a:t>Seeing the performance of others may create incentives effects for creating novel “greenfield” ideas (see </a:t>
            </a:r>
            <a:r>
              <a:rPr lang="en-US" dirty="0" err="1" smtClean="0"/>
              <a:t>Girotra</a:t>
            </a:r>
            <a:r>
              <a:rPr lang="en-US" dirty="0" smtClean="0"/>
              <a:t> et al., 2010)</a:t>
            </a:r>
          </a:p>
          <a:p>
            <a:r>
              <a:rPr lang="en-US" dirty="0" smtClean="0"/>
              <a:t>Seeing the solutions of others may trigger remixing of others’ solutions to create new novel ideas (Nickerson, 2015).</a:t>
            </a:r>
            <a:endParaRPr lang="zh-CN" altLang="en-US" dirty="0" smtClean="0"/>
          </a:p>
          <a:p>
            <a:endParaRPr lang="zh-CN" altLang="en-US" dirty="0" smtClean="0"/>
          </a:p>
          <a:p>
            <a:pPr marL="0" marR="0" indent="0" algn="l" defTabSz="535773" rtl="0" eaLnBrk="1" fontAlgn="auto" latinLnBrk="0" hangingPunct="1">
              <a:lnSpc>
                <a:spcPct val="100000"/>
              </a:lnSpc>
              <a:spcBef>
                <a:spcPts val="0"/>
              </a:spcBef>
              <a:spcAft>
                <a:spcPts val="0"/>
              </a:spcAft>
              <a:buClrTx/>
              <a:buSzTx/>
              <a:buFontTx/>
              <a:buNone/>
              <a:tabLst/>
              <a:defRPr/>
            </a:pPr>
            <a:r>
              <a:rPr lang="en-US" b="1" dirty="0" smtClean="0"/>
              <a:t>but wait – I could just copy the ideas of others??? (herding, blatant copying) Or, even better, I’ll just use this solution’s idea, because hey! I can see from her performance scores that she’s number 1, so I’ll just use this idea and work from it (idea fixation)”</a:t>
            </a:r>
          </a:p>
          <a:p>
            <a:endParaRPr lang="zh-CN" altLang="en-US" dirty="0" smtClean="0"/>
          </a:p>
          <a:p>
            <a:r>
              <a:rPr lang="en-US" altLang="zh-CN" dirty="0" smtClean="0"/>
              <a:t>By</a:t>
            </a:r>
            <a:r>
              <a:rPr lang="zh-CN" altLang="en-US" baseline="0" dirty="0" smtClean="0"/>
              <a:t> </a:t>
            </a:r>
            <a:r>
              <a:rPr lang="en-US" altLang="zh-CN" baseline="0" dirty="0" smtClean="0"/>
              <a:t>measuring</a:t>
            </a:r>
            <a:r>
              <a:rPr lang="zh-CN" altLang="en-US" baseline="0" dirty="0" smtClean="0"/>
              <a:t> </a:t>
            </a:r>
            <a:r>
              <a:rPr lang="en-US" altLang="zh-CN" baseline="0" dirty="0" smtClean="0"/>
              <a:t>the</a:t>
            </a:r>
            <a:r>
              <a:rPr lang="zh-CN" altLang="en-US" baseline="0" dirty="0" smtClean="0"/>
              <a:t> </a:t>
            </a:r>
            <a:r>
              <a:rPr lang="en-US" altLang="zh-CN" baseline="0" dirty="0" smtClean="0"/>
              <a:t>reuse,</a:t>
            </a:r>
            <a:r>
              <a:rPr lang="zh-CN" altLang="en-US" baseline="0" dirty="0" smtClean="0"/>
              <a:t> </a:t>
            </a:r>
            <a:r>
              <a:rPr lang="en-US" altLang="zh-CN" baseline="0" dirty="0" smtClean="0"/>
              <a:t>researchers/organizers</a:t>
            </a:r>
            <a:r>
              <a:rPr lang="zh-CN" altLang="en-US" baseline="0" dirty="0" smtClean="0"/>
              <a:t> </a:t>
            </a:r>
            <a:r>
              <a:rPr lang="en-US" altLang="zh-CN" baseline="0" dirty="0" smtClean="0"/>
              <a:t>are</a:t>
            </a:r>
            <a:r>
              <a:rPr lang="zh-CN" altLang="en-US" baseline="0" dirty="0" smtClean="0"/>
              <a:t> </a:t>
            </a:r>
            <a:r>
              <a:rPr lang="en-US" altLang="zh-CN" baseline="0" dirty="0" smtClean="0"/>
              <a:t>able</a:t>
            </a:r>
            <a:r>
              <a:rPr lang="zh-CN" altLang="en-US" baseline="0" dirty="0" smtClean="0"/>
              <a:t> </a:t>
            </a:r>
            <a:r>
              <a:rPr lang="en-US" altLang="zh-CN" baseline="0" dirty="0" smtClean="0"/>
              <a:t>to</a:t>
            </a:r>
            <a:r>
              <a:rPr lang="zh-CN" altLang="en-US" baseline="0" dirty="0" smtClean="0"/>
              <a:t> </a:t>
            </a:r>
            <a:r>
              <a:rPr lang="en-US" altLang="zh-CN" baseline="0" dirty="0" smtClean="0"/>
              <a:t>learn</a:t>
            </a:r>
            <a:r>
              <a:rPr lang="zh-CN" altLang="en-US" baseline="0" dirty="0" smtClean="0"/>
              <a:t> </a:t>
            </a:r>
            <a:r>
              <a:rPr lang="en-US" altLang="zh-CN" baseline="0" dirty="0" smtClean="0"/>
              <a:t>the</a:t>
            </a:r>
            <a:r>
              <a:rPr lang="zh-CN" altLang="en-US" baseline="0" dirty="0" smtClean="0"/>
              <a:t> </a:t>
            </a:r>
            <a:r>
              <a:rPr lang="en-US" altLang="zh-CN" baseline="0" dirty="0" smtClean="0"/>
              <a:t>reuse</a:t>
            </a:r>
            <a:r>
              <a:rPr lang="zh-CN" altLang="en-US" baseline="0" dirty="0" smtClean="0"/>
              <a:t> </a:t>
            </a:r>
            <a:r>
              <a:rPr lang="en-US" altLang="zh-CN" baseline="0" dirty="0" smtClean="0"/>
              <a:t>behaviors</a:t>
            </a:r>
            <a:r>
              <a:rPr lang="zh-CN" altLang="en-US" baseline="0" dirty="0" smtClean="0"/>
              <a:t> </a:t>
            </a:r>
            <a:r>
              <a:rPr lang="en-US" altLang="zh-CN" baseline="0" dirty="0" smtClean="0"/>
              <a:t>of</a:t>
            </a:r>
            <a:r>
              <a:rPr lang="zh-CN" altLang="en-US" baseline="0" dirty="0" smtClean="0"/>
              <a:t> </a:t>
            </a:r>
            <a:r>
              <a:rPr lang="en-US" altLang="zh-CN" baseline="0" dirty="0" smtClean="0"/>
              <a:t>participants,</a:t>
            </a:r>
            <a:r>
              <a:rPr lang="zh-CN" altLang="en-US" baseline="0" dirty="0" smtClean="0"/>
              <a:t> </a:t>
            </a:r>
            <a:r>
              <a:rPr lang="en-US" altLang="zh-CN" baseline="0" dirty="0" smtClean="0"/>
              <a:t>trigger</a:t>
            </a:r>
            <a:r>
              <a:rPr lang="zh-CN" altLang="en-US" baseline="0" dirty="0" smtClean="0"/>
              <a:t> </a:t>
            </a:r>
            <a:r>
              <a:rPr lang="en-US" altLang="zh-CN" baseline="0" dirty="0" smtClean="0"/>
              <a:t>better</a:t>
            </a:r>
            <a:r>
              <a:rPr lang="zh-CN" altLang="en-US" baseline="0" dirty="0" smtClean="0"/>
              <a:t> </a:t>
            </a:r>
            <a:r>
              <a:rPr lang="en-US" altLang="zh-CN" baseline="0" dirty="0" smtClean="0"/>
              <a:t>solutions</a:t>
            </a:r>
            <a:r>
              <a:rPr lang="zh-CN" altLang="en-US" baseline="0" dirty="0" smtClean="0"/>
              <a:t> </a:t>
            </a:r>
            <a:r>
              <a:rPr lang="en-US" altLang="zh-CN" baseline="0" dirty="0" smtClean="0"/>
              <a:t>by</a:t>
            </a:r>
            <a:r>
              <a:rPr lang="zh-CN" altLang="en-US" baseline="0" dirty="0" smtClean="0"/>
              <a:t> </a:t>
            </a:r>
            <a:r>
              <a:rPr lang="en-US" altLang="zh-CN" baseline="0" dirty="0" smtClean="0"/>
              <a:t>contest</a:t>
            </a:r>
            <a:r>
              <a:rPr lang="zh-CN" altLang="en-US" baseline="0" dirty="0" smtClean="0"/>
              <a:t> </a:t>
            </a:r>
            <a:r>
              <a:rPr lang="en-US" altLang="zh-CN" baseline="0" dirty="0" smtClean="0"/>
              <a:t>setting</a:t>
            </a:r>
            <a:endParaRPr lang="zh-CN" altLang="en-US" dirty="0" smtClean="0"/>
          </a:p>
          <a:p>
            <a:endParaRPr lang="zh-CN" altLang="en-US" dirty="0" smtClean="0"/>
          </a:p>
          <a:p>
            <a:r>
              <a:rPr lang="en-US" altLang="zh-CN" dirty="0" smtClean="0"/>
              <a:t>====</a:t>
            </a:r>
            <a:endParaRPr lang="zh-CN" altLang="en-US" dirty="0" smtClean="0"/>
          </a:p>
          <a:p>
            <a:endParaRPr lang="zh-CN" altLang="en-US" dirty="0" smtClean="0"/>
          </a:p>
          <a:p>
            <a:r>
              <a:rPr lang="en-US" altLang="zh-CN" dirty="0" smtClean="0"/>
              <a:t>innovation</a:t>
            </a:r>
            <a:endParaRPr lang="zh-CN" altLang="en-US" dirty="0" smtClean="0"/>
          </a:p>
          <a:p>
            <a:r>
              <a:rPr lang="en-US" altLang="zh-CN" dirty="0" err="1" smtClean="0"/>
              <a:t>transpareny</a:t>
            </a:r>
            <a:r>
              <a:rPr lang="zh-CN" altLang="en-US" dirty="0" smtClean="0"/>
              <a:t> </a:t>
            </a:r>
          </a:p>
          <a:p>
            <a:endParaRPr lang="zh-CN" altLang="en-US" dirty="0" smtClean="0"/>
          </a:p>
          <a:p>
            <a:r>
              <a:rPr lang="en-US" altLang="zh-CN" dirty="0" smtClean="0"/>
              <a:t>..</a:t>
            </a:r>
            <a:endParaRPr lang="zh-CN" altLang="en-US" dirty="0" smtClean="0"/>
          </a:p>
          <a:p>
            <a:r>
              <a:rPr lang="en-US" altLang="zh-CN" dirty="0" smtClean="0"/>
              <a:t>no</a:t>
            </a:r>
            <a:r>
              <a:rPr lang="zh-CN" altLang="en-US" baseline="0" dirty="0" smtClean="0"/>
              <a:t> </a:t>
            </a:r>
            <a:r>
              <a:rPr lang="en-US" altLang="zh-CN" baseline="0" dirty="0" smtClean="0"/>
              <a:t>trans</a:t>
            </a:r>
            <a:r>
              <a:rPr lang="zh-CN" altLang="en-US" baseline="0" dirty="0" smtClean="0"/>
              <a:t> </a:t>
            </a:r>
            <a:r>
              <a:rPr lang="en-US" altLang="zh-CN" baseline="0" dirty="0" smtClean="0"/>
              <a:t>VS</a:t>
            </a:r>
            <a:r>
              <a:rPr lang="zh-CN" altLang="en-US" baseline="0" dirty="0" smtClean="0"/>
              <a:t> </a:t>
            </a:r>
            <a:r>
              <a:rPr lang="en-US" altLang="zh-CN" baseline="0" dirty="0" smtClean="0"/>
              <a:t>trans</a:t>
            </a:r>
            <a:r>
              <a:rPr lang="zh-CN" altLang="en-US" baseline="0" dirty="0" smtClean="0"/>
              <a:t> </a:t>
            </a:r>
            <a:r>
              <a:rPr lang="en-US" altLang="zh-CN" baseline="0" dirty="0" smtClean="0"/>
              <a:t>-&gt;</a:t>
            </a:r>
            <a:r>
              <a:rPr lang="zh-CN" altLang="en-US" baseline="0" dirty="0" smtClean="0"/>
              <a:t> </a:t>
            </a:r>
            <a:r>
              <a:rPr lang="en-US" altLang="zh-CN" baseline="0" dirty="0" err="1" smtClean="0"/>
              <a:t>trigers</a:t>
            </a:r>
            <a:r>
              <a:rPr lang="zh-CN" altLang="en-US" baseline="0" dirty="0" smtClean="0"/>
              <a:t> </a:t>
            </a:r>
            <a:r>
              <a:rPr lang="en-US" altLang="zh-CN" baseline="0" dirty="0" smtClean="0"/>
              <a:t>to</a:t>
            </a:r>
            <a:r>
              <a:rPr lang="zh-CN" altLang="en-US" baseline="0" dirty="0" smtClean="0"/>
              <a:t> </a:t>
            </a:r>
            <a:r>
              <a:rPr lang="en-US" altLang="zh-CN" baseline="0" dirty="0" smtClean="0"/>
              <a:t>result</a:t>
            </a:r>
            <a:endParaRPr lang="zh-CN" altLang="en-US" baseline="0" dirty="0" smtClean="0"/>
          </a:p>
          <a:p>
            <a:endParaRPr lang="zh-CN" altLang="en-US" baseline="0" dirty="0" smtClean="0"/>
          </a:p>
          <a:p>
            <a:r>
              <a:rPr lang="en-US" altLang="zh-CN" baseline="0" dirty="0" smtClean="0"/>
              <a:t>bridge</a:t>
            </a:r>
            <a:r>
              <a:rPr lang="zh-CN" altLang="en-US" baseline="0" dirty="0" smtClean="0"/>
              <a:t> </a:t>
            </a:r>
            <a:r>
              <a:rPr lang="en-US" altLang="zh-CN" baseline="0" dirty="0" smtClean="0"/>
              <a:t>the</a:t>
            </a:r>
            <a:r>
              <a:rPr lang="zh-CN" altLang="en-US" baseline="0" dirty="0" smtClean="0"/>
              <a:t> </a:t>
            </a:r>
            <a:r>
              <a:rPr lang="en-US" altLang="zh-CN" baseline="0" dirty="0" smtClean="0"/>
              <a:t>points</a:t>
            </a:r>
            <a:endParaRPr lang="zh-CN" altLang="en-US" baseline="0" dirty="0" smtClean="0"/>
          </a:p>
          <a:p>
            <a:endParaRPr lang="zh-CN" altLang="en-US" dirty="0" smtClean="0"/>
          </a:p>
          <a:p>
            <a:r>
              <a:rPr lang="en-US" altLang="zh-CN" dirty="0" smtClean="0"/>
              <a:t>motivation</a:t>
            </a:r>
            <a:r>
              <a:rPr lang="zh-CN" altLang="en-US" dirty="0" smtClean="0"/>
              <a:t> </a:t>
            </a:r>
            <a:r>
              <a:rPr lang="en-US" altLang="zh-CN" dirty="0" smtClean="0"/>
              <a:t>-</a:t>
            </a:r>
            <a:r>
              <a:rPr lang="zh-CN" altLang="en-US" dirty="0" smtClean="0"/>
              <a:t> </a:t>
            </a:r>
            <a:r>
              <a:rPr lang="en-US" altLang="zh-CN" dirty="0" smtClean="0"/>
              <a:t>video</a:t>
            </a:r>
            <a:r>
              <a:rPr lang="en-US" altLang="zh-CN" baseline="0" dirty="0" smtClean="0"/>
              <a:t>?</a:t>
            </a:r>
            <a:r>
              <a:rPr lang="zh-CN" altLang="en-US" baseline="0" dirty="0" smtClean="0"/>
              <a:t> </a:t>
            </a:r>
            <a:r>
              <a:rPr lang="en-US" altLang="zh-CN" baseline="0" dirty="0" smtClean="0"/>
              <a:t>-</a:t>
            </a:r>
            <a:r>
              <a:rPr lang="zh-CN" altLang="en-US" baseline="0" dirty="0" smtClean="0"/>
              <a:t> </a:t>
            </a:r>
            <a:r>
              <a:rPr lang="en-US" altLang="zh-CN" baseline="0" dirty="0" smtClean="0"/>
              <a:t>measure</a:t>
            </a:r>
            <a:r>
              <a:rPr lang="zh-CN" altLang="en-US" baseline="0" dirty="0" smtClean="0"/>
              <a:t> </a:t>
            </a:r>
            <a:r>
              <a:rPr lang="en-US" altLang="zh-CN" baseline="0" dirty="0" smtClean="0"/>
              <a:t>?</a:t>
            </a:r>
            <a:r>
              <a:rPr lang="zh-CN" altLang="en-US" baseline="0" dirty="0" smtClean="0"/>
              <a:t> </a:t>
            </a:r>
            <a:r>
              <a:rPr lang="en-US" altLang="zh-CN" baseline="0" dirty="0" err="1" smtClean="0"/>
              <a:t>ExCEO</a:t>
            </a:r>
            <a:r>
              <a:rPr lang="zh-CN" altLang="en-US" baseline="0" dirty="0" smtClean="0"/>
              <a:t> </a:t>
            </a:r>
            <a:r>
              <a:rPr lang="en-US" altLang="zh-CN" baseline="0" dirty="0" smtClean="0"/>
              <a:t>of</a:t>
            </a:r>
            <a:r>
              <a:rPr lang="zh-CN" altLang="en-US" baseline="0" dirty="0" smtClean="0"/>
              <a:t> </a:t>
            </a:r>
            <a:r>
              <a:rPr lang="en-US" altLang="zh-CN" baseline="0" dirty="0" err="1" smtClean="0"/>
              <a:t>microsoft</a:t>
            </a:r>
            <a:endParaRPr lang="zh-CN" altLang="en-US" baseline="0" dirty="0" smtClean="0"/>
          </a:p>
          <a:p>
            <a:endParaRPr lang="zh-CN" altLang="en-US" baseline="0" dirty="0" smtClean="0"/>
          </a:p>
          <a:p>
            <a:r>
              <a:rPr lang="en-US" altLang="zh-CN" baseline="0" dirty="0" smtClean="0"/>
              <a:t>no</a:t>
            </a:r>
            <a:r>
              <a:rPr lang="zh-CN" altLang="en-US" baseline="0" dirty="0" smtClean="0"/>
              <a:t> </a:t>
            </a:r>
            <a:r>
              <a:rPr lang="en-US" altLang="zh-CN" baseline="0" dirty="0" smtClean="0"/>
              <a:t>transparency</a:t>
            </a:r>
            <a:endParaRPr lang="zh-CN" altLang="en-US" baseline="0" dirty="0" smtClean="0"/>
          </a:p>
          <a:p>
            <a:endParaRPr lang="zh-CN" altLang="en-US" baseline="0" dirty="0" smtClean="0"/>
          </a:p>
          <a:p>
            <a:r>
              <a:rPr lang="en-US" altLang="zh-CN" baseline="0" dirty="0" smtClean="0"/>
              <a:t>practical</a:t>
            </a:r>
            <a:r>
              <a:rPr lang="zh-CN" altLang="en-US" baseline="0" dirty="0" smtClean="0"/>
              <a:t> </a:t>
            </a:r>
            <a:r>
              <a:rPr lang="en-US" altLang="zh-CN" baseline="0" dirty="0" smtClean="0"/>
              <a:t>-&gt;</a:t>
            </a:r>
            <a:r>
              <a:rPr lang="zh-CN" altLang="en-US" baseline="0" dirty="0" smtClean="0"/>
              <a:t> </a:t>
            </a:r>
            <a:r>
              <a:rPr lang="en-US" altLang="zh-CN" baseline="0" dirty="0" smtClean="0"/>
              <a:t>theoretical</a:t>
            </a:r>
            <a:endParaRPr lang="zh-CN" altLang="en-US" baseline="0" dirty="0" smtClean="0"/>
          </a:p>
          <a:p>
            <a:endParaRPr lang="zh-CN" altLang="en-US" baseline="0" dirty="0" smtClean="0"/>
          </a:p>
          <a:p>
            <a:endParaRPr lang="zh-CN" altLang="en-US" baseline="0" dirty="0" smtClean="0"/>
          </a:p>
          <a:p>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8</a:t>
            </a:fld>
            <a:endParaRPr lang="en-US"/>
          </a:p>
        </p:txBody>
      </p:sp>
    </p:spTree>
    <p:extLst>
      <p:ext uri="{BB962C8B-B14F-4D97-AF65-F5344CB8AC3E}">
        <p14:creationId xmlns:p14="http://schemas.microsoft.com/office/powerpoint/2010/main" val="961382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Steve Ballmer</a:t>
            </a:r>
            <a:endParaRPr lang="zh-CN" altLang="en-US" dirty="0" smtClean="0"/>
          </a:p>
          <a:p>
            <a:r>
              <a:rPr lang="en-US" altLang="zh-CN" dirty="0" smtClean="0"/>
              <a:t>Ex</a:t>
            </a:r>
            <a:r>
              <a:rPr lang="zh-CN" altLang="en-US" dirty="0" smtClean="0"/>
              <a:t> </a:t>
            </a:r>
            <a:r>
              <a:rPr lang="en-US" altLang="zh-CN" dirty="0" smtClean="0"/>
              <a:t>CEO</a:t>
            </a:r>
            <a:r>
              <a:rPr lang="zh-CN" altLang="en-US" dirty="0" smtClean="0"/>
              <a:t> </a:t>
            </a:r>
            <a:r>
              <a:rPr lang="en-US" altLang="zh-CN" dirty="0" smtClean="0"/>
              <a:t>of</a:t>
            </a:r>
            <a:r>
              <a:rPr lang="zh-CN" altLang="en-US" dirty="0" smtClean="0"/>
              <a:t> </a:t>
            </a:r>
            <a:r>
              <a:rPr lang="en-US" altLang="zh-CN" dirty="0" smtClean="0"/>
              <a:t>MS,</a:t>
            </a:r>
            <a:r>
              <a:rPr lang="zh-CN" altLang="en-US" dirty="0" smtClean="0"/>
              <a:t> </a:t>
            </a:r>
            <a:r>
              <a:rPr lang="en-US" altLang="zh-CN" dirty="0" smtClean="0"/>
              <a:t>measure</a:t>
            </a:r>
            <a:r>
              <a:rPr lang="zh-CN" altLang="en-US" dirty="0" smtClean="0"/>
              <a:t> </a:t>
            </a:r>
            <a:r>
              <a:rPr lang="en-US" altLang="zh-CN" dirty="0" smtClean="0"/>
              <a:t>everything</a:t>
            </a:r>
            <a:r>
              <a:rPr lang="zh-CN" altLang="en-US" dirty="0" smtClean="0"/>
              <a:t> </a:t>
            </a:r>
            <a:r>
              <a:rPr lang="en-US" altLang="zh-CN" dirty="0" smtClean="0"/>
              <a:t>you</a:t>
            </a:r>
            <a:r>
              <a:rPr lang="zh-CN" altLang="en-US" dirty="0" smtClean="0"/>
              <a:t> </a:t>
            </a:r>
            <a:r>
              <a:rPr lang="en-US" altLang="zh-CN" dirty="0" smtClean="0"/>
              <a:t>want</a:t>
            </a:r>
            <a:r>
              <a:rPr lang="zh-CN" altLang="en-US" dirty="0" smtClean="0"/>
              <a:t> </a:t>
            </a:r>
            <a:r>
              <a:rPr lang="en-US" altLang="zh-CN" dirty="0" smtClean="0"/>
              <a:t>to</a:t>
            </a:r>
            <a:r>
              <a:rPr lang="zh-CN" altLang="en-US" dirty="0" smtClean="0"/>
              <a:t> </a:t>
            </a:r>
            <a:r>
              <a:rPr lang="en-US" altLang="zh-CN" dirty="0" smtClean="0"/>
              <a:t>learn</a:t>
            </a:r>
            <a:r>
              <a:rPr lang="zh-CN" altLang="en-US" dirty="0" smtClean="0"/>
              <a:t> </a:t>
            </a:r>
            <a:r>
              <a:rPr lang="en-US" altLang="zh-CN" dirty="0" smtClean="0"/>
              <a:t>or</a:t>
            </a:r>
            <a:r>
              <a:rPr lang="zh-CN" altLang="en-US" dirty="0" smtClean="0"/>
              <a:t> </a:t>
            </a:r>
            <a:r>
              <a:rPr lang="en-US" altLang="zh-CN" dirty="0" smtClean="0"/>
              <a:t>explain!</a:t>
            </a: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pPr/>
              <a:t>9</a:t>
            </a:fld>
            <a:endParaRPr lang="en-US"/>
          </a:p>
        </p:txBody>
      </p:sp>
    </p:spTree>
    <p:extLst>
      <p:ext uri="{BB962C8B-B14F-4D97-AF65-F5344CB8AC3E}">
        <p14:creationId xmlns:p14="http://schemas.microsoft.com/office/powerpoint/2010/main" val="1141231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305" y="-13531"/>
            <a:ext cx="9963170" cy="3647967"/>
          </a:xfrm>
          <a:prstGeom prst="rect">
            <a:avLst/>
          </a:prstGeom>
        </p:spPr>
      </p:pic>
      <p:sp>
        <p:nvSpPr>
          <p:cNvPr id="13" name="Text Placeholder 19"/>
          <p:cNvSpPr>
            <a:spLocks noGrp="1"/>
          </p:cNvSpPr>
          <p:nvPr>
            <p:ph type="body" sz="quarter" idx="14" hasCustomPrompt="1"/>
          </p:nvPr>
        </p:nvSpPr>
        <p:spPr>
          <a:xfrm>
            <a:off x="720400" y="4501744"/>
            <a:ext cx="8558701" cy="1004335"/>
          </a:xfrm>
          <a:prstGeom prst="rect">
            <a:avLst/>
          </a:prstGeom>
        </p:spPr>
        <p:txBody>
          <a:bodyPr lIns="91326" tIns="45664" rIns="91326" bIns="45664">
            <a:noAutofit/>
          </a:bodyPr>
          <a:lstStyle>
            <a:lvl1pPr marL="0" indent="0">
              <a:buNone/>
              <a:defRPr sz="1700" b="0">
                <a:solidFill>
                  <a:srgbClr val="D19B23"/>
                </a:solidFill>
                <a:latin typeface="Arial" panose="020B0604020202020204" pitchFamily="34" charset="0"/>
                <a:cs typeface="Arial" panose="020B0604020202020204" pitchFamily="34" charset="0"/>
              </a:defRPr>
            </a:lvl1pPr>
          </a:lstStyle>
          <a:p>
            <a:pPr lvl="0"/>
            <a:r>
              <a:rPr lang="en-US" dirty="0"/>
              <a:t>Presenter Name</a:t>
            </a:r>
          </a:p>
          <a:p>
            <a:pPr lvl="0"/>
            <a:r>
              <a:rPr lang="en-US" dirty="0"/>
              <a:t>Presenter Title</a:t>
            </a:r>
          </a:p>
        </p:txBody>
      </p:sp>
      <p:sp>
        <p:nvSpPr>
          <p:cNvPr id="16" name="Text Placeholder 17"/>
          <p:cNvSpPr>
            <a:spLocks noGrp="1"/>
          </p:cNvSpPr>
          <p:nvPr>
            <p:ph type="body" sz="quarter" idx="13" hasCustomPrompt="1"/>
          </p:nvPr>
        </p:nvSpPr>
        <p:spPr>
          <a:xfrm>
            <a:off x="720389" y="3875973"/>
            <a:ext cx="8545998" cy="458490"/>
          </a:xfrm>
          <a:prstGeom prst="rect">
            <a:avLst/>
          </a:prstGeom>
        </p:spPr>
        <p:txBody>
          <a:bodyPr lIns="91326" tIns="45664" rIns="91326" bIns="45664">
            <a:noAutofit/>
          </a:bodyPr>
          <a:lstStyle>
            <a:lvl1pPr marL="0" indent="0">
              <a:buNone/>
              <a:defRPr sz="2700" cap="all">
                <a:solidFill>
                  <a:srgbClr val="746C66"/>
                </a:solidFill>
                <a:latin typeface="Impact"/>
                <a:cs typeface="Impact"/>
              </a:defRPr>
            </a:lvl1pPr>
          </a:lstStyle>
          <a:p>
            <a:pPr lvl="0"/>
            <a:r>
              <a:rPr lang="en-US" dirty="0"/>
              <a:t>Subtitle</a:t>
            </a:r>
          </a:p>
        </p:txBody>
      </p:sp>
      <p:sp>
        <p:nvSpPr>
          <p:cNvPr id="21" name="Title 14"/>
          <p:cNvSpPr>
            <a:spLocks noGrp="1"/>
          </p:cNvSpPr>
          <p:nvPr>
            <p:ph type="title" hasCustomPrompt="1"/>
          </p:nvPr>
        </p:nvSpPr>
        <p:spPr>
          <a:xfrm>
            <a:off x="720400" y="1125928"/>
            <a:ext cx="8558701" cy="645776"/>
          </a:xfrm>
          <a:prstGeom prst="rect">
            <a:avLst/>
          </a:prstGeom>
        </p:spPr>
        <p:txBody>
          <a:bodyPr lIns="91288" tIns="45643" rIns="91288" bIns="45643" anchor="t">
            <a:noAutofit/>
          </a:bodyPr>
          <a:lstStyle>
            <a:lvl1pPr>
              <a:lnSpc>
                <a:spcPct val="90000"/>
              </a:lnSpc>
              <a:defRPr sz="4600" cap="all">
                <a:solidFill>
                  <a:schemeClr val="bg1"/>
                </a:solidFill>
                <a:latin typeface="Impact"/>
                <a:cs typeface="Impact"/>
              </a:defRPr>
            </a:lvl1pPr>
          </a:lstStyle>
          <a:p>
            <a:r>
              <a:rPr lang="en-US" dirty="0"/>
              <a:t>Title first line</a:t>
            </a:r>
          </a:p>
        </p:txBody>
      </p:sp>
      <p:sp>
        <p:nvSpPr>
          <p:cNvPr id="22" name="Rectangle 21"/>
          <p:cNvSpPr/>
          <p:nvPr userDrawn="1"/>
        </p:nvSpPr>
        <p:spPr>
          <a:xfrm>
            <a:off x="-10726" y="3590421"/>
            <a:ext cx="9940666" cy="38614"/>
          </a:xfrm>
          <a:prstGeom prst="rect">
            <a:avLst/>
          </a:prstGeom>
          <a:solidFill>
            <a:srgbClr val="746C66"/>
          </a:solidFill>
          <a:ln>
            <a:noFill/>
          </a:ln>
        </p:spPr>
        <p:style>
          <a:lnRef idx="1">
            <a:schemeClr val="accent1"/>
          </a:lnRef>
          <a:fillRef idx="3">
            <a:schemeClr val="accent1"/>
          </a:fillRef>
          <a:effectRef idx="2">
            <a:schemeClr val="accent1"/>
          </a:effectRef>
          <a:fontRef idx="minor">
            <a:schemeClr val="lt1"/>
          </a:fontRef>
        </p:style>
        <p:txBody>
          <a:bodyPr lIns="77085" tIns="38543" rIns="77085" bIns="38543" rtlCol="0" anchor="ctr"/>
          <a:lstStyle/>
          <a:p>
            <a:pPr algn="ctr" defTabSz="511088"/>
            <a:endParaRPr lang="en-US" sz="2000">
              <a:ln>
                <a:solidFill>
                  <a:srgbClr val="D19B23"/>
                </a:solidFill>
              </a:ln>
              <a:solidFill>
                <a:srgbClr val="000000">
                  <a:lumMod val="75000"/>
                  <a:lumOff val="25000"/>
                </a:srgbClr>
              </a:solidFill>
              <a:latin typeface="Calibri"/>
            </a:endParaRPr>
          </a:p>
        </p:txBody>
      </p:sp>
      <p:sp>
        <p:nvSpPr>
          <p:cNvPr id="23" name="Subtitle 2"/>
          <p:cNvSpPr>
            <a:spLocks noGrp="1"/>
          </p:cNvSpPr>
          <p:nvPr>
            <p:ph type="subTitle" idx="1" hasCustomPrompt="1"/>
          </p:nvPr>
        </p:nvSpPr>
        <p:spPr>
          <a:xfrm>
            <a:off x="733769" y="1771702"/>
            <a:ext cx="8542854" cy="204561"/>
          </a:xfrm>
          <a:prstGeom prst="rect">
            <a:avLst/>
          </a:prstGeom>
        </p:spPr>
        <p:txBody>
          <a:bodyPr lIns="91326" tIns="45664" rIns="91326" bIns="45664" anchor="t">
            <a:noAutofit/>
          </a:bodyPr>
          <a:lstStyle>
            <a:lvl1pPr marL="0" indent="0" algn="l">
              <a:lnSpc>
                <a:spcPct val="90000"/>
              </a:lnSpc>
              <a:spcBef>
                <a:spcPts val="0"/>
              </a:spcBef>
              <a:buNone/>
              <a:defRPr sz="4600" cap="all" baseline="0">
                <a:solidFill>
                  <a:srgbClr val="FFFFFF"/>
                </a:solidFill>
                <a:latin typeface="Impact"/>
                <a:cs typeface="Impact"/>
              </a:defRPr>
            </a:lvl1pPr>
            <a:lvl2pPr marL="452209" indent="0" algn="ctr">
              <a:buNone/>
              <a:defRPr>
                <a:solidFill>
                  <a:schemeClr val="tx1">
                    <a:tint val="75000"/>
                  </a:schemeClr>
                </a:solidFill>
              </a:defRPr>
            </a:lvl2pPr>
            <a:lvl3pPr marL="904419" indent="0" algn="ctr">
              <a:buNone/>
              <a:defRPr>
                <a:solidFill>
                  <a:schemeClr val="tx1">
                    <a:tint val="75000"/>
                  </a:schemeClr>
                </a:solidFill>
              </a:defRPr>
            </a:lvl3pPr>
            <a:lvl4pPr marL="1356627" indent="0" algn="ctr">
              <a:buNone/>
              <a:defRPr>
                <a:solidFill>
                  <a:schemeClr val="tx1">
                    <a:tint val="75000"/>
                  </a:schemeClr>
                </a:solidFill>
              </a:defRPr>
            </a:lvl4pPr>
            <a:lvl5pPr marL="1808835" indent="0" algn="ctr">
              <a:buNone/>
              <a:defRPr>
                <a:solidFill>
                  <a:schemeClr val="tx1">
                    <a:tint val="75000"/>
                  </a:schemeClr>
                </a:solidFill>
              </a:defRPr>
            </a:lvl5pPr>
            <a:lvl6pPr marL="2261045" indent="0" algn="ctr">
              <a:buNone/>
              <a:defRPr>
                <a:solidFill>
                  <a:schemeClr val="tx1">
                    <a:tint val="75000"/>
                  </a:schemeClr>
                </a:solidFill>
              </a:defRPr>
            </a:lvl6pPr>
            <a:lvl7pPr marL="2713253" indent="0" algn="ctr">
              <a:buNone/>
              <a:defRPr>
                <a:solidFill>
                  <a:schemeClr val="tx1">
                    <a:tint val="75000"/>
                  </a:schemeClr>
                </a:solidFill>
              </a:defRPr>
            </a:lvl7pPr>
            <a:lvl8pPr marL="3165464" indent="0" algn="ctr">
              <a:buNone/>
              <a:defRPr>
                <a:solidFill>
                  <a:schemeClr val="tx1">
                    <a:tint val="75000"/>
                  </a:schemeClr>
                </a:solidFill>
              </a:defRPr>
            </a:lvl8pPr>
            <a:lvl9pPr marL="3617668" indent="0" algn="ctr">
              <a:buNone/>
              <a:defRPr>
                <a:solidFill>
                  <a:schemeClr val="tx1">
                    <a:tint val="75000"/>
                  </a:schemeClr>
                </a:solidFill>
              </a:defRPr>
            </a:lvl9pPr>
          </a:lstStyle>
          <a:p>
            <a:r>
              <a:rPr lang="en-US" dirty="0"/>
              <a:t>Second Line</a:t>
            </a:r>
            <a:br>
              <a:rPr lang="en-US" dirty="0"/>
            </a:br>
            <a:r>
              <a:rPr lang="en-US" dirty="0"/>
              <a:t>Third Line</a:t>
            </a:r>
          </a:p>
        </p:txBody>
      </p:sp>
      <p:pic>
        <p:nvPicPr>
          <p:cNvPr id="25" name="Picture 24"/>
          <p:cNvPicPr>
            <a:picLocks noChangeAspect="1"/>
          </p:cNvPicPr>
          <p:nvPr userDrawn="1"/>
        </p:nvPicPr>
        <p:blipFill rotWithShape="1">
          <a:blip r:embed="rId3" cstate="email">
            <a:extLst>
              <a:ext uri="{28A0092B-C50C-407E-A947-70E740481C1C}">
                <a14:useLocalDpi xmlns:a14="http://schemas.microsoft.com/office/drawing/2010/main"/>
              </a:ext>
            </a:extLst>
          </a:blip>
          <a:srcRect l="258" t="642" r="58477" b="49297"/>
          <a:stretch/>
        </p:blipFill>
        <p:spPr>
          <a:xfrm>
            <a:off x="2992581" y="2432003"/>
            <a:ext cx="6364198" cy="512640"/>
          </a:xfrm>
          <a:prstGeom prst="rect">
            <a:avLst/>
          </a:prstGeom>
        </p:spPr>
      </p:pic>
      <p:pic>
        <p:nvPicPr>
          <p:cNvPr id="26" name="Picture 25"/>
          <p:cNvPicPr>
            <a:picLocks noChangeAspect="1"/>
          </p:cNvPicPr>
          <p:nvPr userDrawn="1"/>
        </p:nvPicPr>
        <p:blipFill rotWithShape="1">
          <a:blip r:embed="rId3" cstate="email">
            <a:extLst>
              <a:ext uri="{28A0092B-C50C-407E-A947-70E740481C1C}">
                <a14:useLocalDpi xmlns:a14="http://schemas.microsoft.com/office/drawing/2010/main"/>
              </a:ext>
            </a:extLst>
          </a:blip>
          <a:srcRect l="258" t="7653" r="44254" b="49297"/>
          <a:stretch/>
        </p:blipFill>
        <p:spPr>
          <a:xfrm rot="10800000">
            <a:off x="-10866" y="352424"/>
            <a:ext cx="8857743" cy="456287"/>
          </a:xfrm>
          <a:prstGeom prst="rect">
            <a:avLst/>
          </a:prstGeom>
        </p:spPr>
      </p:pic>
    </p:spTree>
    <p:extLst>
      <p:ext uri="{BB962C8B-B14F-4D97-AF65-F5344CB8AC3E}">
        <p14:creationId xmlns:p14="http://schemas.microsoft.com/office/powerpoint/2010/main" val="1276125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_Title and Subtitle Only">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397724" y="6356350"/>
            <a:ext cx="2311399" cy="365125"/>
          </a:xfrm>
          <a:prstGeom prst="rect">
            <a:avLst/>
          </a:prstGeom>
          <a:noFill/>
          <a:ln>
            <a:noFill/>
          </a:ln>
        </p:spPr>
        <p:txBody>
          <a:bodyPr lIns="107226" tIns="53613" rIns="107226" bIns="53613" anchor="ctr" anchorCtr="0">
            <a:noAutofit/>
          </a:bodyPr>
          <a:lstStyle>
            <a:lvl1pPr marL="0" marR="0" indent="0" algn="l" rtl="0">
              <a:spcBef>
                <a:spcPts val="0"/>
              </a:spcBef>
              <a:buNone/>
              <a:defRPr sz="1500" b="0" i="0" u="none" strike="noStrike" cap="none" baseline="0">
                <a:solidFill>
                  <a:schemeClr val="dk2"/>
                </a:solidFill>
                <a:latin typeface="Arial"/>
                <a:ea typeface="Arial"/>
                <a:cs typeface="Arial"/>
                <a:sym typeface="Arial"/>
              </a:defRPr>
            </a:lvl1pPr>
          </a:lstStyle>
          <a:p>
            <a:pPr>
              <a:buSzPct val="25000"/>
            </a:pPr>
            <a:fld id="{00000000-1234-1234-1234-123412341234}" type="slidenum">
              <a:rPr lang="en-US" smtClean="0"/>
              <a:pPr>
                <a:buSzPct val="25000"/>
              </a:pPr>
              <a:t>‹#›</a:t>
            </a:fld>
            <a:endParaRPr lang="en-US"/>
          </a:p>
        </p:txBody>
      </p:sp>
      <p:sp>
        <p:nvSpPr>
          <p:cNvPr id="39" name="Shape 39"/>
          <p:cNvSpPr txBox="1">
            <a:spLocks noGrp="1"/>
          </p:cNvSpPr>
          <p:nvPr>
            <p:ph type="title"/>
          </p:nvPr>
        </p:nvSpPr>
        <p:spPr>
          <a:xfrm>
            <a:off x="397727" y="573859"/>
            <a:ext cx="9019854" cy="293374"/>
          </a:xfrm>
          <a:prstGeom prst="rect">
            <a:avLst/>
          </a:prstGeom>
          <a:noFill/>
          <a:ln>
            <a:noFill/>
          </a:ln>
        </p:spPr>
        <p:txBody>
          <a:bodyPr lIns="80884" tIns="80884" rIns="80884" bIns="80884"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397727" y="819576"/>
            <a:ext cx="9012977" cy="442912"/>
          </a:xfrm>
          <a:prstGeom prst="rect">
            <a:avLst/>
          </a:prstGeom>
          <a:noFill/>
          <a:ln>
            <a:noFill/>
          </a:ln>
        </p:spPr>
        <p:txBody>
          <a:bodyPr lIns="80884" tIns="80884" rIns="80884" bIns="80884" anchor="t" anchorCtr="0"/>
          <a:lstStyle>
            <a:lvl1pPr marL="0" indent="0" rtl="0">
              <a:spcBef>
                <a:spcPts val="0"/>
              </a:spcBef>
              <a:buClr>
                <a:schemeClr val="lt1"/>
              </a:buClr>
              <a:buFont typeface="Impact"/>
              <a:buNone/>
              <a:defRPr/>
            </a:lvl1pPr>
            <a:lvl2pPr marL="536193" indent="-8114" rtl="0">
              <a:spcBef>
                <a:spcPts val="0"/>
              </a:spcBef>
              <a:buFont typeface="Arial"/>
              <a:buNone/>
              <a:defRPr/>
            </a:lvl2pPr>
            <a:lvl3pPr marL="1072386" indent="-4994" rtl="0">
              <a:spcBef>
                <a:spcPts val="0"/>
              </a:spcBef>
              <a:buFont typeface="Arial"/>
              <a:buNone/>
              <a:defRPr/>
            </a:lvl3pPr>
            <a:lvl4pPr marL="1608577" indent="-1874" rtl="0">
              <a:spcBef>
                <a:spcPts val="0"/>
              </a:spcBef>
              <a:buFont typeface="Arial"/>
              <a:buNone/>
              <a:defRPr/>
            </a:lvl4pPr>
            <a:lvl5pPr marL="2144770" indent="-9988" rtl="0">
              <a:spcBef>
                <a:spcPts val="0"/>
              </a:spcBef>
              <a:buFont typeface="Arial"/>
              <a:buNone/>
              <a:defRPr/>
            </a:lvl5pPr>
            <a:lvl6pPr marL="2680964" indent="-6870" rtl="0">
              <a:spcBef>
                <a:spcPts val="0"/>
              </a:spcBef>
              <a:buFont typeface="Calibri"/>
              <a:buNone/>
              <a:defRPr/>
            </a:lvl6pPr>
            <a:lvl7pPr marL="3217154" indent="-3747" rtl="0">
              <a:spcBef>
                <a:spcPts val="0"/>
              </a:spcBef>
              <a:buFont typeface="Calibri"/>
              <a:buNone/>
              <a:defRPr/>
            </a:lvl7pPr>
            <a:lvl8pPr marL="3753345" indent="-625" rtl="0">
              <a:spcBef>
                <a:spcPts val="0"/>
              </a:spcBef>
              <a:buFont typeface="Calibri"/>
              <a:buNone/>
              <a:defRPr/>
            </a:lvl8pPr>
            <a:lvl9pPr marL="4289538" indent="-8739" rtl="0">
              <a:spcBef>
                <a:spcPts val="0"/>
              </a:spcBef>
              <a:buFont typeface="Calibri"/>
              <a:buNone/>
              <a:defRPr/>
            </a:lvl9pPr>
          </a:lstStyle>
          <a:p>
            <a:endParaRPr/>
          </a:p>
        </p:txBody>
      </p:sp>
    </p:spTree>
    <p:extLst>
      <p:ext uri="{BB962C8B-B14F-4D97-AF65-F5344CB8AC3E}">
        <p14:creationId xmlns:p14="http://schemas.microsoft.com/office/powerpoint/2010/main" val="2907367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7_Title and Subtitle Only">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397724" y="6356350"/>
            <a:ext cx="2311399" cy="365125"/>
          </a:xfrm>
          <a:prstGeom prst="rect">
            <a:avLst/>
          </a:prstGeom>
          <a:noFill/>
          <a:ln>
            <a:noFill/>
          </a:ln>
        </p:spPr>
        <p:txBody>
          <a:bodyPr lIns="107226" tIns="53613" rIns="107226" bIns="53613" anchor="ctr" anchorCtr="0">
            <a:noAutofit/>
          </a:bodyPr>
          <a:lstStyle>
            <a:lvl1pPr marL="0" marR="0" indent="0" algn="l" rtl="0">
              <a:spcBef>
                <a:spcPts val="0"/>
              </a:spcBef>
              <a:buNone/>
              <a:defRPr sz="1500" b="0" i="0" u="none" strike="noStrike" cap="none" baseline="0">
                <a:solidFill>
                  <a:schemeClr val="dk2"/>
                </a:solidFill>
                <a:latin typeface="Arial"/>
                <a:ea typeface="Arial"/>
                <a:cs typeface="Arial"/>
                <a:sym typeface="Arial"/>
              </a:defRPr>
            </a:lvl1pPr>
          </a:lstStyle>
          <a:p>
            <a:pPr>
              <a:buSzPct val="25000"/>
            </a:pPr>
            <a:fld id="{00000000-1234-1234-1234-123412341234}" type="slidenum">
              <a:rPr lang="en-US" smtClean="0"/>
              <a:pPr>
                <a:buSzPct val="25000"/>
              </a:pPr>
              <a:t>‹#›</a:t>
            </a:fld>
            <a:endParaRPr lang="en-US"/>
          </a:p>
        </p:txBody>
      </p:sp>
      <p:sp>
        <p:nvSpPr>
          <p:cNvPr id="39" name="Shape 39"/>
          <p:cNvSpPr txBox="1">
            <a:spLocks noGrp="1"/>
          </p:cNvSpPr>
          <p:nvPr>
            <p:ph type="title"/>
          </p:nvPr>
        </p:nvSpPr>
        <p:spPr>
          <a:xfrm>
            <a:off x="397727" y="573859"/>
            <a:ext cx="9019854" cy="293374"/>
          </a:xfrm>
          <a:prstGeom prst="rect">
            <a:avLst/>
          </a:prstGeom>
          <a:noFill/>
          <a:ln>
            <a:noFill/>
          </a:ln>
        </p:spPr>
        <p:txBody>
          <a:bodyPr lIns="80884" tIns="80884" rIns="80884" bIns="80884"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397727" y="819576"/>
            <a:ext cx="9012977" cy="442912"/>
          </a:xfrm>
          <a:prstGeom prst="rect">
            <a:avLst/>
          </a:prstGeom>
          <a:noFill/>
          <a:ln>
            <a:noFill/>
          </a:ln>
        </p:spPr>
        <p:txBody>
          <a:bodyPr lIns="80884" tIns="80884" rIns="80884" bIns="80884" anchor="t" anchorCtr="0"/>
          <a:lstStyle>
            <a:lvl1pPr marL="0" indent="0" rtl="0">
              <a:spcBef>
                <a:spcPts val="0"/>
              </a:spcBef>
              <a:buClr>
                <a:schemeClr val="lt1"/>
              </a:buClr>
              <a:buFont typeface="Impact"/>
              <a:buNone/>
              <a:defRPr/>
            </a:lvl1pPr>
            <a:lvl2pPr marL="536193" indent="-8114" rtl="0">
              <a:spcBef>
                <a:spcPts val="0"/>
              </a:spcBef>
              <a:buFont typeface="Arial"/>
              <a:buNone/>
              <a:defRPr/>
            </a:lvl2pPr>
            <a:lvl3pPr marL="1072386" indent="-4994" rtl="0">
              <a:spcBef>
                <a:spcPts val="0"/>
              </a:spcBef>
              <a:buFont typeface="Arial"/>
              <a:buNone/>
              <a:defRPr/>
            </a:lvl3pPr>
            <a:lvl4pPr marL="1608577" indent="-1874" rtl="0">
              <a:spcBef>
                <a:spcPts val="0"/>
              </a:spcBef>
              <a:buFont typeface="Arial"/>
              <a:buNone/>
              <a:defRPr/>
            </a:lvl4pPr>
            <a:lvl5pPr marL="2144770" indent="-9988" rtl="0">
              <a:spcBef>
                <a:spcPts val="0"/>
              </a:spcBef>
              <a:buFont typeface="Arial"/>
              <a:buNone/>
              <a:defRPr/>
            </a:lvl5pPr>
            <a:lvl6pPr marL="2680964" indent="-6870" rtl="0">
              <a:spcBef>
                <a:spcPts val="0"/>
              </a:spcBef>
              <a:buFont typeface="Calibri"/>
              <a:buNone/>
              <a:defRPr/>
            </a:lvl6pPr>
            <a:lvl7pPr marL="3217154" indent="-3747" rtl="0">
              <a:spcBef>
                <a:spcPts val="0"/>
              </a:spcBef>
              <a:buFont typeface="Calibri"/>
              <a:buNone/>
              <a:defRPr/>
            </a:lvl7pPr>
            <a:lvl8pPr marL="3753345" indent="-625" rtl="0">
              <a:spcBef>
                <a:spcPts val="0"/>
              </a:spcBef>
              <a:buFont typeface="Calibri"/>
              <a:buNone/>
              <a:defRPr/>
            </a:lvl8pPr>
            <a:lvl9pPr marL="4289538" indent="-8739" rtl="0">
              <a:spcBef>
                <a:spcPts val="0"/>
              </a:spcBef>
              <a:buFont typeface="Calibri"/>
              <a:buNone/>
              <a:defRPr/>
            </a:lvl9pPr>
          </a:lstStyle>
          <a:p>
            <a:endParaRPr/>
          </a:p>
        </p:txBody>
      </p:sp>
    </p:spTree>
    <p:extLst>
      <p:ext uri="{BB962C8B-B14F-4D97-AF65-F5344CB8AC3E}">
        <p14:creationId xmlns:p14="http://schemas.microsoft.com/office/powerpoint/2010/main" val="2907367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3_Text Only">
    <p:spTree>
      <p:nvGrpSpPr>
        <p:cNvPr id="1" name=""/>
        <p:cNvGrpSpPr/>
        <p:nvPr/>
      </p:nvGrpSpPr>
      <p:grpSpPr>
        <a:xfrm>
          <a:off x="0" y="0"/>
          <a:ext cx="0" cy="0"/>
          <a:chOff x="0" y="0"/>
          <a:chExt cx="0" cy="0"/>
        </a:xfrm>
      </p:grpSpPr>
      <p:sp>
        <p:nvSpPr>
          <p:cNvPr id="2" name="Title 1"/>
          <p:cNvSpPr>
            <a:spLocks noGrp="1"/>
          </p:cNvSpPr>
          <p:nvPr>
            <p:ph type="title"/>
          </p:nvPr>
        </p:nvSpPr>
        <p:spPr>
          <a:xfrm>
            <a:off x="349980" y="539990"/>
            <a:ext cx="9067602" cy="289982"/>
          </a:xfrm>
          <a:prstGeom prst="rect">
            <a:avLst/>
          </a:prstGeom>
        </p:spPr>
        <p:txBody>
          <a:bodyPr lIns="91288" tIns="45643" rIns="91288" bIns="45643" anchor="b" anchorCtr="0"/>
          <a:lstStyle>
            <a:lvl1pPr algn="r">
              <a:defRPr sz="1500">
                <a:solidFill>
                  <a:srgbClr val="FFFFFF"/>
                </a:solidFill>
                <a:latin typeface="Impact"/>
                <a:cs typeface="Impact"/>
              </a:defRPr>
            </a:lvl1pPr>
          </a:lstStyle>
          <a:p>
            <a:endParaRPr lang="en-US" dirty="0"/>
          </a:p>
        </p:txBody>
      </p:sp>
      <p:sp>
        <p:nvSpPr>
          <p:cNvPr id="3" name="Slide Number Placeholder 2"/>
          <p:cNvSpPr>
            <a:spLocks noGrp="1"/>
          </p:cNvSpPr>
          <p:nvPr>
            <p:ph type="sldNum" sz="quarter" idx="10"/>
          </p:nvPr>
        </p:nvSpPr>
        <p:spPr>
          <a:xfrm>
            <a:off x="397725" y="6356357"/>
            <a:ext cx="478576" cy="365125"/>
          </a:xfrm>
          <a:prstGeom prst="rect">
            <a:avLst/>
          </a:prstGeom>
        </p:spPr>
        <p:txBody>
          <a:bodyPr/>
          <a:lstStyle/>
          <a:p>
            <a:fld id="{AB80C8F5-D920-BB4B-933F-7F3EB43C8215}" type="slidenum">
              <a:rPr lang="en-US" smtClean="0">
                <a:solidFill>
                  <a:srgbClr val="756C66"/>
                </a:solidFill>
              </a:rPr>
              <a:pPr/>
              <a:t>‹#›</a:t>
            </a:fld>
            <a:endParaRPr lang="en-US" dirty="0">
              <a:solidFill>
                <a:srgbClr val="756C66"/>
              </a:solidFill>
            </a:endParaRPr>
          </a:p>
        </p:txBody>
      </p:sp>
      <p:sp>
        <p:nvSpPr>
          <p:cNvPr id="7" name="Text Placeholder 6"/>
          <p:cNvSpPr>
            <a:spLocks noGrp="1"/>
          </p:cNvSpPr>
          <p:nvPr>
            <p:ph type="body" idx="12"/>
          </p:nvPr>
        </p:nvSpPr>
        <p:spPr>
          <a:xfrm>
            <a:off x="397728" y="1460786"/>
            <a:ext cx="9019854" cy="4606625"/>
          </a:xfrm>
          <a:prstGeom prst="rect">
            <a:avLst/>
          </a:prstGeom>
        </p:spPr>
        <p:txBody>
          <a:bodyPr lIns="91326" tIns="45664" rIns="91326" bIns="45664">
            <a:normAutofit/>
          </a:bodyPr>
          <a:lstStyle>
            <a:lvl1pPr marL="240939" indent="-240939">
              <a:buFont typeface="Wingdings" charset="2"/>
              <a:buChar char="§"/>
              <a:defRPr sz="1500">
                <a:latin typeface="Arial"/>
                <a:ea typeface="Verdana" panose="020B0604030504040204" pitchFamily="34" charset="0"/>
                <a:cs typeface="Arial"/>
              </a:defRPr>
            </a:lvl1pPr>
            <a:lvl2pPr>
              <a:defRPr>
                <a:latin typeface="+mj-lt"/>
                <a:cs typeface="Arial" panose="020B0604020202020204" pitchFamily="34" charset="0"/>
              </a:defRPr>
            </a:lvl2pPr>
            <a:lvl3pPr>
              <a:defRPr>
                <a:latin typeface="+mj-lt"/>
                <a:cs typeface="Arial" panose="020B0604020202020204" pitchFamily="34" charset="0"/>
              </a:defRPr>
            </a:lvl3pPr>
            <a:lvl4pPr>
              <a:defRPr>
                <a:latin typeface="+mj-lt"/>
                <a:cs typeface="Arial" panose="020B0604020202020204" pitchFamily="34" charset="0"/>
              </a:defRPr>
            </a:lvl4pPr>
            <a:lvl5pPr>
              <a:defRPr>
                <a:latin typeface="+mj-lt"/>
                <a:cs typeface="Arial" panose="020B0604020202020204" pitchFamily="34" charset="0"/>
              </a:defRPr>
            </a:lvl5pPr>
          </a:lstStyle>
          <a:p>
            <a:pPr lvl="0"/>
            <a:endParaRPr lang="en-US" dirty="0"/>
          </a:p>
        </p:txBody>
      </p:sp>
      <p:sp>
        <p:nvSpPr>
          <p:cNvPr id="8" name="Text Placeholder 2"/>
          <p:cNvSpPr>
            <a:spLocks noGrp="1"/>
          </p:cNvSpPr>
          <p:nvPr>
            <p:ph type="body" idx="11"/>
          </p:nvPr>
        </p:nvSpPr>
        <p:spPr>
          <a:xfrm>
            <a:off x="335922" y="853818"/>
            <a:ext cx="9081671" cy="374072"/>
          </a:xfrm>
          <a:prstGeom prst="rect">
            <a:avLst/>
          </a:prstGeom>
          <a:noFill/>
          <a:ln>
            <a:noFill/>
          </a:ln>
        </p:spPr>
        <p:txBody>
          <a:bodyPr lIns="91326" tIns="45664" rIns="91326" bIns="45664" anchor="t">
            <a:noAutofit/>
          </a:bodyPr>
          <a:lstStyle>
            <a:lvl1pPr marL="0" indent="0">
              <a:buNone/>
              <a:defRPr sz="2000" b="0" cap="all">
                <a:solidFill>
                  <a:schemeClr val="tx1"/>
                </a:solidFill>
                <a:latin typeface="Impact"/>
                <a:cs typeface="Impact"/>
              </a:defRPr>
            </a:lvl1pPr>
            <a:lvl2pPr marL="431663" indent="0">
              <a:buNone/>
              <a:defRPr sz="1900" b="1"/>
            </a:lvl2pPr>
            <a:lvl3pPr marL="863322" indent="0">
              <a:buNone/>
              <a:defRPr sz="1700" b="1"/>
            </a:lvl3pPr>
            <a:lvl4pPr marL="1294981" indent="0">
              <a:buNone/>
              <a:defRPr sz="1500" b="1"/>
            </a:lvl4pPr>
            <a:lvl5pPr marL="1726645" indent="0">
              <a:buNone/>
              <a:defRPr sz="1500" b="1"/>
            </a:lvl5pPr>
            <a:lvl6pPr marL="2158306" indent="0">
              <a:buNone/>
              <a:defRPr sz="1500" b="1"/>
            </a:lvl6pPr>
            <a:lvl7pPr marL="2589964" indent="0">
              <a:buNone/>
              <a:defRPr sz="1500" b="1"/>
            </a:lvl7pPr>
            <a:lvl8pPr marL="3021625" indent="0">
              <a:buNone/>
              <a:defRPr sz="1500" b="1"/>
            </a:lvl8pPr>
            <a:lvl9pPr marL="3453287" indent="0">
              <a:buNone/>
              <a:defRPr sz="1500" b="1"/>
            </a:lvl9pPr>
          </a:lstStyle>
          <a:p>
            <a:pPr marL="0" marR="0" lvl="0" indent="0" defTabSz="771350" eaLnBrk="1" fontAlgn="auto" latinLnBrk="0" hangingPunct="1">
              <a:lnSpc>
                <a:spcPct val="100000"/>
              </a:lnSpc>
              <a:spcBef>
                <a:spcPts val="0"/>
              </a:spcBef>
              <a:spcAft>
                <a:spcPts val="0"/>
              </a:spcAft>
              <a:buClrTx/>
              <a:buSzTx/>
              <a:buFontTx/>
              <a:buNone/>
              <a:tabLst/>
              <a:defRPr/>
            </a:pPr>
            <a:endParaRPr kumimoji="0" lang="en-US" sz="1700" b="0" i="0" u="none" strike="noStrike" kern="0" cap="all" spc="0" normalizeH="0" baseline="0" noProof="0" dirty="0">
              <a:ln>
                <a:noFill/>
              </a:ln>
              <a:solidFill>
                <a:srgbClr val="000000"/>
              </a:solidFill>
              <a:effectLst/>
              <a:uLnTx/>
              <a:uFillTx/>
              <a:latin typeface="Impact"/>
              <a:cs typeface="Impact"/>
            </a:endParaRPr>
          </a:p>
        </p:txBody>
      </p:sp>
    </p:spTree>
    <p:extLst>
      <p:ext uri="{BB962C8B-B14F-4D97-AF65-F5344CB8AC3E}">
        <p14:creationId xmlns:p14="http://schemas.microsoft.com/office/powerpoint/2010/main" val="15808296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Main 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874" y="-832"/>
            <a:ext cx="9935049" cy="3439785"/>
          </a:xfrm>
          <a:prstGeom prst="rect">
            <a:avLst/>
          </a:prstGeom>
        </p:spPr>
      </p:pic>
      <p:sp>
        <p:nvSpPr>
          <p:cNvPr id="6" name="Slide Number Placeholder 5"/>
          <p:cNvSpPr>
            <a:spLocks noGrp="1"/>
          </p:cNvSpPr>
          <p:nvPr>
            <p:ph type="sldNum" sz="quarter" idx="12"/>
          </p:nvPr>
        </p:nvSpPr>
        <p:spPr>
          <a:xfrm>
            <a:off x="397728" y="6356357"/>
            <a:ext cx="582229" cy="365125"/>
          </a:xfrm>
          <a:prstGeom prst="rect">
            <a:avLst/>
          </a:prstGeom>
        </p:spPr>
        <p:txBody>
          <a:bodyPr/>
          <a:lstStyle>
            <a:lvl1pPr>
              <a:defRPr sz="1100"/>
            </a:lvl1pPr>
          </a:lstStyle>
          <a:p>
            <a:fld id="{AB80C8F5-D920-BB4B-933F-7F3EB43C8215}" type="slidenum">
              <a:rPr lang="en-US" smtClean="0"/>
              <a:pPr/>
              <a:t>‹#›</a:t>
            </a:fld>
            <a:endParaRPr lang="en-US" dirty="0"/>
          </a:p>
        </p:txBody>
      </p:sp>
      <p:sp>
        <p:nvSpPr>
          <p:cNvPr id="20" name="Text Placeholder 19"/>
          <p:cNvSpPr>
            <a:spLocks noGrp="1"/>
          </p:cNvSpPr>
          <p:nvPr>
            <p:ph type="body" sz="quarter" idx="14" hasCustomPrompt="1"/>
          </p:nvPr>
        </p:nvSpPr>
        <p:spPr>
          <a:xfrm>
            <a:off x="852953" y="4997300"/>
            <a:ext cx="8437629" cy="895501"/>
          </a:xfrm>
          <a:prstGeom prst="rect">
            <a:avLst/>
          </a:prstGeom>
        </p:spPr>
        <p:txBody>
          <a:bodyPr lIns="91326" tIns="45664" rIns="91326" bIns="45664">
            <a:noAutofit/>
          </a:bodyPr>
          <a:lstStyle>
            <a:lvl1pPr marL="0" indent="0">
              <a:buNone/>
              <a:defRPr sz="2000" b="0">
                <a:solidFill>
                  <a:srgbClr val="D19B23"/>
                </a:solidFill>
                <a:latin typeface="Arial" panose="020B0604020202020204" pitchFamily="34" charset="0"/>
                <a:cs typeface="Arial" panose="020B0604020202020204" pitchFamily="34" charset="0"/>
              </a:defRPr>
            </a:lvl1pPr>
          </a:lstStyle>
          <a:p>
            <a:pPr lvl="0"/>
            <a:r>
              <a:rPr lang="en-US" dirty="0"/>
              <a:t>Presenter Name</a:t>
            </a:r>
          </a:p>
          <a:p>
            <a:pPr lvl="0"/>
            <a:r>
              <a:rPr lang="en-US" dirty="0"/>
              <a:t>Presenter Title</a:t>
            </a:r>
          </a:p>
        </p:txBody>
      </p:sp>
      <p:sp>
        <p:nvSpPr>
          <p:cNvPr id="9" name="Date Placeholder 6"/>
          <p:cNvSpPr>
            <a:spLocks noGrp="1"/>
          </p:cNvSpPr>
          <p:nvPr>
            <p:ph type="dt" sz="half" idx="10"/>
          </p:nvPr>
        </p:nvSpPr>
        <p:spPr>
          <a:xfrm>
            <a:off x="1095344" y="6356357"/>
            <a:ext cx="1343056" cy="365125"/>
          </a:xfrm>
          <a:prstGeom prst="rect">
            <a:avLst/>
          </a:prstGeom>
        </p:spPr>
        <p:txBody>
          <a:bodyPr lIns="107155" tIns="53577" rIns="107155" bIns="53577"/>
          <a:lstStyle>
            <a:lvl1pPr>
              <a:defRPr sz="1200" b="0">
                <a:solidFill>
                  <a:srgbClr val="A3792C"/>
                </a:solidFill>
              </a:defRPr>
            </a:lvl1pPr>
          </a:lstStyle>
          <a:p>
            <a:r>
              <a:rPr lang="en-US">
                <a:latin typeface="Arial"/>
                <a:cs typeface="Arial"/>
              </a:rPr>
              <a:t>Month day, year</a:t>
            </a:r>
            <a:endParaRPr lang="en-US" dirty="0">
              <a:latin typeface="Arial"/>
              <a:cs typeface="Arial"/>
            </a:endParaRPr>
          </a:p>
        </p:txBody>
      </p:sp>
      <p:sp>
        <p:nvSpPr>
          <p:cNvPr id="18" name="Text Placeholder 17"/>
          <p:cNvSpPr>
            <a:spLocks noGrp="1"/>
          </p:cNvSpPr>
          <p:nvPr>
            <p:ph type="body" sz="quarter" idx="13" hasCustomPrompt="1"/>
          </p:nvPr>
        </p:nvSpPr>
        <p:spPr>
          <a:xfrm>
            <a:off x="865656" y="3903456"/>
            <a:ext cx="8437629" cy="954143"/>
          </a:xfrm>
          <a:prstGeom prst="rect">
            <a:avLst/>
          </a:prstGeom>
        </p:spPr>
        <p:txBody>
          <a:bodyPr lIns="91326" tIns="45664" rIns="91326" bIns="45664">
            <a:noAutofit/>
          </a:bodyPr>
          <a:lstStyle>
            <a:lvl1pPr marL="0" indent="0">
              <a:buNone/>
              <a:defRPr sz="3200" cap="all">
                <a:solidFill>
                  <a:srgbClr val="746C66"/>
                </a:solidFill>
                <a:latin typeface="Impact"/>
                <a:cs typeface="Impact"/>
              </a:defRPr>
            </a:lvl1pPr>
          </a:lstStyle>
          <a:p>
            <a:pPr lvl="0"/>
            <a:r>
              <a:rPr lang="en-US" dirty="0"/>
              <a:t>Subtitle</a:t>
            </a:r>
          </a:p>
        </p:txBody>
      </p:sp>
      <p:pic>
        <p:nvPicPr>
          <p:cNvPr id="26" name="Picture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8295" y="6317126"/>
            <a:ext cx="1109291" cy="345113"/>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258" t="642" r="66111" b="49297"/>
          <a:stretch/>
        </p:blipFill>
        <p:spPr>
          <a:xfrm>
            <a:off x="3543310" y="2717811"/>
            <a:ext cx="6380725" cy="512519"/>
          </a:xfrm>
          <a:prstGeom prst="rect">
            <a:avLst/>
          </a:prstGeom>
        </p:spPr>
      </p:pic>
      <p:pic>
        <p:nvPicPr>
          <p:cNvPr id="29" name="Picture 28"/>
          <p:cNvPicPr>
            <a:picLocks noChangeAspect="1"/>
          </p:cNvPicPr>
          <p:nvPr userDrawn="1"/>
        </p:nvPicPr>
        <p:blipFill rotWithShape="1">
          <a:blip r:embed="rId4">
            <a:extLst>
              <a:ext uri="{28A0092B-C50C-407E-A947-70E740481C1C}">
                <a14:useLocalDpi xmlns:a14="http://schemas.microsoft.com/office/drawing/2010/main" val="0"/>
              </a:ext>
            </a:extLst>
          </a:blip>
          <a:srcRect l="258" t="7653" r="52853" b="49297"/>
          <a:stretch/>
        </p:blipFill>
        <p:spPr>
          <a:xfrm rot="10800000">
            <a:off x="-25574" y="217885"/>
            <a:ext cx="9207681" cy="456178"/>
          </a:xfrm>
          <a:prstGeom prst="rect">
            <a:avLst/>
          </a:prstGeom>
        </p:spPr>
      </p:pic>
      <p:sp>
        <p:nvSpPr>
          <p:cNvPr id="15" name="Title 14"/>
          <p:cNvSpPr>
            <a:spLocks noGrp="1"/>
          </p:cNvSpPr>
          <p:nvPr>
            <p:ph type="title" hasCustomPrompt="1"/>
          </p:nvPr>
        </p:nvSpPr>
        <p:spPr>
          <a:xfrm>
            <a:off x="852953" y="1260266"/>
            <a:ext cx="8437629" cy="739217"/>
          </a:xfrm>
          <a:prstGeom prst="rect">
            <a:avLst/>
          </a:prstGeom>
        </p:spPr>
        <p:txBody>
          <a:bodyPr lIns="91326" tIns="45664" rIns="91326" bIns="45664" anchor="t">
            <a:noAutofit/>
          </a:bodyPr>
          <a:lstStyle>
            <a:lvl1pPr>
              <a:lnSpc>
                <a:spcPct val="90000"/>
              </a:lnSpc>
              <a:defRPr sz="4800" cap="all">
                <a:solidFill>
                  <a:schemeClr val="tx1"/>
                </a:solidFill>
              </a:defRPr>
            </a:lvl1pPr>
          </a:lstStyle>
          <a:p>
            <a:r>
              <a:rPr lang="en-US" dirty="0"/>
              <a:t>Title first line</a:t>
            </a:r>
          </a:p>
        </p:txBody>
      </p:sp>
      <p:sp>
        <p:nvSpPr>
          <p:cNvPr id="23" name="Rectangle 22"/>
          <p:cNvSpPr/>
          <p:nvPr userDrawn="1"/>
        </p:nvSpPr>
        <p:spPr>
          <a:xfrm>
            <a:off x="-12700" y="3443909"/>
            <a:ext cx="9938328" cy="107436"/>
          </a:xfrm>
          <a:prstGeom prst="rect">
            <a:avLst/>
          </a:prstGeom>
          <a:solidFill>
            <a:srgbClr val="746C66"/>
          </a:solidFill>
          <a:ln>
            <a:noFill/>
          </a:ln>
        </p:spPr>
        <p:style>
          <a:lnRef idx="1">
            <a:schemeClr val="accent1"/>
          </a:lnRef>
          <a:fillRef idx="3">
            <a:schemeClr val="accent1"/>
          </a:fillRef>
          <a:effectRef idx="2">
            <a:schemeClr val="accent1"/>
          </a:effectRef>
          <a:fontRef idx="minor">
            <a:schemeClr val="lt1"/>
          </a:fontRef>
        </p:style>
        <p:txBody>
          <a:bodyPr lIns="91326" tIns="45664" rIns="91326" bIns="45664" rtlCol="0" anchor="ctr"/>
          <a:lstStyle/>
          <a:p>
            <a:pPr algn="ctr"/>
            <a:endParaRPr lang="en-US">
              <a:ln>
                <a:solidFill>
                  <a:srgbClr val="D19B23"/>
                </a:solidFill>
              </a:ln>
              <a:solidFill>
                <a:schemeClr val="tx1">
                  <a:lumMod val="75000"/>
                  <a:lumOff val="25000"/>
                </a:schemeClr>
              </a:solidFill>
            </a:endParaRPr>
          </a:p>
        </p:txBody>
      </p:sp>
      <p:sp>
        <p:nvSpPr>
          <p:cNvPr id="3" name="Subtitle 2"/>
          <p:cNvSpPr>
            <a:spLocks noGrp="1"/>
          </p:cNvSpPr>
          <p:nvPr>
            <p:ph type="subTitle" idx="1" hasCustomPrompt="1"/>
          </p:nvPr>
        </p:nvSpPr>
        <p:spPr>
          <a:xfrm>
            <a:off x="868797" y="2012183"/>
            <a:ext cx="8437629" cy="1460827"/>
          </a:xfrm>
          <a:prstGeom prst="rect">
            <a:avLst/>
          </a:prstGeom>
        </p:spPr>
        <p:txBody>
          <a:bodyPr lIns="91326" tIns="45664" rIns="91326" bIns="45664" anchor="t">
            <a:noAutofit/>
          </a:bodyPr>
          <a:lstStyle>
            <a:lvl1pPr marL="0" indent="0" algn="l">
              <a:lnSpc>
                <a:spcPct val="90000"/>
              </a:lnSpc>
              <a:spcBef>
                <a:spcPts val="0"/>
              </a:spcBef>
              <a:buNone/>
              <a:defRPr sz="4800" cap="all" baseline="0">
                <a:solidFill>
                  <a:schemeClr val="bg1"/>
                </a:solidFill>
                <a:latin typeface="Impact"/>
                <a:cs typeface="Impact"/>
              </a:defRPr>
            </a:lvl1pPr>
            <a:lvl2pPr marL="535773" indent="0" algn="ctr">
              <a:buNone/>
              <a:defRPr>
                <a:solidFill>
                  <a:schemeClr val="tx1">
                    <a:tint val="75000"/>
                  </a:schemeClr>
                </a:solidFill>
              </a:defRPr>
            </a:lvl2pPr>
            <a:lvl3pPr marL="1071545" indent="0" algn="ctr">
              <a:buNone/>
              <a:defRPr>
                <a:solidFill>
                  <a:schemeClr val="tx1">
                    <a:tint val="75000"/>
                  </a:schemeClr>
                </a:solidFill>
              </a:defRPr>
            </a:lvl3pPr>
            <a:lvl4pPr marL="1607315" indent="0" algn="ctr">
              <a:buNone/>
              <a:defRPr>
                <a:solidFill>
                  <a:schemeClr val="tx1">
                    <a:tint val="75000"/>
                  </a:schemeClr>
                </a:solidFill>
              </a:defRPr>
            </a:lvl4pPr>
            <a:lvl5pPr marL="2143088" indent="0" algn="ctr">
              <a:buNone/>
              <a:defRPr>
                <a:solidFill>
                  <a:schemeClr val="tx1">
                    <a:tint val="75000"/>
                  </a:schemeClr>
                </a:solidFill>
              </a:defRPr>
            </a:lvl5pPr>
            <a:lvl6pPr marL="2678862" indent="0" algn="ctr">
              <a:buNone/>
              <a:defRPr>
                <a:solidFill>
                  <a:schemeClr val="tx1">
                    <a:tint val="75000"/>
                  </a:schemeClr>
                </a:solidFill>
              </a:defRPr>
            </a:lvl6pPr>
            <a:lvl7pPr marL="3214626" indent="0" algn="ctr">
              <a:buNone/>
              <a:defRPr>
                <a:solidFill>
                  <a:schemeClr val="tx1">
                    <a:tint val="75000"/>
                  </a:schemeClr>
                </a:solidFill>
              </a:defRPr>
            </a:lvl7pPr>
            <a:lvl8pPr marL="3750403" indent="0" algn="ctr">
              <a:buNone/>
              <a:defRPr>
                <a:solidFill>
                  <a:schemeClr val="tx1">
                    <a:tint val="75000"/>
                  </a:schemeClr>
                </a:solidFill>
              </a:defRPr>
            </a:lvl8pPr>
            <a:lvl9pPr marL="4286173" indent="0" algn="ctr">
              <a:buNone/>
              <a:defRPr>
                <a:solidFill>
                  <a:schemeClr val="tx1">
                    <a:tint val="75000"/>
                  </a:schemeClr>
                </a:solidFill>
              </a:defRPr>
            </a:lvl9pPr>
          </a:lstStyle>
          <a:p>
            <a:r>
              <a:rPr lang="en-US" dirty="0"/>
              <a:t>Second Line</a:t>
            </a:r>
            <a:br>
              <a:rPr lang="en-US" dirty="0"/>
            </a:br>
            <a:r>
              <a:rPr lang="en-US" dirty="0"/>
              <a:t>Third Line</a:t>
            </a:r>
          </a:p>
        </p:txBody>
      </p:sp>
    </p:spTree>
    <p:extLst>
      <p:ext uri="{BB962C8B-B14F-4D97-AF65-F5344CB8AC3E}">
        <p14:creationId xmlns:p14="http://schemas.microsoft.com/office/powerpoint/2010/main" val="19609827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Bullet Text-No Subtitle">
    <p:spTree>
      <p:nvGrpSpPr>
        <p:cNvPr id="1" name=""/>
        <p:cNvGrpSpPr/>
        <p:nvPr/>
      </p:nvGrpSpPr>
      <p:grpSpPr>
        <a:xfrm>
          <a:off x="0" y="0"/>
          <a:ext cx="0" cy="0"/>
          <a:chOff x="0" y="0"/>
          <a:chExt cx="0" cy="0"/>
        </a:xfrm>
      </p:grpSpPr>
      <p:sp>
        <p:nvSpPr>
          <p:cNvPr id="2" name="Title 1"/>
          <p:cNvSpPr>
            <a:spLocks noGrp="1"/>
          </p:cNvSpPr>
          <p:nvPr>
            <p:ph type="title"/>
          </p:nvPr>
        </p:nvSpPr>
        <p:spPr>
          <a:xfrm>
            <a:off x="359635" y="113237"/>
            <a:ext cx="9019855" cy="748783"/>
          </a:xfrm>
          <a:prstGeom prst="rect">
            <a:avLst/>
          </a:prstGeom>
        </p:spPr>
        <p:txBody>
          <a:bodyPr lIns="91326" tIns="45664" rIns="91326" bIns="45664"/>
          <a:lstStyle>
            <a:lvl1pPr>
              <a:defRPr>
                <a:solidFill>
                  <a:schemeClr val="bg2">
                    <a:lumMod val="75000"/>
                  </a:schemeClr>
                </a:solidFill>
              </a:defRPr>
            </a:lvl1pPr>
          </a:lstStyle>
          <a:p>
            <a:r>
              <a:rPr lang="da-DK" dirty="0"/>
              <a:t>Klik for at redigere titeltypografi i masteren</a:t>
            </a:r>
            <a:endParaRPr lang="en-US" dirty="0"/>
          </a:p>
        </p:txBody>
      </p:sp>
      <p:sp>
        <p:nvSpPr>
          <p:cNvPr id="3" name="Content Placeholder 2"/>
          <p:cNvSpPr>
            <a:spLocks noGrp="1"/>
          </p:cNvSpPr>
          <p:nvPr>
            <p:ph idx="1"/>
          </p:nvPr>
        </p:nvSpPr>
        <p:spPr>
          <a:xfrm>
            <a:off x="397735" y="1168401"/>
            <a:ext cx="9019855" cy="4891150"/>
          </a:xfrm>
          <a:prstGeom prst="rect">
            <a:avLst/>
          </a:prstGeom>
        </p:spPr>
        <p:txBody>
          <a:bodyPr lIns="91326" tIns="45664" rIns="91326" bIns="45664"/>
          <a:lstStyle/>
          <a:p>
            <a:pPr lvl="0"/>
            <a:r>
              <a:rPr lang="da-DK" dirty="0"/>
              <a:t>Klik for at redigere typografi i masteren</a:t>
            </a:r>
          </a:p>
          <a:p>
            <a:pPr lvl="1"/>
            <a:r>
              <a:rPr lang="da-DK" dirty="0"/>
              <a:t>Andet niveau</a:t>
            </a:r>
          </a:p>
          <a:p>
            <a:pPr lvl="2"/>
            <a:r>
              <a:rPr lang="da-DK" dirty="0"/>
              <a:t>Tredje niveau</a:t>
            </a:r>
          </a:p>
          <a:p>
            <a:pPr lvl="3"/>
            <a:r>
              <a:rPr lang="da-DK" dirty="0"/>
              <a:t>Fjerde niveau</a:t>
            </a:r>
          </a:p>
          <a:p>
            <a:pPr lvl="4"/>
            <a:r>
              <a:rPr lang="da-DK" dirty="0"/>
              <a:t>Femte niveau</a:t>
            </a:r>
            <a:endParaRPr lang="en-US" dirty="0"/>
          </a:p>
        </p:txBody>
      </p:sp>
      <p:sp>
        <p:nvSpPr>
          <p:cNvPr id="4" name="Date Placeholder 3"/>
          <p:cNvSpPr>
            <a:spLocks noGrp="1"/>
          </p:cNvSpPr>
          <p:nvPr>
            <p:ph type="dt" sz="half" idx="10"/>
          </p:nvPr>
        </p:nvSpPr>
        <p:spPr>
          <a:xfrm>
            <a:off x="990600" y="6356350"/>
            <a:ext cx="1181100" cy="365125"/>
          </a:xfrm>
          <a:prstGeom prst="rect">
            <a:avLst/>
          </a:prstGeom>
        </p:spPr>
        <p:txBody>
          <a:bodyPr lIns="91326" tIns="45664" rIns="91326" bIns="45664" anchor="ctr"/>
          <a:lstStyle>
            <a:lvl1pPr>
              <a:defRPr sz="1100">
                <a:solidFill>
                  <a:schemeClr val="bg2"/>
                </a:solidFill>
                <a:latin typeface="Arial" panose="020B0604020202020204" pitchFamily="34" charset="0"/>
                <a:cs typeface="Arial" panose="020B0604020202020204" pitchFamily="34" charset="0"/>
              </a:defRPr>
            </a:lvl1pPr>
          </a:lstStyle>
          <a:p>
            <a:fld id="{27230723-185C-4F85-A318-4ADE58B79E83}" type="datetimeFigureOut">
              <a:rPr lang="en-US" smtClean="0"/>
              <a:pPr/>
              <a:t>10/1/16</a:t>
            </a:fld>
            <a:endParaRPr lang="en-US" dirty="0"/>
          </a:p>
        </p:txBody>
      </p:sp>
      <p:sp>
        <p:nvSpPr>
          <p:cNvPr id="5" name="Footer Placeholder 4"/>
          <p:cNvSpPr>
            <a:spLocks noGrp="1"/>
          </p:cNvSpPr>
          <p:nvPr>
            <p:ph type="ftr" sz="quarter" idx="11"/>
          </p:nvPr>
        </p:nvSpPr>
        <p:spPr>
          <a:xfrm>
            <a:off x="2273300" y="6356350"/>
            <a:ext cx="5854700" cy="365125"/>
          </a:xfrm>
          <a:prstGeom prst="rect">
            <a:avLst/>
          </a:prstGeom>
        </p:spPr>
        <p:txBody>
          <a:bodyPr lIns="91326" tIns="45664" rIns="91326" bIns="45664" anchor="ctr"/>
          <a:lstStyle>
            <a:lvl1pPr>
              <a:defRPr sz="1100">
                <a:solidFill>
                  <a:schemeClr val="bg2"/>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a:xfrm>
            <a:off x="397725" y="6356357"/>
            <a:ext cx="478576" cy="365125"/>
          </a:xfrm>
          <a:prstGeom prst="rect">
            <a:avLst/>
          </a:prstGeom>
        </p:spPr>
        <p:txBody>
          <a:bodyPr/>
          <a:lstStyle/>
          <a:p>
            <a:fld id="{FC3D555D-7E2D-4324-9654-D734226D8932}" type="slidenum">
              <a:rPr lang="en-US" smtClean="0"/>
              <a:pPr/>
              <a:t>‹#›</a:t>
            </a:fld>
            <a:endParaRPr lang="en-US"/>
          </a:p>
        </p:txBody>
      </p:sp>
      <p:sp>
        <p:nvSpPr>
          <p:cNvPr id="8" name="Text Placeholder 7"/>
          <p:cNvSpPr>
            <a:spLocks noGrp="1"/>
          </p:cNvSpPr>
          <p:nvPr>
            <p:ph type="body" sz="quarter" idx="13"/>
          </p:nvPr>
        </p:nvSpPr>
        <p:spPr>
          <a:xfrm>
            <a:off x="398474" y="862013"/>
            <a:ext cx="9018587" cy="381000"/>
          </a:xfrm>
          <a:prstGeom prst="rect">
            <a:avLst/>
          </a:prstGeom>
        </p:spPr>
        <p:txBody>
          <a:bodyPr lIns="91326" tIns="45664" rIns="91326" bIns="45664"/>
          <a:lstStyle>
            <a:lvl1pPr>
              <a:defRPr>
                <a:solidFill>
                  <a:schemeClr val="bg2">
                    <a:lumMod val="75000"/>
                  </a:schemeClr>
                </a:solidFill>
                <a:latin typeface="Impact" panose="020B0806030902050204"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269704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397724" y="6356357"/>
            <a:ext cx="491276" cy="365125"/>
          </a:xfrm>
          <a:prstGeom prst="rect">
            <a:avLst/>
          </a:prstGeom>
        </p:spPr>
        <p:txBody>
          <a:bodyPr/>
          <a:lstStyle/>
          <a:p>
            <a:fld id="{AB80C8F5-D920-BB4B-933F-7F3EB43C8215}" type="slidenum">
              <a:rPr lang="en-US" smtClean="0"/>
              <a:pPr/>
              <a:t>‹#›</a:t>
            </a:fld>
            <a:endParaRPr lang="en-US"/>
          </a:p>
        </p:txBody>
      </p:sp>
      <p:sp>
        <p:nvSpPr>
          <p:cNvPr id="4" name="Title 3"/>
          <p:cNvSpPr>
            <a:spLocks noGrp="1"/>
          </p:cNvSpPr>
          <p:nvPr>
            <p:ph type="title"/>
          </p:nvPr>
        </p:nvSpPr>
        <p:spPr>
          <a:xfrm>
            <a:off x="359635" y="113237"/>
            <a:ext cx="9019855" cy="748783"/>
          </a:xfrm>
          <a:prstGeom prst="rect">
            <a:avLst/>
          </a:prstGeom>
        </p:spPr>
        <p:txBody>
          <a:bodyPr lIns="91326" tIns="45664" rIns="91326" bIns="45664"/>
          <a:lstStyle>
            <a:lvl1pPr>
              <a:defRPr sz="3600"/>
            </a:lvl1pPr>
          </a:lstStyle>
          <a:p>
            <a:r>
              <a:rPr lang="da-DK"/>
              <a:t>Klik for at redigere titeltypografi i masteren</a:t>
            </a:r>
            <a:endParaRPr lang="en-US" dirty="0"/>
          </a:p>
        </p:txBody>
      </p:sp>
    </p:spTree>
    <p:extLst>
      <p:ext uri="{BB962C8B-B14F-4D97-AF65-F5344CB8AC3E}">
        <p14:creationId xmlns:p14="http://schemas.microsoft.com/office/powerpoint/2010/main" val="16800917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397724" y="6356350"/>
            <a:ext cx="2311399" cy="365125"/>
          </a:xfrm>
          <a:prstGeom prst="rect">
            <a:avLst/>
          </a:prstGeom>
          <a:noFill/>
          <a:ln>
            <a:noFill/>
          </a:ln>
        </p:spPr>
        <p:txBody>
          <a:bodyPr lIns="107226" tIns="53613" rIns="107226" bIns="53613" anchor="ctr" anchorCtr="0">
            <a:noAutofit/>
          </a:bodyPr>
          <a:lstStyle>
            <a:lvl1pPr marL="0" marR="0" indent="0" algn="l" rtl="0">
              <a:spcBef>
                <a:spcPts val="0"/>
              </a:spcBef>
              <a:buNone/>
              <a:defRPr sz="1500" b="0" i="0" u="none" strike="noStrike" cap="none" baseline="0">
                <a:solidFill>
                  <a:schemeClr val="dk2"/>
                </a:solidFill>
                <a:latin typeface="Arial"/>
                <a:ea typeface="Arial"/>
                <a:cs typeface="Arial"/>
                <a:sym typeface="Arial"/>
              </a:defRPr>
            </a:lvl1pPr>
          </a:lstStyle>
          <a:p>
            <a:pPr>
              <a:buSzPct val="25000"/>
            </a:pPr>
            <a:fld id="{00000000-1234-1234-1234-123412341234}" type="slidenum">
              <a:rPr lang="en-US" smtClean="0"/>
              <a:pPr>
                <a:buSzPct val="25000"/>
              </a:pPr>
              <a:t>‹#›</a:t>
            </a:fld>
            <a:endParaRPr lang="en-US"/>
          </a:p>
        </p:txBody>
      </p:sp>
      <p:sp>
        <p:nvSpPr>
          <p:cNvPr id="39" name="Shape 39"/>
          <p:cNvSpPr txBox="1">
            <a:spLocks noGrp="1"/>
          </p:cNvSpPr>
          <p:nvPr>
            <p:ph type="title"/>
          </p:nvPr>
        </p:nvSpPr>
        <p:spPr>
          <a:xfrm>
            <a:off x="397727" y="573859"/>
            <a:ext cx="9019854" cy="293374"/>
          </a:xfrm>
          <a:prstGeom prst="rect">
            <a:avLst/>
          </a:prstGeom>
          <a:noFill/>
          <a:ln>
            <a:noFill/>
          </a:ln>
        </p:spPr>
        <p:txBody>
          <a:bodyPr lIns="80884" tIns="80884" rIns="80884" bIns="80884"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397727" y="819576"/>
            <a:ext cx="9012977" cy="442912"/>
          </a:xfrm>
          <a:prstGeom prst="rect">
            <a:avLst/>
          </a:prstGeom>
          <a:noFill/>
          <a:ln>
            <a:noFill/>
          </a:ln>
        </p:spPr>
        <p:txBody>
          <a:bodyPr lIns="80884" tIns="80884" rIns="80884" bIns="80884" anchor="t" anchorCtr="0"/>
          <a:lstStyle>
            <a:lvl1pPr marL="0" indent="0" rtl="0">
              <a:spcBef>
                <a:spcPts val="0"/>
              </a:spcBef>
              <a:buClr>
                <a:schemeClr val="lt1"/>
              </a:buClr>
              <a:buFont typeface="Impact"/>
              <a:buNone/>
              <a:defRPr/>
            </a:lvl1pPr>
            <a:lvl2pPr marL="536193" indent="-8114" rtl="0">
              <a:spcBef>
                <a:spcPts val="0"/>
              </a:spcBef>
              <a:buFont typeface="Arial"/>
              <a:buNone/>
              <a:defRPr/>
            </a:lvl2pPr>
            <a:lvl3pPr marL="1072386" indent="-4994" rtl="0">
              <a:spcBef>
                <a:spcPts val="0"/>
              </a:spcBef>
              <a:buFont typeface="Arial"/>
              <a:buNone/>
              <a:defRPr/>
            </a:lvl3pPr>
            <a:lvl4pPr marL="1608577" indent="-1874" rtl="0">
              <a:spcBef>
                <a:spcPts val="0"/>
              </a:spcBef>
              <a:buFont typeface="Arial"/>
              <a:buNone/>
              <a:defRPr/>
            </a:lvl4pPr>
            <a:lvl5pPr marL="2144770" indent="-9988" rtl="0">
              <a:spcBef>
                <a:spcPts val="0"/>
              </a:spcBef>
              <a:buFont typeface="Arial"/>
              <a:buNone/>
              <a:defRPr/>
            </a:lvl5pPr>
            <a:lvl6pPr marL="2680964" indent="-6870" rtl="0">
              <a:spcBef>
                <a:spcPts val="0"/>
              </a:spcBef>
              <a:buFont typeface="Calibri"/>
              <a:buNone/>
              <a:defRPr/>
            </a:lvl6pPr>
            <a:lvl7pPr marL="3217154" indent="-3747" rtl="0">
              <a:spcBef>
                <a:spcPts val="0"/>
              </a:spcBef>
              <a:buFont typeface="Calibri"/>
              <a:buNone/>
              <a:defRPr/>
            </a:lvl7pPr>
            <a:lvl8pPr marL="3753345" indent="-625" rtl="0">
              <a:spcBef>
                <a:spcPts val="0"/>
              </a:spcBef>
              <a:buFont typeface="Calibri"/>
              <a:buNone/>
              <a:defRPr/>
            </a:lvl8pPr>
            <a:lvl9pPr marL="4289538" indent="-8739" rtl="0">
              <a:spcBef>
                <a:spcPts val="0"/>
              </a:spcBef>
              <a:buFont typeface="Calibri"/>
              <a:buNone/>
              <a:defRPr/>
            </a:lvl9pPr>
          </a:lstStyle>
          <a:p>
            <a:endParaRPr/>
          </a:p>
        </p:txBody>
      </p:sp>
    </p:spTree>
    <p:extLst>
      <p:ext uri="{BB962C8B-B14F-4D97-AF65-F5344CB8AC3E}">
        <p14:creationId xmlns:p14="http://schemas.microsoft.com/office/powerpoint/2010/main" val="2907367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Subtitle Only">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397724" y="6356350"/>
            <a:ext cx="2311399" cy="365125"/>
          </a:xfrm>
          <a:prstGeom prst="rect">
            <a:avLst/>
          </a:prstGeom>
          <a:noFill/>
          <a:ln>
            <a:noFill/>
          </a:ln>
        </p:spPr>
        <p:txBody>
          <a:bodyPr lIns="107226" tIns="53613" rIns="107226" bIns="53613" anchor="ctr" anchorCtr="0">
            <a:noAutofit/>
          </a:bodyPr>
          <a:lstStyle>
            <a:lvl1pPr marL="0" marR="0" indent="0" algn="l" rtl="0">
              <a:spcBef>
                <a:spcPts val="0"/>
              </a:spcBef>
              <a:buNone/>
              <a:defRPr sz="1500" b="0" i="0" u="none" strike="noStrike" cap="none" baseline="0">
                <a:solidFill>
                  <a:schemeClr val="dk2"/>
                </a:solidFill>
                <a:latin typeface="Arial"/>
                <a:ea typeface="Arial"/>
                <a:cs typeface="Arial"/>
                <a:sym typeface="Arial"/>
              </a:defRPr>
            </a:lvl1pPr>
          </a:lstStyle>
          <a:p>
            <a:pPr>
              <a:buSzPct val="25000"/>
            </a:pPr>
            <a:fld id="{00000000-1234-1234-1234-123412341234}" type="slidenum">
              <a:rPr lang="en-US" smtClean="0"/>
              <a:pPr>
                <a:buSzPct val="25000"/>
              </a:pPr>
              <a:t>‹#›</a:t>
            </a:fld>
            <a:endParaRPr lang="en-US"/>
          </a:p>
        </p:txBody>
      </p:sp>
      <p:sp>
        <p:nvSpPr>
          <p:cNvPr id="39" name="Shape 39"/>
          <p:cNvSpPr txBox="1">
            <a:spLocks noGrp="1"/>
          </p:cNvSpPr>
          <p:nvPr>
            <p:ph type="title"/>
          </p:nvPr>
        </p:nvSpPr>
        <p:spPr>
          <a:xfrm>
            <a:off x="397727" y="573859"/>
            <a:ext cx="9019854" cy="293374"/>
          </a:xfrm>
          <a:prstGeom prst="rect">
            <a:avLst/>
          </a:prstGeom>
          <a:noFill/>
          <a:ln>
            <a:noFill/>
          </a:ln>
        </p:spPr>
        <p:txBody>
          <a:bodyPr lIns="80884" tIns="80884" rIns="80884" bIns="80884"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397727" y="819576"/>
            <a:ext cx="9012977" cy="442912"/>
          </a:xfrm>
          <a:prstGeom prst="rect">
            <a:avLst/>
          </a:prstGeom>
          <a:noFill/>
          <a:ln>
            <a:noFill/>
          </a:ln>
        </p:spPr>
        <p:txBody>
          <a:bodyPr lIns="80884" tIns="80884" rIns="80884" bIns="80884" anchor="t" anchorCtr="0"/>
          <a:lstStyle>
            <a:lvl1pPr marL="0" indent="0" rtl="0">
              <a:spcBef>
                <a:spcPts val="0"/>
              </a:spcBef>
              <a:buClr>
                <a:schemeClr val="lt1"/>
              </a:buClr>
              <a:buFont typeface="Impact"/>
              <a:buNone/>
              <a:defRPr/>
            </a:lvl1pPr>
            <a:lvl2pPr marL="536193" indent="-8114" rtl="0">
              <a:spcBef>
                <a:spcPts val="0"/>
              </a:spcBef>
              <a:buFont typeface="Arial"/>
              <a:buNone/>
              <a:defRPr/>
            </a:lvl2pPr>
            <a:lvl3pPr marL="1072386" indent="-4994" rtl="0">
              <a:spcBef>
                <a:spcPts val="0"/>
              </a:spcBef>
              <a:buFont typeface="Arial"/>
              <a:buNone/>
              <a:defRPr/>
            </a:lvl3pPr>
            <a:lvl4pPr marL="1608577" indent="-1874" rtl="0">
              <a:spcBef>
                <a:spcPts val="0"/>
              </a:spcBef>
              <a:buFont typeface="Arial"/>
              <a:buNone/>
              <a:defRPr/>
            </a:lvl4pPr>
            <a:lvl5pPr marL="2144770" indent="-9988" rtl="0">
              <a:spcBef>
                <a:spcPts val="0"/>
              </a:spcBef>
              <a:buFont typeface="Arial"/>
              <a:buNone/>
              <a:defRPr/>
            </a:lvl5pPr>
            <a:lvl6pPr marL="2680964" indent="-6870" rtl="0">
              <a:spcBef>
                <a:spcPts val="0"/>
              </a:spcBef>
              <a:buFont typeface="Calibri"/>
              <a:buNone/>
              <a:defRPr/>
            </a:lvl6pPr>
            <a:lvl7pPr marL="3217154" indent="-3747" rtl="0">
              <a:spcBef>
                <a:spcPts val="0"/>
              </a:spcBef>
              <a:buFont typeface="Calibri"/>
              <a:buNone/>
              <a:defRPr/>
            </a:lvl7pPr>
            <a:lvl8pPr marL="3753345" indent="-625" rtl="0">
              <a:spcBef>
                <a:spcPts val="0"/>
              </a:spcBef>
              <a:buFont typeface="Calibri"/>
              <a:buNone/>
              <a:defRPr/>
            </a:lvl8pPr>
            <a:lvl9pPr marL="4289538" indent="-8739" rtl="0">
              <a:spcBef>
                <a:spcPts val="0"/>
              </a:spcBef>
              <a:buFont typeface="Calibri"/>
              <a:buNone/>
              <a:defRPr/>
            </a:lvl9pPr>
          </a:lstStyle>
          <a:p>
            <a:endParaRPr/>
          </a:p>
        </p:txBody>
      </p:sp>
    </p:spTree>
    <p:extLst>
      <p:ext uri="{BB962C8B-B14F-4D97-AF65-F5344CB8AC3E}">
        <p14:creationId xmlns:p14="http://schemas.microsoft.com/office/powerpoint/2010/main" val="2907367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_Title and Subtitle Only">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397724" y="6356350"/>
            <a:ext cx="2311399" cy="365125"/>
          </a:xfrm>
          <a:prstGeom prst="rect">
            <a:avLst/>
          </a:prstGeom>
          <a:noFill/>
          <a:ln>
            <a:noFill/>
          </a:ln>
        </p:spPr>
        <p:txBody>
          <a:bodyPr lIns="107226" tIns="53613" rIns="107226" bIns="53613" anchor="ctr" anchorCtr="0">
            <a:noAutofit/>
          </a:bodyPr>
          <a:lstStyle>
            <a:lvl1pPr marL="0" marR="0" indent="0" algn="l" rtl="0">
              <a:spcBef>
                <a:spcPts val="0"/>
              </a:spcBef>
              <a:buNone/>
              <a:defRPr sz="1500" b="0" i="0" u="none" strike="noStrike" cap="none" baseline="0">
                <a:solidFill>
                  <a:schemeClr val="dk2"/>
                </a:solidFill>
                <a:latin typeface="Arial"/>
                <a:ea typeface="Arial"/>
                <a:cs typeface="Arial"/>
                <a:sym typeface="Arial"/>
              </a:defRPr>
            </a:lvl1pPr>
          </a:lstStyle>
          <a:p>
            <a:pPr>
              <a:buSzPct val="25000"/>
            </a:pPr>
            <a:fld id="{00000000-1234-1234-1234-123412341234}" type="slidenum">
              <a:rPr lang="en-US" smtClean="0"/>
              <a:pPr>
                <a:buSzPct val="25000"/>
              </a:pPr>
              <a:t>‹#›</a:t>
            </a:fld>
            <a:endParaRPr lang="en-US"/>
          </a:p>
        </p:txBody>
      </p:sp>
      <p:sp>
        <p:nvSpPr>
          <p:cNvPr id="39" name="Shape 39"/>
          <p:cNvSpPr txBox="1">
            <a:spLocks noGrp="1"/>
          </p:cNvSpPr>
          <p:nvPr>
            <p:ph type="title"/>
          </p:nvPr>
        </p:nvSpPr>
        <p:spPr>
          <a:xfrm>
            <a:off x="397727" y="573859"/>
            <a:ext cx="9019854" cy="293374"/>
          </a:xfrm>
          <a:prstGeom prst="rect">
            <a:avLst/>
          </a:prstGeom>
          <a:noFill/>
          <a:ln>
            <a:noFill/>
          </a:ln>
        </p:spPr>
        <p:txBody>
          <a:bodyPr lIns="80884" tIns="80884" rIns="80884" bIns="80884"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397727" y="819576"/>
            <a:ext cx="9012977" cy="442912"/>
          </a:xfrm>
          <a:prstGeom prst="rect">
            <a:avLst/>
          </a:prstGeom>
          <a:noFill/>
          <a:ln>
            <a:noFill/>
          </a:ln>
        </p:spPr>
        <p:txBody>
          <a:bodyPr lIns="80884" tIns="80884" rIns="80884" bIns="80884" anchor="t" anchorCtr="0"/>
          <a:lstStyle>
            <a:lvl1pPr marL="0" indent="0" rtl="0">
              <a:spcBef>
                <a:spcPts val="0"/>
              </a:spcBef>
              <a:buClr>
                <a:schemeClr val="lt1"/>
              </a:buClr>
              <a:buFont typeface="Impact"/>
              <a:buNone/>
              <a:defRPr/>
            </a:lvl1pPr>
            <a:lvl2pPr marL="536193" indent="-8114" rtl="0">
              <a:spcBef>
                <a:spcPts val="0"/>
              </a:spcBef>
              <a:buFont typeface="Arial"/>
              <a:buNone/>
              <a:defRPr/>
            </a:lvl2pPr>
            <a:lvl3pPr marL="1072386" indent="-4994" rtl="0">
              <a:spcBef>
                <a:spcPts val="0"/>
              </a:spcBef>
              <a:buFont typeface="Arial"/>
              <a:buNone/>
              <a:defRPr/>
            </a:lvl3pPr>
            <a:lvl4pPr marL="1608577" indent="-1874" rtl="0">
              <a:spcBef>
                <a:spcPts val="0"/>
              </a:spcBef>
              <a:buFont typeface="Arial"/>
              <a:buNone/>
              <a:defRPr/>
            </a:lvl4pPr>
            <a:lvl5pPr marL="2144770" indent="-9988" rtl="0">
              <a:spcBef>
                <a:spcPts val="0"/>
              </a:spcBef>
              <a:buFont typeface="Arial"/>
              <a:buNone/>
              <a:defRPr/>
            </a:lvl5pPr>
            <a:lvl6pPr marL="2680964" indent="-6870" rtl="0">
              <a:spcBef>
                <a:spcPts val="0"/>
              </a:spcBef>
              <a:buFont typeface="Calibri"/>
              <a:buNone/>
              <a:defRPr/>
            </a:lvl6pPr>
            <a:lvl7pPr marL="3217154" indent="-3747" rtl="0">
              <a:spcBef>
                <a:spcPts val="0"/>
              </a:spcBef>
              <a:buFont typeface="Calibri"/>
              <a:buNone/>
              <a:defRPr/>
            </a:lvl7pPr>
            <a:lvl8pPr marL="3753345" indent="-625" rtl="0">
              <a:spcBef>
                <a:spcPts val="0"/>
              </a:spcBef>
              <a:buFont typeface="Calibri"/>
              <a:buNone/>
              <a:defRPr/>
            </a:lvl8pPr>
            <a:lvl9pPr marL="4289538" indent="-8739" rtl="0">
              <a:spcBef>
                <a:spcPts val="0"/>
              </a:spcBef>
              <a:buFont typeface="Calibri"/>
              <a:buNone/>
              <a:defRPr/>
            </a:lvl9pPr>
          </a:lstStyle>
          <a:p>
            <a:endParaRPr/>
          </a:p>
        </p:txBody>
      </p:sp>
    </p:spTree>
    <p:extLst>
      <p:ext uri="{BB962C8B-B14F-4D97-AF65-F5344CB8AC3E}">
        <p14:creationId xmlns:p14="http://schemas.microsoft.com/office/powerpoint/2010/main" val="2907367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4_Title and Subtitle Only">
    <p:spTree>
      <p:nvGrpSpPr>
        <p:cNvPr id="1" name="Shape 37"/>
        <p:cNvGrpSpPr/>
        <p:nvPr/>
      </p:nvGrpSpPr>
      <p:grpSpPr>
        <a:xfrm>
          <a:off x="0" y="0"/>
          <a:ext cx="0" cy="0"/>
          <a:chOff x="0" y="0"/>
          <a:chExt cx="0" cy="0"/>
        </a:xfrm>
      </p:grpSpPr>
      <p:sp>
        <p:nvSpPr>
          <p:cNvPr id="38" name="Shape 38"/>
          <p:cNvSpPr txBox="1">
            <a:spLocks noGrp="1"/>
          </p:cNvSpPr>
          <p:nvPr>
            <p:ph type="sldNum" idx="12"/>
          </p:nvPr>
        </p:nvSpPr>
        <p:spPr>
          <a:xfrm>
            <a:off x="397724" y="6356350"/>
            <a:ext cx="2311399" cy="365125"/>
          </a:xfrm>
          <a:prstGeom prst="rect">
            <a:avLst/>
          </a:prstGeom>
          <a:noFill/>
          <a:ln>
            <a:noFill/>
          </a:ln>
        </p:spPr>
        <p:txBody>
          <a:bodyPr lIns="107226" tIns="53613" rIns="107226" bIns="53613" anchor="ctr" anchorCtr="0">
            <a:noAutofit/>
          </a:bodyPr>
          <a:lstStyle>
            <a:lvl1pPr marL="0" marR="0" indent="0" algn="l" rtl="0">
              <a:spcBef>
                <a:spcPts val="0"/>
              </a:spcBef>
              <a:buNone/>
              <a:defRPr sz="1500" b="0" i="0" u="none" strike="noStrike" cap="none" baseline="0">
                <a:solidFill>
                  <a:schemeClr val="dk2"/>
                </a:solidFill>
                <a:latin typeface="Arial"/>
                <a:ea typeface="Arial"/>
                <a:cs typeface="Arial"/>
                <a:sym typeface="Arial"/>
              </a:defRPr>
            </a:lvl1pPr>
          </a:lstStyle>
          <a:p>
            <a:pPr>
              <a:buSzPct val="25000"/>
            </a:pPr>
            <a:fld id="{00000000-1234-1234-1234-123412341234}" type="slidenum">
              <a:rPr lang="en-US" smtClean="0"/>
              <a:pPr>
                <a:buSzPct val="25000"/>
              </a:pPr>
              <a:t>‹#›</a:t>
            </a:fld>
            <a:endParaRPr lang="en-US"/>
          </a:p>
        </p:txBody>
      </p:sp>
      <p:sp>
        <p:nvSpPr>
          <p:cNvPr id="39" name="Shape 39"/>
          <p:cNvSpPr txBox="1">
            <a:spLocks noGrp="1"/>
          </p:cNvSpPr>
          <p:nvPr>
            <p:ph type="title"/>
          </p:nvPr>
        </p:nvSpPr>
        <p:spPr>
          <a:xfrm>
            <a:off x="397727" y="573859"/>
            <a:ext cx="9019854" cy="293374"/>
          </a:xfrm>
          <a:prstGeom prst="rect">
            <a:avLst/>
          </a:prstGeom>
          <a:noFill/>
          <a:ln>
            <a:noFill/>
          </a:ln>
        </p:spPr>
        <p:txBody>
          <a:bodyPr lIns="80884" tIns="80884" rIns="80884" bIns="80884"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0" name="Shape 40"/>
          <p:cNvSpPr txBox="1">
            <a:spLocks noGrp="1"/>
          </p:cNvSpPr>
          <p:nvPr>
            <p:ph type="body" idx="1"/>
          </p:nvPr>
        </p:nvSpPr>
        <p:spPr>
          <a:xfrm>
            <a:off x="397727" y="819576"/>
            <a:ext cx="9012977" cy="442912"/>
          </a:xfrm>
          <a:prstGeom prst="rect">
            <a:avLst/>
          </a:prstGeom>
          <a:noFill/>
          <a:ln>
            <a:noFill/>
          </a:ln>
        </p:spPr>
        <p:txBody>
          <a:bodyPr lIns="80884" tIns="80884" rIns="80884" bIns="80884" anchor="t" anchorCtr="0"/>
          <a:lstStyle>
            <a:lvl1pPr marL="0" indent="0" rtl="0">
              <a:spcBef>
                <a:spcPts val="0"/>
              </a:spcBef>
              <a:buClr>
                <a:schemeClr val="lt1"/>
              </a:buClr>
              <a:buFont typeface="Impact"/>
              <a:buNone/>
              <a:defRPr/>
            </a:lvl1pPr>
            <a:lvl2pPr marL="536193" indent="-8114" rtl="0">
              <a:spcBef>
                <a:spcPts val="0"/>
              </a:spcBef>
              <a:buFont typeface="Arial"/>
              <a:buNone/>
              <a:defRPr/>
            </a:lvl2pPr>
            <a:lvl3pPr marL="1072386" indent="-4994" rtl="0">
              <a:spcBef>
                <a:spcPts val="0"/>
              </a:spcBef>
              <a:buFont typeface="Arial"/>
              <a:buNone/>
              <a:defRPr/>
            </a:lvl3pPr>
            <a:lvl4pPr marL="1608577" indent="-1874" rtl="0">
              <a:spcBef>
                <a:spcPts val="0"/>
              </a:spcBef>
              <a:buFont typeface="Arial"/>
              <a:buNone/>
              <a:defRPr/>
            </a:lvl4pPr>
            <a:lvl5pPr marL="2144770" indent="-9988" rtl="0">
              <a:spcBef>
                <a:spcPts val="0"/>
              </a:spcBef>
              <a:buFont typeface="Arial"/>
              <a:buNone/>
              <a:defRPr/>
            </a:lvl5pPr>
            <a:lvl6pPr marL="2680964" indent="-6870" rtl="0">
              <a:spcBef>
                <a:spcPts val="0"/>
              </a:spcBef>
              <a:buFont typeface="Calibri"/>
              <a:buNone/>
              <a:defRPr/>
            </a:lvl6pPr>
            <a:lvl7pPr marL="3217154" indent="-3747" rtl="0">
              <a:spcBef>
                <a:spcPts val="0"/>
              </a:spcBef>
              <a:buFont typeface="Calibri"/>
              <a:buNone/>
              <a:defRPr/>
            </a:lvl7pPr>
            <a:lvl8pPr marL="3753345" indent="-625" rtl="0">
              <a:spcBef>
                <a:spcPts val="0"/>
              </a:spcBef>
              <a:buFont typeface="Calibri"/>
              <a:buNone/>
              <a:defRPr/>
            </a:lvl8pPr>
            <a:lvl9pPr marL="4289538" indent="-8739" rtl="0">
              <a:spcBef>
                <a:spcPts val="0"/>
              </a:spcBef>
              <a:buFont typeface="Calibri"/>
              <a:buNone/>
              <a:defRPr/>
            </a:lvl9pPr>
          </a:lstStyle>
          <a:p>
            <a:endParaRPr/>
          </a:p>
        </p:txBody>
      </p:sp>
    </p:spTree>
    <p:extLst>
      <p:ext uri="{BB962C8B-B14F-4D97-AF65-F5344CB8AC3E}">
        <p14:creationId xmlns:p14="http://schemas.microsoft.com/office/powerpoint/2010/main" val="29073674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5510"/>
            <a:ext cx="9916128" cy="838182"/>
          </a:xfrm>
          <a:prstGeom prst="rect">
            <a:avLst/>
          </a:prstGeom>
        </p:spPr>
      </p:pic>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8295" y="6317126"/>
            <a:ext cx="1109291" cy="345113"/>
          </a:xfrm>
          <a:prstGeom prst="rect">
            <a:avLst/>
          </a:prstGeom>
        </p:spPr>
      </p:pic>
      <p:sp>
        <p:nvSpPr>
          <p:cNvPr id="12" name="Rectangle 11"/>
          <p:cNvSpPr/>
          <p:nvPr userDrawn="1"/>
        </p:nvSpPr>
        <p:spPr>
          <a:xfrm>
            <a:off x="1" y="801610"/>
            <a:ext cx="9926256" cy="60409"/>
          </a:xfrm>
          <a:prstGeom prst="rect">
            <a:avLst/>
          </a:prstGeom>
          <a:solidFill>
            <a:srgbClr val="746C66"/>
          </a:solidFill>
          <a:ln>
            <a:solidFill>
              <a:srgbClr val="746C66"/>
            </a:solidFill>
          </a:ln>
        </p:spPr>
        <p:style>
          <a:lnRef idx="1">
            <a:schemeClr val="accent1"/>
          </a:lnRef>
          <a:fillRef idx="3">
            <a:schemeClr val="accent1"/>
          </a:fillRef>
          <a:effectRef idx="2">
            <a:schemeClr val="accent1"/>
          </a:effectRef>
          <a:fontRef idx="minor">
            <a:schemeClr val="lt1"/>
          </a:fontRef>
        </p:style>
        <p:txBody>
          <a:bodyPr lIns="91326" tIns="45664" rIns="91326" bIns="45664" rtlCol="0" anchor="ctr"/>
          <a:lstStyle/>
          <a:p>
            <a:pPr algn="ctr"/>
            <a:endParaRPr lang="en-US">
              <a:solidFill>
                <a:schemeClr val="bg1"/>
              </a:solidFill>
            </a:endParaRPr>
          </a:p>
        </p:txBody>
      </p:sp>
      <p:pic>
        <p:nvPicPr>
          <p:cNvPr id="11" name="Picture 10"/>
          <p:cNvPicPr>
            <a:picLocks noChangeAspect="1"/>
          </p:cNvPicPr>
          <p:nvPr userDrawn="1"/>
        </p:nvPicPr>
        <p:blipFill rotWithShape="1">
          <a:blip r:embed="rId15">
            <a:extLst>
              <a:ext uri="{28A0092B-C50C-407E-A947-70E740481C1C}">
                <a14:useLocalDpi xmlns:a14="http://schemas.microsoft.com/office/drawing/2010/main" val="0"/>
              </a:ext>
            </a:extLst>
          </a:blip>
          <a:srcRect l="258" t="-11522" r="54525" b="56476"/>
          <a:stretch/>
        </p:blipFill>
        <p:spPr>
          <a:xfrm>
            <a:off x="3365500" y="262749"/>
            <a:ext cx="6540500" cy="429646"/>
          </a:xfrm>
          <a:prstGeom prst="rect">
            <a:avLst/>
          </a:prstGeom>
        </p:spPr>
      </p:pic>
      <p:sp>
        <p:nvSpPr>
          <p:cNvPr id="9" name="Slide Number Placeholder 2"/>
          <p:cNvSpPr>
            <a:spLocks noGrp="1"/>
          </p:cNvSpPr>
          <p:nvPr>
            <p:ph type="sldNum" sz="quarter" idx="4"/>
          </p:nvPr>
        </p:nvSpPr>
        <p:spPr>
          <a:xfrm>
            <a:off x="397725" y="6356357"/>
            <a:ext cx="478576" cy="365125"/>
          </a:xfrm>
          <a:prstGeom prst="rect">
            <a:avLst/>
          </a:prstGeom>
        </p:spPr>
        <p:txBody>
          <a:bodyPr lIns="91326" tIns="45664" rIns="91326" bIns="45664"/>
          <a:lstStyle/>
          <a:p>
            <a:fld id="{AB80C8F5-D920-BB4B-933F-7F3EB43C8215}" type="slidenum">
              <a:rPr lang="en-US" smtClean="0">
                <a:solidFill>
                  <a:srgbClr val="756C66"/>
                </a:solidFill>
              </a:rPr>
              <a:pPr/>
              <a:t>‹#›</a:t>
            </a:fld>
            <a:endParaRPr lang="en-US" dirty="0">
              <a:solidFill>
                <a:srgbClr val="756C66"/>
              </a:solidFill>
            </a:endParaRPr>
          </a:p>
        </p:txBody>
      </p:sp>
    </p:spTree>
    <p:extLst>
      <p:ext uri="{BB962C8B-B14F-4D97-AF65-F5344CB8AC3E}">
        <p14:creationId xmlns:p14="http://schemas.microsoft.com/office/powerpoint/2010/main" val="842853661"/>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49" r:id="rId3"/>
    <p:sldLayoutId id="2147483661" r:id="rId4"/>
    <p:sldLayoutId id="2147483654" r:id="rId5"/>
    <p:sldLayoutId id="2147483684" r:id="rId6"/>
    <p:sldLayoutId id="2147483685" r:id="rId7"/>
    <p:sldLayoutId id="2147483686" r:id="rId8"/>
    <p:sldLayoutId id="2147483687" r:id="rId9"/>
    <p:sldLayoutId id="2147483688" r:id="rId10"/>
    <p:sldLayoutId id="2147483690" r:id="rId11"/>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535773" rtl="0" eaLnBrk="1" latinLnBrk="0" hangingPunct="1">
        <a:spcBef>
          <a:spcPct val="0"/>
        </a:spcBef>
        <a:buNone/>
        <a:defRPr sz="4000" kern="1200" cap="all">
          <a:solidFill>
            <a:sysClr val="windowText" lastClr="000000"/>
          </a:solidFill>
          <a:latin typeface="Impact"/>
          <a:ea typeface="+mj-ea"/>
          <a:cs typeface="Impact"/>
        </a:defRPr>
      </a:lvl1pPr>
    </p:titleStyle>
    <p:bodyStyle>
      <a:lvl1pPr marL="456636" indent="-456636" algn="l" defTabSz="535773" rtl="0" eaLnBrk="1" latinLnBrk="0" hangingPunct="1">
        <a:spcBef>
          <a:spcPct val="20000"/>
        </a:spcBef>
        <a:buClr>
          <a:srgbClr val="D19B23"/>
        </a:buClr>
        <a:buFont typeface="Wingdings" panose="05000000000000000000" pitchFamily="2" charset="2"/>
        <a:buChar char="§"/>
        <a:defRPr sz="3200" kern="1200">
          <a:solidFill>
            <a:schemeClr val="tx1"/>
          </a:solidFill>
          <a:latin typeface="Arial"/>
          <a:ea typeface="+mn-ea"/>
          <a:cs typeface="Arial"/>
        </a:defRPr>
      </a:lvl1pPr>
      <a:lvl2pPr marL="870629" indent="-334855" algn="l" defTabSz="535773" rtl="0" eaLnBrk="1" latinLnBrk="0" hangingPunct="1">
        <a:spcBef>
          <a:spcPct val="20000"/>
        </a:spcBef>
        <a:buClr>
          <a:srgbClr val="746C66"/>
        </a:buClr>
        <a:buFont typeface="Wide Latin" panose="020A0A07050505020404" pitchFamily="18" charset="0"/>
        <a:buChar char="–"/>
        <a:defRPr sz="2800" kern="1200">
          <a:solidFill>
            <a:schemeClr val="tx1"/>
          </a:solidFill>
          <a:latin typeface="Arial"/>
          <a:ea typeface="+mn-ea"/>
          <a:cs typeface="Arial"/>
        </a:defRPr>
      </a:lvl2pPr>
      <a:lvl3pPr marL="1339430" indent="-267886" algn="l" defTabSz="535773" rtl="0" eaLnBrk="1" latinLnBrk="0" hangingPunct="1">
        <a:spcBef>
          <a:spcPct val="20000"/>
        </a:spcBef>
        <a:buClrTx/>
        <a:buFont typeface="Wingdings" panose="05000000000000000000" pitchFamily="2" charset="2"/>
        <a:buChar char="§"/>
        <a:defRPr sz="2400" kern="1200">
          <a:solidFill>
            <a:schemeClr val="tx1"/>
          </a:solidFill>
          <a:latin typeface="Arial"/>
          <a:ea typeface="+mn-ea"/>
          <a:cs typeface="Arial"/>
        </a:defRPr>
      </a:lvl3pPr>
      <a:lvl4pPr marL="1875202" indent="-267886" algn="l" defTabSz="535773" rtl="0" eaLnBrk="1" latinLnBrk="0" hangingPunct="1">
        <a:spcBef>
          <a:spcPct val="20000"/>
        </a:spcBef>
        <a:buClr>
          <a:schemeClr val="bg2"/>
        </a:buClr>
        <a:buFont typeface="Wingdings" panose="05000000000000000000" pitchFamily="2" charset="2"/>
        <a:buChar char="§"/>
        <a:defRPr sz="2000" kern="1200">
          <a:solidFill>
            <a:schemeClr val="tx1"/>
          </a:solidFill>
          <a:latin typeface="Arial"/>
          <a:ea typeface="+mn-ea"/>
          <a:cs typeface="Arial"/>
        </a:defRPr>
      </a:lvl4pPr>
      <a:lvl5pPr marL="2410974" indent="-267886" algn="l" defTabSz="535773" rtl="0" eaLnBrk="1" latinLnBrk="0" hangingPunct="1">
        <a:spcBef>
          <a:spcPct val="20000"/>
        </a:spcBef>
        <a:buClr>
          <a:schemeClr val="bg2"/>
        </a:buClr>
        <a:buFont typeface="Wingdings" panose="05000000000000000000" pitchFamily="2" charset="2"/>
        <a:buChar char="§"/>
        <a:defRPr sz="1900" kern="1200">
          <a:solidFill>
            <a:schemeClr val="tx1"/>
          </a:solidFill>
          <a:latin typeface="Arial"/>
          <a:ea typeface="+mn-ea"/>
          <a:cs typeface="Arial"/>
        </a:defRPr>
      </a:lvl5pPr>
      <a:lvl6pPr marL="2946745" indent="-267886" algn="l" defTabSz="535773" rtl="0" eaLnBrk="1" latinLnBrk="0" hangingPunct="1">
        <a:spcBef>
          <a:spcPct val="20000"/>
        </a:spcBef>
        <a:buFont typeface="Arial"/>
        <a:buChar char="•"/>
        <a:defRPr sz="2300" kern="1200">
          <a:solidFill>
            <a:schemeClr val="tx1"/>
          </a:solidFill>
          <a:latin typeface="+mn-lt"/>
          <a:ea typeface="+mn-ea"/>
          <a:cs typeface="+mn-cs"/>
        </a:defRPr>
      </a:lvl6pPr>
      <a:lvl7pPr marL="3482515" indent="-267886" algn="l" defTabSz="535773" rtl="0" eaLnBrk="1" latinLnBrk="0" hangingPunct="1">
        <a:spcBef>
          <a:spcPct val="20000"/>
        </a:spcBef>
        <a:buFont typeface="Arial"/>
        <a:buChar char="•"/>
        <a:defRPr sz="2300" kern="1200">
          <a:solidFill>
            <a:schemeClr val="tx1"/>
          </a:solidFill>
          <a:latin typeface="+mn-lt"/>
          <a:ea typeface="+mn-ea"/>
          <a:cs typeface="+mn-cs"/>
        </a:defRPr>
      </a:lvl7pPr>
      <a:lvl8pPr marL="4018288" indent="-267886" algn="l" defTabSz="535773" rtl="0" eaLnBrk="1" latinLnBrk="0" hangingPunct="1">
        <a:spcBef>
          <a:spcPct val="20000"/>
        </a:spcBef>
        <a:buFont typeface="Arial"/>
        <a:buChar char="•"/>
        <a:defRPr sz="2300" kern="1200">
          <a:solidFill>
            <a:schemeClr val="tx1"/>
          </a:solidFill>
          <a:latin typeface="+mn-lt"/>
          <a:ea typeface="+mn-ea"/>
          <a:cs typeface="+mn-cs"/>
        </a:defRPr>
      </a:lvl8pPr>
      <a:lvl9pPr marL="4554062" indent="-267886" algn="l" defTabSz="535773" rtl="0" eaLnBrk="1" latinLnBrk="0" hangingPunct="1">
        <a:spcBef>
          <a:spcPct val="20000"/>
        </a:spcBef>
        <a:buFont typeface="Arial"/>
        <a:buChar char="•"/>
        <a:defRPr sz="2300" kern="1200">
          <a:solidFill>
            <a:schemeClr val="tx1"/>
          </a:solidFill>
          <a:latin typeface="+mn-lt"/>
          <a:ea typeface="+mn-ea"/>
          <a:cs typeface="+mn-cs"/>
        </a:defRPr>
      </a:lvl9pPr>
    </p:bodyStyle>
    <p:otherStyle>
      <a:defPPr>
        <a:defRPr lang="en-US"/>
      </a:defPPr>
      <a:lvl1pPr marL="0" algn="l" defTabSz="535773" rtl="0" eaLnBrk="1" latinLnBrk="0" hangingPunct="1">
        <a:defRPr sz="2100" kern="1200">
          <a:solidFill>
            <a:schemeClr val="tx1"/>
          </a:solidFill>
          <a:latin typeface="+mn-lt"/>
          <a:ea typeface="+mn-ea"/>
          <a:cs typeface="+mn-cs"/>
        </a:defRPr>
      </a:lvl1pPr>
      <a:lvl2pPr marL="535773" algn="l" defTabSz="535773" rtl="0" eaLnBrk="1" latinLnBrk="0" hangingPunct="1">
        <a:defRPr sz="2100" kern="1200">
          <a:solidFill>
            <a:schemeClr val="tx1"/>
          </a:solidFill>
          <a:latin typeface="+mn-lt"/>
          <a:ea typeface="+mn-ea"/>
          <a:cs typeface="+mn-cs"/>
        </a:defRPr>
      </a:lvl2pPr>
      <a:lvl3pPr marL="1071545" algn="l" defTabSz="535773" rtl="0" eaLnBrk="1" latinLnBrk="0" hangingPunct="1">
        <a:defRPr sz="2100" kern="1200">
          <a:solidFill>
            <a:schemeClr val="tx1"/>
          </a:solidFill>
          <a:latin typeface="+mn-lt"/>
          <a:ea typeface="+mn-ea"/>
          <a:cs typeface="+mn-cs"/>
        </a:defRPr>
      </a:lvl3pPr>
      <a:lvl4pPr marL="1607315" algn="l" defTabSz="535773" rtl="0" eaLnBrk="1" latinLnBrk="0" hangingPunct="1">
        <a:defRPr sz="2100" kern="1200">
          <a:solidFill>
            <a:schemeClr val="tx1"/>
          </a:solidFill>
          <a:latin typeface="+mn-lt"/>
          <a:ea typeface="+mn-ea"/>
          <a:cs typeface="+mn-cs"/>
        </a:defRPr>
      </a:lvl4pPr>
      <a:lvl5pPr marL="2143088" algn="l" defTabSz="535773" rtl="0" eaLnBrk="1" latinLnBrk="0" hangingPunct="1">
        <a:defRPr sz="2100" kern="1200">
          <a:solidFill>
            <a:schemeClr val="tx1"/>
          </a:solidFill>
          <a:latin typeface="+mn-lt"/>
          <a:ea typeface="+mn-ea"/>
          <a:cs typeface="+mn-cs"/>
        </a:defRPr>
      </a:lvl5pPr>
      <a:lvl6pPr marL="2678862" algn="l" defTabSz="535773" rtl="0" eaLnBrk="1" latinLnBrk="0" hangingPunct="1">
        <a:defRPr sz="2100" kern="1200">
          <a:solidFill>
            <a:schemeClr val="tx1"/>
          </a:solidFill>
          <a:latin typeface="+mn-lt"/>
          <a:ea typeface="+mn-ea"/>
          <a:cs typeface="+mn-cs"/>
        </a:defRPr>
      </a:lvl6pPr>
      <a:lvl7pPr marL="3214626" algn="l" defTabSz="535773" rtl="0" eaLnBrk="1" latinLnBrk="0" hangingPunct="1">
        <a:defRPr sz="2100" kern="1200">
          <a:solidFill>
            <a:schemeClr val="tx1"/>
          </a:solidFill>
          <a:latin typeface="+mn-lt"/>
          <a:ea typeface="+mn-ea"/>
          <a:cs typeface="+mn-cs"/>
        </a:defRPr>
      </a:lvl7pPr>
      <a:lvl8pPr marL="3750403" algn="l" defTabSz="535773" rtl="0" eaLnBrk="1" latinLnBrk="0" hangingPunct="1">
        <a:defRPr sz="2100" kern="1200">
          <a:solidFill>
            <a:schemeClr val="tx1"/>
          </a:solidFill>
          <a:latin typeface="+mn-lt"/>
          <a:ea typeface="+mn-ea"/>
          <a:cs typeface="+mn-cs"/>
        </a:defRPr>
      </a:lvl8pPr>
      <a:lvl9pPr marL="4286173" algn="l" defTabSz="535773"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hart" Target="../charts/char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hart" Target="../charts/char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9" name="Shape 59"/>
          <p:cNvSpPr txBox="1">
            <a:spLocks noGrp="1"/>
          </p:cNvSpPr>
          <p:nvPr>
            <p:ph type="body" sz="quarter" idx="14"/>
          </p:nvPr>
        </p:nvSpPr>
        <p:spPr>
          <a:xfrm>
            <a:off x="1045986" y="5003911"/>
            <a:ext cx="2979749" cy="1004335"/>
          </a:xfrm>
          <a:prstGeom prst="rect">
            <a:avLst/>
          </a:prstGeom>
          <a:noFill/>
          <a:ln>
            <a:noFill/>
          </a:ln>
        </p:spPr>
        <p:txBody>
          <a:bodyPr vert="horz" lIns="102236" tIns="51117" rIns="102236" bIns="51117" rtlCol="0" anchor="t" anchorCtr="0">
            <a:noAutofit/>
          </a:bodyPr>
          <a:lstStyle/>
          <a:p>
            <a:pPr>
              <a:lnSpc>
                <a:spcPct val="90000"/>
              </a:lnSpc>
              <a:spcBef>
                <a:spcPts val="329"/>
              </a:spcBef>
              <a:buClr>
                <a:schemeClr val="lt1"/>
              </a:buClr>
              <a:buSzPct val="25000"/>
            </a:pPr>
            <a:r>
              <a:rPr lang="en-US" sz="1800" dirty="0" smtClean="0">
                <a:solidFill>
                  <a:schemeClr val="lt1"/>
                </a:solidFill>
                <a:latin typeface="+mj-lt"/>
                <a:cs typeface="Arial"/>
              </a:rPr>
              <a:t>Zhuonan </a:t>
            </a:r>
            <a:r>
              <a:rPr lang="en-US" sz="1800" dirty="0">
                <a:solidFill>
                  <a:schemeClr val="lt1"/>
                </a:solidFill>
                <a:latin typeface="+mj-lt"/>
                <a:cs typeface="Arial"/>
              </a:rPr>
              <a:t>Song</a:t>
            </a:r>
            <a:r>
              <a:rPr lang="en-US" sz="1800" dirty="0" smtClean="0">
                <a:solidFill>
                  <a:schemeClr val="lt1"/>
                </a:solidFill>
                <a:latin typeface="+mj-lt"/>
                <a:cs typeface="Arial"/>
              </a:rPr>
              <a:t>, </a:t>
            </a:r>
            <a:r>
              <a:rPr lang="en-US" sz="1800" dirty="0">
                <a:solidFill>
                  <a:schemeClr val="lt1"/>
                </a:solidFill>
                <a:latin typeface="+mj-lt"/>
                <a:cs typeface="Arial"/>
              </a:rPr>
              <a:t>May </a:t>
            </a:r>
            <a:r>
              <a:rPr lang="en-US" sz="1800" dirty="0" smtClean="0">
                <a:solidFill>
                  <a:schemeClr val="lt1"/>
                </a:solidFill>
                <a:latin typeface="+mj-lt"/>
                <a:cs typeface="Arial"/>
              </a:rPr>
              <a:t>9, 2016</a:t>
            </a:r>
          </a:p>
          <a:p>
            <a:pPr>
              <a:lnSpc>
                <a:spcPct val="90000"/>
              </a:lnSpc>
              <a:spcBef>
                <a:spcPts val="329"/>
              </a:spcBef>
              <a:buClr>
                <a:schemeClr val="lt1"/>
              </a:buClr>
              <a:buSzPct val="25000"/>
            </a:pPr>
            <a:r>
              <a:rPr lang="en-US" sz="1800" dirty="0" smtClean="0">
                <a:solidFill>
                  <a:schemeClr val="lt1"/>
                </a:solidFill>
                <a:latin typeface="+mj-lt"/>
                <a:cs typeface="Arial"/>
              </a:rPr>
              <a:t>MS in Industrial Technology</a:t>
            </a:r>
            <a:endParaRPr lang="en-US" sz="1800" dirty="0">
              <a:solidFill>
                <a:schemeClr val="lt1"/>
              </a:solidFill>
              <a:latin typeface="+mj-lt"/>
              <a:cs typeface="Arial"/>
            </a:endParaRPr>
          </a:p>
          <a:p>
            <a:pPr>
              <a:lnSpc>
                <a:spcPct val="90000"/>
              </a:lnSpc>
              <a:spcBef>
                <a:spcPts val="329"/>
              </a:spcBef>
              <a:buClr>
                <a:schemeClr val="lt1"/>
              </a:buClr>
              <a:buSzPct val="25000"/>
            </a:pPr>
            <a:r>
              <a:rPr lang="en-US" sz="1800" dirty="0" smtClean="0">
                <a:solidFill>
                  <a:schemeClr val="lt1"/>
                </a:solidFill>
                <a:latin typeface="+mj-lt"/>
                <a:cs typeface="Arial"/>
              </a:rPr>
              <a:t>Purdue University</a:t>
            </a:r>
            <a:endParaRPr lang="en-US" sz="1800" dirty="0">
              <a:solidFill>
                <a:schemeClr val="lt1"/>
              </a:solidFill>
              <a:latin typeface="+mj-lt"/>
              <a:cs typeface="Arial"/>
            </a:endParaRPr>
          </a:p>
        </p:txBody>
      </p:sp>
      <p:sp>
        <p:nvSpPr>
          <p:cNvPr id="58" name="Shape 58"/>
          <p:cNvSpPr txBox="1">
            <a:spLocks noGrp="1"/>
          </p:cNvSpPr>
          <p:nvPr>
            <p:ph type="body" sz="quarter" idx="13"/>
          </p:nvPr>
        </p:nvSpPr>
        <p:spPr>
          <a:xfrm>
            <a:off x="1045977" y="3875982"/>
            <a:ext cx="7888614" cy="897439"/>
          </a:xfrm>
          <a:prstGeom prst="rect">
            <a:avLst/>
          </a:prstGeom>
          <a:noFill/>
          <a:ln>
            <a:noFill/>
          </a:ln>
        </p:spPr>
        <p:txBody>
          <a:bodyPr vert="horz" lIns="102236" tIns="51117" rIns="102236" bIns="51117" rtlCol="0" anchor="t" anchorCtr="0">
            <a:noAutofit/>
          </a:bodyPr>
          <a:lstStyle/>
          <a:p>
            <a:pPr>
              <a:spcBef>
                <a:spcPts val="355"/>
              </a:spcBef>
              <a:buSzPct val="25000"/>
            </a:pPr>
            <a:r>
              <a:rPr lang="en-US" altLang="zh-CN" sz="2000" b="1" cap="none" dirty="0" smtClean="0">
                <a:solidFill>
                  <a:srgbClr val="D19B23"/>
                </a:solidFill>
                <a:latin typeface="+mj-lt"/>
                <a:ea typeface="Arial"/>
                <a:cs typeface="Arial"/>
                <a:sym typeface="Arial"/>
              </a:rPr>
              <a:t>MEASURING MASHUP SIMILARITY</a:t>
            </a:r>
            <a:endParaRPr lang="zh-CN" altLang="en-US" sz="2000" b="1" cap="none" dirty="0" smtClean="0">
              <a:solidFill>
                <a:srgbClr val="D19B23"/>
              </a:solidFill>
              <a:latin typeface="+mj-lt"/>
              <a:ea typeface="Arial"/>
              <a:cs typeface="Arial"/>
              <a:sym typeface="Arial"/>
            </a:endParaRPr>
          </a:p>
          <a:p>
            <a:pPr>
              <a:spcBef>
                <a:spcPts val="355"/>
              </a:spcBef>
              <a:buSzPct val="25000"/>
            </a:pPr>
            <a:r>
              <a:rPr lang="en-US" altLang="zh-CN" sz="2000" b="1" cap="none" dirty="0" smtClean="0">
                <a:solidFill>
                  <a:srgbClr val="D19B23"/>
                </a:solidFill>
                <a:latin typeface="+mj-lt"/>
                <a:ea typeface="Arial"/>
                <a:cs typeface="Arial"/>
                <a:sym typeface="Arial"/>
              </a:rPr>
              <a:t>IN</a:t>
            </a:r>
            <a:r>
              <a:rPr lang="zh-CN" altLang="en-US" sz="2000" b="1" cap="none" dirty="0" smtClean="0">
                <a:solidFill>
                  <a:srgbClr val="D19B23"/>
                </a:solidFill>
                <a:latin typeface="+mj-lt"/>
                <a:ea typeface="Arial"/>
                <a:cs typeface="Arial"/>
                <a:sym typeface="Arial"/>
              </a:rPr>
              <a:t> </a:t>
            </a:r>
            <a:r>
              <a:rPr lang="en-US" altLang="zh-CN" sz="2000" b="1" cap="none" dirty="0" smtClean="0">
                <a:solidFill>
                  <a:srgbClr val="D19B23"/>
                </a:solidFill>
                <a:latin typeface="+mj-lt"/>
                <a:ea typeface="Arial"/>
                <a:cs typeface="Arial"/>
                <a:sym typeface="Arial"/>
              </a:rPr>
              <a:t>OPEN DATA INNOVATION</a:t>
            </a:r>
            <a:r>
              <a:rPr lang="zh-CN" altLang="en-US" sz="2000" b="1" cap="none" dirty="0" smtClean="0">
                <a:solidFill>
                  <a:srgbClr val="D19B23"/>
                </a:solidFill>
                <a:latin typeface="+mj-lt"/>
                <a:ea typeface="Arial"/>
                <a:cs typeface="Arial"/>
                <a:sym typeface="Arial"/>
              </a:rPr>
              <a:t> </a:t>
            </a:r>
            <a:r>
              <a:rPr lang="en-US" altLang="zh-CN" sz="2000" b="1" cap="none" dirty="0" smtClean="0">
                <a:solidFill>
                  <a:srgbClr val="D19B23"/>
                </a:solidFill>
                <a:latin typeface="+mj-lt"/>
                <a:ea typeface="Arial"/>
                <a:cs typeface="Arial"/>
                <a:sym typeface="Arial"/>
              </a:rPr>
              <a:t>CONTESTS</a:t>
            </a:r>
            <a:endParaRPr lang="en-US" sz="2000" b="1" cap="none" dirty="0">
              <a:solidFill>
                <a:srgbClr val="D19B23"/>
              </a:solidFill>
              <a:latin typeface="+mj-lt"/>
              <a:ea typeface="Arial"/>
              <a:cs typeface="Arial"/>
              <a:sym typeface="Arial"/>
            </a:endParaRPr>
          </a:p>
        </p:txBody>
      </p:sp>
      <p:sp>
        <p:nvSpPr>
          <p:cNvPr id="8" name="Shape 59"/>
          <p:cNvSpPr txBox="1">
            <a:spLocks/>
          </p:cNvSpPr>
          <p:nvPr/>
        </p:nvSpPr>
        <p:spPr>
          <a:xfrm>
            <a:off x="5473502" y="5003911"/>
            <a:ext cx="2979749" cy="1388744"/>
          </a:xfrm>
          <a:prstGeom prst="rect">
            <a:avLst/>
          </a:prstGeom>
          <a:noFill/>
          <a:ln>
            <a:noFill/>
          </a:ln>
        </p:spPr>
        <p:txBody>
          <a:bodyPr vert="horz" lIns="102236" tIns="51117" rIns="102236" bIns="51117" rtlCol="0" anchor="t" anchorCtr="0">
            <a:noAutofit/>
          </a:bodyPr>
          <a:lstStyle>
            <a:lvl1pPr marL="0" indent="0" algn="l" defTabSz="535773" rtl="0" eaLnBrk="1" latinLnBrk="0" hangingPunct="1">
              <a:spcBef>
                <a:spcPct val="20000"/>
              </a:spcBef>
              <a:buClr>
                <a:srgbClr val="D19B23"/>
              </a:buClr>
              <a:buFont typeface="Wingdings" panose="05000000000000000000" pitchFamily="2" charset="2"/>
              <a:buNone/>
              <a:defRPr sz="1700" b="0" kern="1200">
                <a:solidFill>
                  <a:srgbClr val="D19B23"/>
                </a:solidFill>
                <a:latin typeface="Arial" panose="020B0604020202020204" pitchFamily="34" charset="0"/>
                <a:ea typeface="+mn-ea"/>
                <a:cs typeface="Arial" panose="020B0604020202020204" pitchFamily="34" charset="0"/>
              </a:defRPr>
            </a:lvl1pPr>
            <a:lvl2pPr marL="870629" indent="-334855" algn="l" defTabSz="535773" rtl="0" eaLnBrk="1" latinLnBrk="0" hangingPunct="1">
              <a:spcBef>
                <a:spcPct val="20000"/>
              </a:spcBef>
              <a:buClr>
                <a:srgbClr val="746C66"/>
              </a:buClr>
              <a:buFont typeface="Wide Latin" panose="020A0A07050505020404" pitchFamily="18" charset="0"/>
              <a:buChar char="–"/>
              <a:defRPr sz="2800" kern="1200">
                <a:solidFill>
                  <a:schemeClr val="tx1"/>
                </a:solidFill>
                <a:latin typeface="Arial"/>
                <a:ea typeface="+mn-ea"/>
                <a:cs typeface="Arial"/>
              </a:defRPr>
            </a:lvl2pPr>
            <a:lvl3pPr marL="1339430" indent="-267886" algn="l" defTabSz="535773" rtl="0" eaLnBrk="1" latinLnBrk="0" hangingPunct="1">
              <a:spcBef>
                <a:spcPct val="20000"/>
              </a:spcBef>
              <a:buClrTx/>
              <a:buFont typeface="Wingdings" panose="05000000000000000000" pitchFamily="2" charset="2"/>
              <a:buChar char="§"/>
              <a:defRPr sz="2400" kern="1200">
                <a:solidFill>
                  <a:schemeClr val="tx1"/>
                </a:solidFill>
                <a:latin typeface="Arial"/>
                <a:ea typeface="+mn-ea"/>
                <a:cs typeface="Arial"/>
              </a:defRPr>
            </a:lvl3pPr>
            <a:lvl4pPr marL="1875202" indent="-267886" algn="l" defTabSz="535773" rtl="0" eaLnBrk="1" latinLnBrk="0" hangingPunct="1">
              <a:spcBef>
                <a:spcPct val="20000"/>
              </a:spcBef>
              <a:buClr>
                <a:schemeClr val="bg2"/>
              </a:buClr>
              <a:buFont typeface="Wingdings" panose="05000000000000000000" pitchFamily="2" charset="2"/>
              <a:buChar char="§"/>
              <a:defRPr sz="2000" kern="1200">
                <a:solidFill>
                  <a:schemeClr val="tx1"/>
                </a:solidFill>
                <a:latin typeface="Arial"/>
                <a:ea typeface="+mn-ea"/>
                <a:cs typeface="Arial"/>
              </a:defRPr>
            </a:lvl4pPr>
            <a:lvl5pPr marL="2410974" indent="-267886" algn="l" defTabSz="535773" rtl="0" eaLnBrk="1" latinLnBrk="0" hangingPunct="1">
              <a:spcBef>
                <a:spcPct val="20000"/>
              </a:spcBef>
              <a:buClr>
                <a:schemeClr val="bg2"/>
              </a:buClr>
              <a:buFont typeface="Wingdings" panose="05000000000000000000" pitchFamily="2" charset="2"/>
              <a:buChar char="§"/>
              <a:defRPr sz="1900" kern="1200">
                <a:solidFill>
                  <a:schemeClr val="tx1"/>
                </a:solidFill>
                <a:latin typeface="Arial"/>
                <a:ea typeface="+mn-ea"/>
                <a:cs typeface="Arial"/>
              </a:defRPr>
            </a:lvl5pPr>
            <a:lvl6pPr marL="2946745" indent="-267886" algn="l" defTabSz="535773" rtl="0" eaLnBrk="1" latinLnBrk="0" hangingPunct="1">
              <a:spcBef>
                <a:spcPct val="20000"/>
              </a:spcBef>
              <a:buFont typeface="Arial"/>
              <a:buChar char="•"/>
              <a:defRPr sz="2300" kern="1200">
                <a:solidFill>
                  <a:schemeClr val="tx1"/>
                </a:solidFill>
                <a:latin typeface="+mn-lt"/>
                <a:ea typeface="+mn-ea"/>
                <a:cs typeface="+mn-cs"/>
              </a:defRPr>
            </a:lvl6pPr>
            <a:lvl7pPr marL="3482515" indent="-267886" algn="l" defTabSz="535773" rtl="0" eaLnBrk="1" latinLnBrk="0" hangingPunct="1">
              <a:spcBef>
                <a:spcPct val="20000"/>
              </a:spcBef>
              <a:buFont typeface="Arial"/>
              <a:buChar char="•"/>
              <a:defRPr sz="2300" kern="1200">
                <a:solidFill>
                  <a:schemeClr val="tx1"/>
                </a:solidFill>
                <a:latin typeface="+mn-lt"/>
                <a:ea typeface="+mn-ea"/>
                <a:cs typeface="+mn-cs"/>
              </a:defRPr>
            </a:lvl7pPr>
            <a:lvl8pPr marL="4018288" indent="-267886" algn="l" defTabSz="535773" rtl="0" eaLnBrk="1" latinLnBrk="0" hangingPunct="1">
              <a:spcBef>
                <a:spcPct val="20000"/>
              </a:spcBef>
              <a:buFont typeface="Arial"/>
              <a:buChar char="•"/>
              <a:defRPr sz="2300" kern="1200">
                <a:solidFill>
                  <a:schemeClr val="tx1"/>
                </a:solidFill>
                <a:latin typeface="+mn-lt"/>
                <a:ea typeface="+mn-ea"/>
                <a:cs typeface="+mn-cs"/>
              </a:defRPr>
            </a:lvl8pPr>
            <a:lvl9pPr marL="4554062" indent="-267886" algn="l" defTabSz="535773" rtl="0" eaLnBrk="1" latinLnBrk="0" hangingPunct="1">
              <a:spcBef>
                <a:spcPct val="20000"/>
              </a:spcBef>
              <a:buFont typeface="Arial"/>
              <a:buChar char="•"/>
              <a:defRPr sz="2300" kern="1200">
                <a:solidFill>
                  <a:schemeClr val="tx1"/>
                </a:solidFill>
                <a:latin typeface="+mn-lt"/>
                <a:ea typeface="+mn-ea"/>
                <a:cs typeface="+mn-cs"/>
              </a:defRPr>
            </a:lvl9pPr>
          </a:lstStyle>
          <a:p>
            <a:pPr>
              <a:lnSpc>
                <a:spcPct val="90000"/>
              </a:lnSpc>
              <a:spcBef>
                <a:spcPts val="329"/>
              </a:spcBef>
              <a:buClr>
                <a:schemeClr val="lt1"/>
              </a:buClr>
              <a:buSzPct val="25000"/>
            </a:pPr>
            <a:r>
              <a:rPr lang="en-US" sz="1800" dirty="0" smtClean="0">
                <a:solidFill>
                  <a:schemeClr val="lt1"/>
                </a:solidFill>
                <a:latin typeface="+mj-lt"/>
                <a:cs typeface="Arial"/>
              </a:rPr>
              <a:t>Academic Committee:</a:t>
            </a:r>
          </a:p>
          <a:p>
            <a:pPr>
              <a:lnSpc>
                <a:spcPct val="90000"/>
              </a:lnSpc>
              <a:spcBef>
                <a:spcPts val="329"/>
              </a:spcBef>
              <a:buClr>
                <a:schemeClr val="lt1"/>
              </a:buClr>
              <a:buSzPct val="25000"/>
            </a:pPr>
            <a:r>
              <a:rPr lang="en-US" sz="1800" dirty="0" smtClean="0">
                <a:solidFill>
                  <a:schemeClr val="lt1"/>
                </a:solidFill>
                <a:latin typeface="+mj-lt"/>
                <a:cs typeface="Arial"/>
              </a:rPr>
              <a:t>Dr</a:t>
            </a:r>
            <a:r>
              <a:rPr lang="en-US" sz="1800" dirty="0">
                <a:solidFill>
                  <a:schemeClr val="lt1"/>
                </a:solidFill>
                <a:latin typeface="+mj-lt"/>
                <a:cs typeface="Arial"/>
              </a:rPr>
              <a:t>. Sabine Brunswicker</a:t>
            </a:r>
          </a:p>
          <a:p>
            <a:pPr>
              <a:lnSpc>
                <a:spcPct val="90000"/>
              </a:lnSpc>
              <a:spcBef>
                <a:spcPts val="329"/>
              </a:spcBef>
              <a:buClr>
                <a:schemeClr val="lt1"/>
              </a:buClr>
              <a:buSzPct val="25000"/>
            </a:pPr>
            <a:r>
              <a:rPr lang="en-US" sz="1800" dirty="0">
                <a:solidFill>
                  <a:schemeClr val="lt1"/>
                </a:solidFill>
                <a:latin typeface="+mj-lt"/>
                <a:cs typeface="Arial"/>
              </a:rPr>
              <a:t>Dr. </a:t>
            </a:r>
            <a:r>
              <a:rPr lang="en-US" altLang="zh-CN" sz="1800" dirty="0">
                <a:solidFill>
                  <a:schemeClr val="lt1"/>
                </a:solidFill>
                <a:latin typeface="+mj-lt"/>
                <a:cs typeface="Arial"/>
              </a:rPr>
              <a:t>John A. Springer</a:t>
            </a:r>
            <a:endParaRPr lang="en-US" sz="1800" dirty="0">
              <a:solidFill>
                <a:schemeClr val="lt1"/>
              </a:solidFill>
              <a:latin typeface="+mj-lt"/>
              <a:cs typeface="Arial"/>
            </a:endParaRPr>
          </a:p>
          <a:p>
            <a:pPr>
              <a:lnSpc>
                <a:spcPct val="90000"/>
              </a:lnSpc>
              <a:spcBef>
                <a:spcPts val="329"/>
              </a:spcBef>
              <a:buClr>
                <a:schemeClr val="lt1"/>
              </a:buClr>
              <a:buSzPct val="25000"/>
            </a:pPr>
            <a:r>
              <a:rPr lang="en-US" sz="1800" dirty="0">
                <a:solidFill>
                  <a:schemeClr val="lt1"/>
                </a:solidFill>
                <a:latin typeface="+mj-lt"/>
                <a:cs typeface="Arial"/>
              </a:rPr>
              <a:t>Dr. Kathryne A. Newton </a:t>
            </a:r>
          </a:p>
        </p:txBody>
      </p:sp>
    </p:spTree>
    <p:extLst>
      <p:ext uri="{BB962C8B-B14F-4D97-AF65-F5344CB8AC3E}">
        <p14:creationId xmlns:p14="http://schemas.microsoft.com/office/powerpoint/2010/main" val="120648521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1"/>
          </p:nvPr>
        </p:nvSpPr>
        <p:spPr/>
        <p:txBody>
          <a:bodyPr/>
          <a:lstStyle/>
          <a:p>
            <a:r>
              <a:rPr lang="en-US" altLang="zh-CN" dirty="0" smtClean="0"/>
              <a:t>Practical</a:t>
            </a:r>
            <a:r>
              <a:rPr lang="zh-CN" altLang="en-US" dirty="0" smtClean="0"/>
              <a:t> </a:t>
            </a:r>
            <a:r>
              <a:rPr lang="en-US" altLang="zh-CN" dirty="0" smtClean="0"/>
              <a:t>motivation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906000" cy="6848348"/>
          </a:xfrm>
          <a:prstGeom prst="rect">
            <a:avLst/>
          </a:prstGeom>
        </p:spPr>
      </p:pic>
      <p:sp>
        <p:nvSpPr>
          <p:cNvPr id="9" name="TextBox 8"/>
          <p:cNvSpPr txBox="1"/>
          <p:nvPr/>
        </p:nvSpPr>
        <p:spPr>
          <a:xfrm>
            <a:off x="335922" y="1227890"/>
            <a:ext cx="2666587" cy="707886"/>
          </a:xfrm>
          <a:prstGeom prst="rect">
            <a:avLst/>
          </a:prstGeom>
          <a:noFill/>
        </p:spPr>
        <p:txBody>
          <a:bodyPr wrap="square" rtlCol="0">
            <a:spAutoFit/>
          </a:bodyPr>
          <a:lstStyle/>
          <a:p>
            <a:r>
              <a:rPr lang="en-US" altLang="zh-CN" sz="4000" b="1" smtClean="0">
                <a:solidFill>
                  <a:schemeClr val="bg1"/>
                </a:solidFill>
              </a:rPr>
              <a:t>Similarity</a:t>
            </a:r>
            <a:endParaRPr lang="en-US" sz="4000" b="1" dirty="0">
              <a:solidFill>
                <a:schemeClr val="bg1"/>
              </a:solidFill>
            </a:endParaRPr>
          </a:p>
        </p:txBody>
      </p:sp>
    </p:spTree>
    <p:extLst>
      <p:ext uri="{BB962C8B-B14F-4D97-AF65-F5344CB8AC3E}">
        <p14:creationId xmlns:p14="http://schemas.microsoft.com/office/powerpoint/2010/main" val="9041245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Theoretical</a:t>
            </a:r>
            <a:r>
              <a:rPr lang="zh-CN" altLang="en-US" dirty="0" smtClean="0"/>
              <a:t> </a:t>
            </a:r>
            <a:r>
              <a:rPr lang="en-US" altLang="zh-CN" dirty="0" smtClean="0"/>
              <a:t>motivation</a:t>
            </a:r>
            <a:endParaRPr lang="en-US" dirty="0"/>
          </a:p>
        </p:txBody>
      </p:sp>
      <p:sp>
        <p:nvSpPr>
          <p:cNvPr id="4" name="Text Placeholder 3"/>
          <p:cNvSpPr>
            <a:spLocks noGrp="1"/>
          </p:cNvSpPr>
          <p:nvPr>
            <p:ph type="body" idx="11"/>
          </p:nvPr>
        </p:nvSpPr>
        <p:spPr/>
        <p:txBody>
          <a:bodyPr/>
          <a:lstStyle/>
          <a:p>
            <a:r>
              <a:rPr lang="en-US" altLang="zh-CN" dirty="0" smtClean="0"/>
              <a:t>When</a:t>
            </a:r>
            <a:r>
              <a:rPr lang="zh-CN" altLang="en-US" dirty="0" smtClean="0"/>
              <a:t> </a:t>
            </a:r>
            <a:r>
              <a:rPr lang="en-US" altLang="zh-CN" dirty="0" smtClean="0"/>
              <a:t>we</a:t>
            </a:r>
            <a:r>
              <a:rPr lang="zh-CN" altLang="en-US" dirty="0" smtClean="0"/>
              <a:t> </a:t>
            </a:r>
            <a:r>
              <a:rPr lang="en-US" altLang="zh-CN" dirty="0" smtClean="0"/>
              <a:t>go</a:t>
            </a:r>
            <a:r>
              <a:rPr lang="zh-CN" altLang="en-US" dirty="0" smtClean="0"/>
              <a:t> </a:t>
            </a:r>
            <a:r>
              <a:rPr lang="en-US" altLang="zh-CN" dirty="0" smtClean="0"/>
              <a:t>to</a:t>
            </a:r>
            <a:r>
              <a:rPr lang="zh-CN" altLang="en-US" dirty="0" smtClean="0"/>
              <a:t> </a:t>
            </a:r>
            <a:r>
              <a:rPr lang="en-US" altLang="zh-CN" dirty="0" smtClean="0"/>
              <a:t>the</a:t>
            </a:r>
            <a:r>
              <a:rPr lang="zh-CN" altLang="en-US" dirty="0" smtClean="0"/>
              <a:t> </a:t>
            </a:r>
            <a:r>
              <a:rPr lang="en-US" altLang="zh-CN" dirty="0" smtClean="0"/>
              <a:t>existing</a:t>
            </a:r>
            <a:r>
              <a:rPr lang="zh-CN" altLang="en-US" dirty="0" smtClean="0"/>
              <a:t> </a:t>
            </a:r>
            <a:r>
              <a:rPr lang="en-US" altLang="zh-CN" dirty="0" smtClean="0"/>
              <a:t>literature</a:t>
            </a:r>
            <a:r>
              <a:rPr lang="zh-CN" altLang="en-US" dirty="0" smtClean="0"/>
              <a:t> </a:t>
            </a:r>
            <a:r>
              <a:rPr lang="en-US" altLang="zh-CN" dirty="0" smtClean="0"/>
              <a:t>of</a:t>
            </a:r>
            <a:r>
              <a:rPr lang="zh-CN" altLang="en-US" dirty="0" smtClean="0"/>
              <a:t> </a:t>
            </a:r>
            <a:r>
              <a:rPr lang="en-US" altLang="zh-CN" dirty="0" smtClean="0"/>
              <a:t>similarity</a:t>
            </a:r>
            <a:r>
              <a:rPr lang="zh-CN" altLang="en-US" dirty="0" smtClean="0"/>
              <a:t> </a:t>
            </a:r>
            <a:r>
              <a:rPr lang="en-US" altLang="zh-CN" dirty="0" smtClean="0"/>
              <a:t>.</a:t>
            </a:r>
            <a:r>
              <a:rPr lang="zh-CN" altLang="en-US" dirty="0" smtClean="0"/>
              <a:t> </a:t>
            </a:r>
            <a:r>
              <a:rPr lang="en-US" altLang="zh-CN" dirty="0" smtClean="0"/>
              <a:t>.</a:t>
            </a:r>
            <a:r>
              <a:rPr lang="zh-CN" altLang="en-US" dirty="0" smtClean="0"/>
              <a:t> </a:t>
            </a:r>
            <a:r>
              <a:rPr lang="en-US" altLang="zh-CN" dirty="0" smtClean="0"/>
              <a:t>.</a:t>
            </a:r>
            <a:endParaRPr lang="en-US" dirty="0"/>
          </a:p>
        </p:txBody>
      </p:sp>
      <p:sp>
        <p:nvSpPr>
          <p:cNvPr id="6" name="Text Placeholder 2"/>
          <p:cNvSpPr>
            <a:spLocks noGrp="1"/>
          </p:cNvSpPr>
          <p:nvPr>
            <p:ph type="body" idx="12"/>
          </p:nvPr>
        </p:nvSpPr>
        <p:spPr>
          <a:xfrm>
            <a:off x="349980" y="1227890"/>
            <a:ext cx="8944145" cy="5168614"/>
          </a:xfrm>
        </p:spPr>
        <p:txBody>
          <a:bodyPr>
            <a:normAutofit/>
          </a:bodyPr>
          <a:lstStyle/>
          <a:p>
            <a:pPr marL="0" indent="0">
              <a:buNone/>
            </a:pPr>
            <a:endParaRPr lang="zh-CN" altLang="en-US" sz="1800" b="1" dirty="0"/>
          </a:p>
          <a:p>
            <a:r>
              <a:rPr lang="en-US" altLang="zh-CN" sz="1800" dirty="0" smtClean="0"/>
              <a:t>There</a:t>
            </a:r>
            <a:r>
              <a:rPr lang="zh-CN" altLang="en-US" sz="1800" dirty="0" smtClean="0"/>
              <a:t> </a:t>
            </a:r>
            <a:r>
              <a:rPr lang="en-US" altLang="zh-CN" sz="1800" dirty="0" smtClean="0"/>
              <a:t>has</a:t>
            </a:r>
            <a:r>
              <a:rPr lang="zh-CN" altLang="en-US" sz="1800" dirty="0" smtClean="0"/>
              <a:t> </a:t>
            </a:r>
            <a:r>
              <a:rPr lang="en-US" altLang="zh-CN" sz="1800" dirty="0" smtClean="0"/>
              <a:t>been</a:t>
            </a:r>
            <a:r>
              <a:rPr lang="zh-CN" altLang="en-US" sz="1800" dirty="0" smtClean="0"/>
              <a:t> </a:t>
            </a:r>
            <a:r>
              <a:rPr lang="en-US" altLang="zh-CN" sz="1800" dirty="0" smtClean="0"/>
              <a:t>a</a:t>
            </a:r>
            <a:r>
              <a:rPr lang="zh-CN" altLang="en-US" sz="1800" dirty="0" smtClean="0"/>
              <a:t> </a:t>
            </a:r>
            <a:r>
              <a:rPr lang="en-US" altLang="zh-CN" sz="1800" dirty="0" smtClean="0"/>
              <a:t>lot</a:t>
            </a:r>
            <a:r>
              <a:rPr lang="zh-CN" altLang="en-US" sz="1800" dirty="0" smtClean="0"/>
              <a:t> </a:t>
            </a:r>
            <a:r>
              <a:rPr lang="en-US" altLang="zh-CN" sz="1800" dirty="0" smtClean="0"/>
              <a:t>of</a:t>
            </a:r>
            <a:r>
              <a:rPr lang="zh-CN" altLang="en-US" sz="1800" dirty="0" smtClean="0"/>
              <a:t> </a:t>
            </a:r>
            <a:r>
              <a:rPr lang="en-US" altLang="zh-CN" sz="1800" dirty="0" smtClean="0"/>
              <a:t>work</a:t>
            </a:r>
            <a:r>
              <a:rPr lang="zh-CN" altLang="en-US" sz="1800" dirty="0" smtClean="0"/>
              <a:t> </a:t>
            </a:r>
            <a:r>
              <a:rPr lang="en-US" altLang="zh-CN" sz="1800" dirty="0" smtClean="0"/>
              <a:t>on</a:t>
            </a:r>
            <a:r>
              <a:rPr lang="zh-CN" altLang="en-US" sz="1800" dirty="0" smtClean="0"/>
              <a:t> </a:t>
            </a:r>
            <a:r>
              <a:rPr lang="en-US" altLang="zh-CN" sz="1800" dirty="0" smtClean="0"/>
              <a:t>the</a:t>
            </a:r>
            <a:r>
              <a:rPr lang="zh-CN" altLang="en-US" sz="1800" dirty="0" smtClean="0"/>
              <a:t> </a:t>
            </a:r>
            <a:r>
              <a:rPr lang="en-US" altLang="zh-CN" sz="1800" dirty="0" smtClean="0"/>
              <a:t> conceptualization of similarity in</a:t>
            </a:r>
            <a:r>
              <a:rPr lang="zh-CN" altLang="en-US" sz="1800" dirty="0" smtClean="0"/>
              <a:t> </a:t>
            </a:r>
            <a:r>
              <a:rPr lang="en-US" altLang="zh-CN" sz="1800" dirty="0" smtClean="0"/>
              <a:t>different</a:t>
            </a:r>
            <a:r>
              <a:rPr lang="zh-CN" altLang="en-US" sz="1800" dirty="0" smtClean="0"/>
              <a:t> </a:t>
            </a:r>
            <a:r>
              <a:rPr lang="en-US" altLang="zh-CN" sz="1800" dirty="0" smtClean="0"/>
              <a:t>types</a:t>
            </a:r>
            <a:r>
              <a:rPr lang="zh-CN" altLang="en-US" sz="1800" dirty="0" smtClean="0"/>
              <a:t> </a:t>
            </a:r>
            <a:r>
              <a:rPr lang="en-US" altLang="zh-CN" sz="1800" dirty="0" smtClean="0"/>
              <a:t>of</a:t>
            </a:r>
            <a:r>
              <a:rPr lang="zh-CN" altLang="en-US" sz="1800" dirty="0" smtClean="0"/>
              <a:t> </a:t>
            </a:r>
            <a:r>
              <a:rPr lang="en-US" altLang="zh-CN" sz="1800" dirty="0" smtClean="0"/>
              <a:t>software</a:t>
            </a:r>
            <a:r>
              <a:rPr lang="zh-CN" altLang="en-US" sz="1800" dirty="0" smtClean="0"/>
              <a:t> </a:t>
            </a:r>
            <a:r>
              <a:rPr lang="en-US" altLang="zh-CN" sz="1800" dirty="0" smtClean="0"/>
              <a:t>–</a:t>
            </a:r>
            <a:r>
              <a:rPr lang="zh-CN" altLang="en-US" sz="1800" dirty="0" smtClean="0"/>
              <a:t> </a:t>
            </a:r>
            <a:r>
              <a:rPr lang="en-US" altLang="zh-CN" sz="1800" dirty="0" smtClean="0"/>
              <a:t>but</a:t>
            </a:r>
            <a:r>
              <a:rPr lang="zh-CN" altLang="en-US" sz="1800" dirty="0" smtClean="0"/>
              <a:t> </a:t>
            </a:r>
            <a:r>
              <a:rPr lang="en-US" altLang="zh-CN" sz="1800" dirty="0" smtClean="0"/>
              <a:t>none</a:t>
            </a:r>
            <a:r>
              <a:rPr lang="zh-CN" altLang="en-US" sz="1800" dirty="0" smtClean="0"/>
              <a:t> </a:t>
            </a:r>
            <a:r>
              <a:rPr lang="en-US" altLang="zh-CN" sz="1800" dirty="0" smtClean="0"/>
              <a:t>of</a:t>
            </a:r>
            <a:r>
              <a:rPr lang="zh-CN" altLang="en-US" sz="1800" dirty="0" smtClean="0"/>
              <a:t> </a:t>
            </a:r>
            <a:r>
              <a:rPr lang="en-US" altLang="zh-CN" sz="1800" dirty="0" smtClean="0"/>
              <a:t>them</a:t>
            </a:r>
            <a:r>
              <a:rPr lang="zh-CN" altLang="en-US" sz="1800" dirty="0" smtClean="0"/>
              <a:t> </a:t>
            </a:r>
            <a:r>
              <a:rPr lang="en-US" altLang="zh-CN" sz="1800" dirty="0" smtClean="0"/>
              <a:t>is</a:t>
            </a:r>
            <a:r>
              <a:rPr lang="zh-CN" altLang="en-US" sz="1800" dirty="0" smtClean="0"/>
              <a:t> </a:t>
            </a:r>
            <a:r>
              <a:rPr lang="en-US" altLang="zh-CN" sz="1800" dirty="0" smtClean="0"/>
              <a:t>defined</a:t>
            </a:r>
            <a:r>
              <a:rPr lang="zh-CN" altLang="en-US" sz="1800" dirty="0" smtClean="0"/>
              <a:t> </a:t>
            </a:r>
            <a:r>
              <a:rPr lang="en-US" altLang="zh-CN" sz="1800" dirty="0" smtClean="0"/>
              <a:t>for</a:t>
            </a:r>
            <a:r>
              <a:rPr lang="zh-CN" altLang="en-US" sz="1800" dirty="0" smtClean="0"/>
              <a:t> </a:t>
            </a:r>
            <a:r>
              <a:rPr lang="en-US" altLang="zh-CN" sz="1800" dirty="0" smtClean="0"/>
              <a:t>mashup</a:t>
            </a:r>
            <a:r>
              <a:rPr lang="zh-CN" altLang="en-US" sz="1800" dirty="0" smtClean="0"/>
              <a:t> </a:t>
            </a:r>
            <a:r>
              <a:rPr lang="en-US" altLang="zh-CN" sz="1800" dirty="0" smtClean="0"/>
              <a:t>application</a:t>
            </a:r>
            <a:endParaRPr lang="zh-CN" altLang="en-US" sz="1800" b="1" dirty="0" smtClean="0"/>
          </a:p>
          <a:p>
            <a:pPr marL="0" indent="0">
              <a:buNone/>
            </a:pPr>
            <a:endParaRPr lang="zh-CN" altLang="en-US" sz="1800" b="1" dirty="0" smtClean="0"/>
          </a:p>
          <a:p>
            <a:r>
              <a:rPr lang="en-US" altLang="zh-CN" sz="1800" b="1" dirty="0" smtClean="0"/>
              <a:t>So</a:t>
            </a:r>
            <a:r>
              <a:rPr lang="zh-CN" altLang="en-US" sz="1800" b="1" dirty="0" smtClean="0"/>
              <a:t> </a:t>
            </a:r>
            <a:r>
              <a:rPr lang="en-US" altLang="zh-CN" sz="1800" b="1" dirty="0" smtClean="0"/>
              <a:t>what</a:t>
            </a:r>
            <a:r>
              <a:rPr lang="zh-CN" altLang="en-US" sz="1800" b="1" dirty="0" smtClean="0"/>
              <a:t> </a:t>
            </a:r>
            <a:r>
              <a:rPr lang="en-US" altLang="zh-CN" sz="1800" b="1" dirty="0" smtClean="0"/>
              <a:t>could</a:t>
            </a:r>
            <a:r>
              <a:rPr lang="zh-CN" altLang="en-US" sz="1800" b="1" dirty="0" smtClean="0"/>
              <a:t> </a:t>
            </a:r>
            <a:r>
              <a:rPr lang="en-US" altLang="zh-CN" sz="1800" b="1" dirty="0" smtClean="0"/>
              <a:t>be</a:t>
            </a:r>
            <a:r>
              <a:rPr lang="zh-CN" altLang="en-US" sz="1800" b="1" dirty="0" smtClean="0"/>
              <a:t> </a:t>
            </a:r>
            <a:r>
              <a:rPr lang="en-US" altLang="zh-CN" sz="1800" b="1" dirty="0" smtClean="0"/>
              <a:t>the</a:t>
            </a:r>
            <a:r>
              <a:rPr lang="zh-CN" altLang="en-US" sz="1800" b="1" dirty="0" smtClean="0"/>
              <a:t> </a:t>
            </a:r>
            <a:r>
              <a:rPr lang="en-US" altLang="zh-CN" sz="1800" b="1" dirty="0" smtClean="0"/>
              <a:t>difference</a:t>
            </a:r>
            <a:r>
              <a:rPr lang="zh-CN" altLang="en-US" sz="1800" b="1" dirty="0" smtClean="0"/>
              <a:t> </a:t>
            </a:r>
            <a:r>
              <a:rPr lang="en-US" altLang="zh-CN" sz="1800" b="1" dirty="0" smtClean="0"/>
              <a:t>for</a:t>
            </a:r>
            <a:r>
              <a:rPr lang="zh-CN" altLang="en-US" sz="1800" b="1" dirty="0" smtClean="0"/>
              <a:t> </a:t>
            </a:r>
            <a:r>
              <a:rPr lang="en-US" altLang="zh-CN" sz="1800" b="1" dirty="0" smtClean="0"/>
              <a:t>a</a:t>
            </a:r>
            <a:r>
              <a:rPr lang="zh-CN" altLang="en-US" sz="1800" b="1" dirty="0" smtClean="0"/>
              <a:t> </a:t>
            </a:r>
            <a:r>
              <a:rPr lang="en-US" altLang="zh-CN" sz="1800" b="1" dirty="0" smtClean="0"/>
              <a:t>mashup?</a:t>
            </a:r>
            <a:endParaRPr lang="en-US" altLang="zh-CN" sz="1800" b="1" dirty="0"/>
          </a:p>
          <a:p>
            <a:endParaRPr lang="zh-CN" altLang="en-US" sz="1800" b="1" dirty="0"/>
          </a:p>
          <a:p>
            <a:endParaRPr lang="zh-CN" altLang="en-US" sz="1800" b="1" dirty="0" smtClean="0"/>
          </a:p>
          <a:p>
            <a:endParaRPr lang="zh-CN" altLang="en-US" sz="1800" dirty="0"/>
          </a:p>
          <a:p>
            <a:endParaRPr lang="zh-CN" altLang="en-US" sz="1800" b="1" dirty="0"/>
          </a:p>
          <a:p>
            <a:endParaRPr lang="zh-CN" altLang="en-US" sz="1800" b="1" dirty="0"/>
          </a:p>
        </p:txBody>
      </p:sp>
    </p:spTree>
    <p:extLst>
      <p:ext uri="{BB962C8B-B14F-4D97-AF65-F5344CB8AC3E}">
        <p14:creationId xmlns:p14="http://schemas.microsoft.com/office/powerpoint/2010/main" val="1402331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1"/>
          </p:nvPr>
        </p:nvSpPr>
        <p:spPr/>
        <p:txBody>
          <a:bodyPr/>
          <a:lstStyle/>
          <a:p>
            <a:r>
              <a:rPr lang="en-US" altLang="zh-CN" dirty="0" smtClean="0"/>
              <a:t>Let’s</a:t>
            </a:r>
            <a:r>
              <a:rPr lang="zh-CN" altLang="en-US" dirty="0" smtClean="0"/>
              <a:t> </a:t>
            </a:r>
            <a:r>
              <a:rPr lang="en-US" altLang="zh-CN" dirty="0" smtClean="0"/>
              <a:t>come</a:t>
            </a:r>
            <a:r>
              <a:rPr lang="zh-CN" altLang="en-US" dirty="0" smtClean="0"/>
              <a:t> </a:t>
            </a:r>
            <a:r>
              <a:rPr lang="en-US" altLang="zh-CN" dirty="0" smtClean="0"/>
              <a:t>back</a:t>
            </a:r>
            <a:r>
              <a:rPr lang="zh-CN" altLang="en-US" dirty="0" smtClean="0"/>
              <a:t> </a:t>
            </a:r>
            <a:r>
              <a:rPr lang="en-US" altLang="zh-CN" dirty="0" smtClean="0"/>
              <a:t>to</a:t>
            </a:r>
            <a:r>
              <a:rPr lang="zh-CN" altLang="en-US" dirty="0" smtClean="0"/>
              <a:t> </a:t>
            </a:r>
            <a:r>
              <a:rPr lang="en-US" altLang="zh-CN" dirty="0" smtClean="0"/>
              <a:t>this</a:t>
            </a:r>
            <a:r>
              <a:rPr lang="zh-CN" altLang="en-US" dirty="0" smtClean="0"/>
              <a:t> </a:t>
            </a:r>
            <a:r>
              <a:rPr lang="en-US" altLang="zh-CN" dirty="0" smtClean="0"/>
              <a:t>mashup</a:t>
            </a:r>
            <a:r>
              <a:rPr lang="zh-CN" altLang="en-US" dirty="0" smtClean="0"/>
              <a:t> </a:t>
            </a:r>
            <a:r>
              <a:rPr lang="en-US" altLang="zh-CN" dirty="0" smtClean="0"/>
              <a:t>example</a:t>
            </a:r>
            <a:endParaRPr lang="en-US" dirty="0"/>
          </a:p>
        </p:txBody>
      </p:sp>
      <p:pic>
        <p:nvPicPr>
          <p:cNvPr id="6" name="Picture 5" descr="C:\Users\Owner\Desktop\top1-weiqing.tif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955" y="1227890"/>
            <a:ext cx="9510546" cy="4954546"/>
          </a:xfrm>
          <a:prstGeom prst="rect">
            <a:avLst/>
          </a:prstGeom>
          <a:noFill/>
          <a:ln>
            <a:solidFill>
              <a:schemeClr val="tx1"/>
            </a:solidFill>
          </a:ln>
        </p:spPr>
      </p:pic>
      <p:sp>
        <p:nvSpPr>
          <p:cNvPr id="5" name="Title 1"/>
          <p:cNvSpPr>
            <a:spLocks noGrp="1"/>
          </p:cNvSpPr>
          <p:nvPr>
            <p:ph type="title"/>
          </p:nvPr>
        </p:nvSpPr>
        <p:spPr>
          <a:xfrm>
            <a:off x="349980" y="539990"/>
            <a:ext cx="9067602" cy="289982"/>
          </a:xfrm>
        </p:spPr>
        <p:txBody>
          <a:bodyPr/>
          <a:lstStyle/>
          <a:p>
            <a:r>
              <a:rPr lang="en-US" altLang="zh-CN" dirty="0" smtClean="0"/>
              <a:t>Theoretical</a:t>
            </a:r>
            <a:r>
              <a:rPr lang="zh-CN" altLang="en-US" dirty="0" smtClean="0"/>
              <a:t> </a:t>
            </a:r>
            <a:r>
              <a:rPr lang="en-US" altLang="zh-CN" dirty="0" smtClean="0"/>
              <a:t>motivation</a:t>
            </a:r>
            <a:endParaRPr lang="en-US" dirty="0"/>
          </a:p>
        </p:txBody>
      </p:sp>
    </p:spTree>
    <p:extLst>
      <p:ext uri="{BB962C8B-B14F-4D97-AF65-F5344CB8AC3E}">
        <p14:creationId xmlns:p14="http://schemas.microsoft.com/office/powerpoint/2010/main" val="3200460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Theoretical</a:t>
            </a:r>
            <a:r>
              <a:rPr lang="zh-CN" altLang="en-US" dirty="0" smtClean="0"/>
              <a:t> </a:t>
            </a:r>
            <a:r>
              <a:rPr lang="en-US" altLang="zh-CN" dirty="0" smtClean="0"/>
              <a:t>motivation</a:t>
            </a:r>
            <a:endParaRPr lang="en-US" dirty="0"/>
          </a:p>
        </p:txBody>
      </p:sp>
      <p:sp>
        <p:nvSpPr>
          <p:cNvPr id="4" name="Text Placeholder 3"/>
          <p:cNvSpPr>
            <a:spLocks noGrp="1"/>
          </p:cNvSpPr>
          <p:nvPr>
            <p:ph type="body" idx="11"/>
          </p:nvPr>
        </p:nvSpPr>
        <p:spPr/>
        <p:txBody>
          <a:bodyPr/>
          <a:lstStyle/>
          <a:p>
            <a:r>
              <a:rPr lang="en-US" altLang="zh-CN" dirty="0" smtClean="0"/>
              <a:t>We</a:t>
            </a:r>
            <a:r>
              <a:rPr lang="zh-CN" altLang="en-US" dirty="0" smtClean="0"/>
              <a:t> </a:t>
            </a:r>
            <a:r>
              <a:rPr lang="en-US" altLang="zh-CN" dirty="0" smtClean="0"/>
              <a:t>can</a:t>
            </a:r>
            <a:r>
              <a:rPr lang="zh-CN" altLang="en-US" dirty="0" smtClean="0"/>
              <a:t> </a:t>
            </a:r>
            <a:r>
              <a:rPr lang="en-US" altLang="zh-CN" dirty="0" smtClean="0"/>
              <a:t>learn</a:t>
            </a:r>
            <a:r>
              <a:rPr lang="zh-CN" altLang="en-US" dirty="0" smtClean="0"/>
              <a:t> </a:t>
            </a:r>
            <a:r>
              <a:rPr lang="en-US" altLang="zh-CN" dirty="0" smtClean="0"/>
              <a:t>the</a:t>
            </a:r>
            <a:r>
              <a:rPr lang="zh-CN" altLang="en-US" dirty="0" smtClean="0"/>
              <a:t> </a:t>
            </a:r>
            <a:r>
              <a:rPr lang="en-US" altLang="zh-CN" dirty="0" smtClean="0"/>
              <a:t>difference</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example</a:t>
            </a:r>
            <a:endParaRPr lang="en-US" dirty="0"/>
          </a:p>
        </p:txBody>
      </p:sp>
      <p:cxnSp>
        <p:nvCxnSpPr>
          <p:cNvPr id="7" name="Straight Connector 6"/>
          <p:cNvCxnSpPr/>
          <p:nvPr/>
        </p:nvCxnSpPr>
        <p:spPr>
          <a:xfrm>
            <a:off x="450376" y="3589361"/>
            <a:ext cx="4706203" cy="13649"/>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528551" y="1875808"/>
            <a:ext cx="2715904" cy="415498"/>
          </a:xfrm>
          <a:prstGeom prst="rect">
            <a:avLst/>
          </a:prstGeom>
          <a:noFill/>
        </p:spPr>
        <p:txBody>
          <a:bodyPr wrap="square" rtlCol="0">
            <a:spAutoFit/>
          </a:bodyPr>
          <a:lstStyle/>
          <a:p>
            <a:pPr algn="ctr"/>
            <a:r>
              <a:rPr lang="en-US" altLang="zh-CN" b="1" dirty="0" smtClean="0"/>
              <a:t>Traditional</a:t>
            </a:r>
            <a:r>
              <a:rPr lang="zh-CN" altLang="en-US" b="1" dirty="0" smtClean="0"/>
              <a:t> </a:t>
            </a:r>
            <a:r>
              <a:rPr lang="en-US" altLang="zh-CN" b="1" dirty="0" smtClean="0"/>
              <a:t>Software</a:t>
            </a:r>
            <a:endParaRPr lang="en-US" b="1" dirty="0"/>
          </a:p>
        </p:txBody>
      </p:sp>
      <p:sp>
        <p:nvSpPr>
          <p:cNvPr id="9" name="TextBox 8"/>
          <p:cNvSpPr txBox="1"/>
          <p:nvPr/>
        </p:nvSpPr>
        <p:spPr>
          <a:xfrm>
            <a:off x="2197290" y="3411246"/>
            <a:ext cx="1828800" cy="415498"/>
          </a:xfrm>
          <a:prstGeom prst="rect">
            <a:avLst/>
          </a:prstGeom>
          <a:noFill/>
        </p:spPr>
        <p:txBody>
          <a:bodyPr wrap="square" rtlCol="0">
            <a:spAutoFit/>
          </a:bodyPr>
          <a:lstStyle/>
          <a:p>
            <a:r>
              <a:rPr lang="en-US" altLang="zh-CN" dirty="0" smtClean="0"/>
              <a:t>COMPARE</a:t>
            </a:r>
            <a:endParaRPr lang="en-US" dirty="0"/>
          </a:p>
        </p:txBody>
      </p:sp>
      <p:sp>
        <p:nvSpPr>
          <p:cNvPr id="10" name="TextBox 9"/>
          <p:cNvSpPr txBox="1"/>
          <p:nvPr/>
        </p:nvSpPr>
        <p:spPr>
          <a:xfrm>
            <a:off x="1229414" y="2291306"/>
            <a:ext cx="3219756" cy="923330"/>
          </a:xfrm>
          <a:prstGeom prst="rect">
            <a:avLst/>
          </a:prstGeom>
          <a:noFill/>
        </p:spPr>
        <p:txBody>
          <a:bodyPr wrap="square" rtlCol="0">
            <a:spAutoFit/>
          </a:bodyPr>
          <a:lstStyle/>
          <a:p>
            <a:pPr algn="ctr"/>
            <a:r>
              <a:rPr lang="en-US" altLang="zh-CN" sz="1800" dirty="0" smtClean="0"/>
              <a:t>Similar</a:t>
            </a:r>
            <a:r>
              <a:rPr lang="zh-CN" altLang="en-US" sz="1800" dirty="0" smtClean="0"/>
              <a:t> </a:t>
            </a:r>
            <a:r>
              <a:rPr lang="en-US" altLang="zh-CN" sz="1800" dirty="0" smtClean="0"/>
              <a:t>functions</a:t>
            </a:r>
            <a:r>
              <a:rPr lang="zh-CN" altLang="en-US" sz="1800" dirty="0" smtClean="0"/>
              <a:t> </a:t>
            </a:r>
            <a:r>
              <a:rPr lang="en-US" altLang="zh-CN" sz="1800" dirty="0" smtClean="0"/>
              <a:t>in</a:t>
            </a:r>
            <a:r>
              <a:rPr lang="zh-CN" altLang="en-US" sz="1800" dirty="0" smtClean="0"/>
              <a:t> </a:t>
            </a:r>
            <a:r>
              <a:rPr lang="en-US" altLang="zh-CN" sz="1800" dirty="0" smtClean="0"/>
              <a:t>same</a:t>
            </a:r>
            <a:r>
              <a:rPr lang="zh-CN" altLang="en-US" sz="1800" dirty="0" smtClean="0"/>
              <a:t> </a:t>
            </a:r>
            <a:r>
              <a:rPr lang="en-US" altLang="zh-CN" sz="1800" dirty="0" smtClean="0"/>
              <a:t>page</a:t>
            </a:r>
            <a:endParaRPr lang="zh-CN" altLang="en-US" sz="1800" dirty="0" smtClean="0"/>
          </a:p>
          <a:p>
            <a:pPr algn="ctr"/>
            <a:r>
              <a:rPr lang="en-US" altLang="zh-CN" sz="1800" dirty="0" smtClean="0"/>
              <a:t>Less</a:t>
            </a:r>
            <a:r>
              <a:rPr lang="zh-CN" altLang="en-US" sz="1800" dirty="0" smtClean="0"/>
              <a:t> </a:t>
            </a:r>
            <a:r>
              <a:rPr lang="en-US" altLang="zh-CN" sz="1800" dirty="0" smtClean="0"/>
              <a:t>data</a:t>
            </a:r>
            <a:r>
              <a:rPr lang="zh-CN" altLang="en-US" sz="1800" dirty="0" smtClean="0"/>
              <a:t> </a:t>
            </a:r>
            <a:r>
              <a:rPr lang="en-US" altLang="zh-CN" sz="1800" dirty="0" smtClean="0"/>
              <a:t>interaction</a:t>
            </a:r>
            <a:endParaRPr lang="zh-CN" altLang="en-US" sz="1800" dirty="0" smtClean="0"/>
          </a:p>
          <a:p>
            <a:pPr algn="ctr"/>
            <a:r>
              <a:rPr lang="en-US" altLang="zh-CN" sz="1800" dirty="0" smtClean="0"/>
              <a:t>Specific</a:t>
            </a:r>
            <a:r>
              <a:rPr lang="zh-CN" altLang="en-US" sz="1800" dirty="0" smtClean="0"/>
              <a:t> </a:t>
            </a:r>
            <a:r>
              <a:rPr lang="en-US" altLang="zh-CN" sz="1800" dirty="0" smtClean="0"/>
              <a:t>end-users</a:t>
            </a:r>
            <a:endParaRPr lang="en-US" sz="1800" dirty="0"/>
          </a:p>
        </p:txBody>
      </p:sp>
      <p:sp>
        <p:nvSpPr>
          <p:cNvPr id="11" name="TextBox 10"/>
          <p:cNvSpPr txBox="1"/>
          <p:nvPr/>
        </p:nvSpPr>
        <p:spPr>
          <a:xfrm>
            <a:off x="1473959" y="4117203"/>
            <a:ext cx="2715904" cy="415498"/>
          </a:xfrm>
          <a:prstGeom prst="rect">
            <a:avLst/>
          </a:prstGeom>
          <a:noFill/>
        </p:spPr>
        <p:txBody>
          <a:bodyPr wrap="square" rtlCol="0">
            <a:spAutoFit/>
          </a:bodyPr>
          <a:lstStyle/>
          <a:p>
            <a:pPr algn="ctr"/>
            <a:r>
              <a:rPr lang="en-US" altLang="zh-CN" b="1" dirty="0" smtClean="0"/>
              <a:t>Mashup</a:t>
            </a:r>
            <a:endParaRPr lang="en-US" b="1" dirty="0"/>
          </a:p>
        </p:txBody>
      </p:sp>
      <p:sp>
        <p:nvSpPr>
          <p:cNvPr id="12" name="TextBox 11"/>
          <p:cNvSpPr txBox="1"/>
          <p:nvPr/>
        </p:nvSpPr>
        <p:spPr>
          <a:xfrm>
            <a:off x="730156" y="4578142"/>
            <a:ext cx="4203510" cy="923330"/>
          </a:xfrm>
          <a:prstGeom prst="rect">
            <a:avLst/>
          </a:prstGeom>
          <a:noFill/>
        </p:spPr>
        <p:txBody>
          <a:bodyPr wrap="square" rtlCol="0">
            <a:spAutoFit/>
          </a:bodyPr>
          <a:lstStyle/>
          <a:p>
            <a:pPr algn="ctr"/>
            <a:r>
              <a:rPr lang="en-US" altLang="zh-CN" sz="1800" dirty="0" smtClean="0"/>
              <a:t>Functions</a:t>
            </a:r>
            <a:r>
              <a:rPr lang="zh-CN" altLang="en-US" sz="1800" dirty="0" smtClean="0"/>
              <a:t> </a:t>
            </a:r>
            <a:r>
              <a:rPr lang="en-US" altLang="zh-CN" sz="1800" dirty="0" smtClean="0"/>
              <a:t>diverse</a:t>
            </a:r>
            <a:r>
              <a:rPr lang="zh-CN" altLang="en-US" sz="1800" dirty="0" smtClean="0"/>
              <a:t> </a:t>
            </a:r>
            <a:r>
              <a:rPr lang="en-US" altLang="zh-CN" sz="1800" dirty="0" smtClean="0"/>
              <a:t>in</a:t>
            </a:r>
            <a:r>
              <a:rPr lang="zh-CN" altLang="en-US" sz="1800" dirty="0" smtClean="0"/>
              <a:t> </a:t>
            </a:r>
            <a:r>
              <a:rPr lang="en-US" altLang="zh-CN" sz="1800" dirty="0" smtClean="0"/>
              <a:t>different</a:t>
            </a:r>
            <a:r>
              <a:rPr lang="zh-CN" altLang="en-US" sz="1800" dirty="0" smtClean="0"/>
              <a:t> </a:t>
            </a:r>
            <a:r>
              <a:rPr lang="en-US" altLang="zh-CN" sz="1800" dirty="0" smtClean="0"/>
              <a:t>components</a:t>
            </a:r>
            <a:endParaRPr lang="zh-CN" altLang="en-US" sz="1800" dirty="0" smtClean="0"/>
          </a:p>
          <a:p>
            <a:pPr algn="ctr"/>
            <a:r>
              <a:rPr lang="en-US" altLang="zh-CN" sz="1800" dirty="0" smtClean="0"/>
              <a:t>More</a:t>
            </a:r>
            <a:r>
              <a:rPr lang="zh-CN" altLang="en-US" sz="1800" dirty="0" smtClean="0"/>
              <a:t> </a:t>
            </a:r>
            <a:r>
              <a:rPr lang="en-US" altLang="zh-CN" sz="1800" dirty="0" smtClean="0"/>
              <a:t>data</a:t>
            </a:r>
            <a:r>
              <a:rPr lang="zh-CN" altLang="en-US" sz="1800" dirty="0" smtClean="0"/>
              <a:t> </a:t>
            </a:r>
            <a:r>
              <a:rPr lang="en-US" altLang="zh-CN" sz="1800" dirty="0" smtClean="0"/>
              <a:t>interaction</a:t>
            </a:r>
            <a:endParaRPr lang="zh-CN" altLang="en-US" sz="1800" dirty="0" smtClean="0"/>
          </a:p>
          <a:p>
            <a:pPr algn="ctr"/>
            <a:r>
              <a:rPr lang="en-US" altLang="zh-CN" sz="1800" dirty="0" smtClean="0"/>
              <a:t>Diverse</a:t>
            </a:r>
            <a:r>
              <a:rPr lang="zh-CN" altLang="en-US" sz="1800" dirty="0" smtClean="0"/>
              <a:t> </a:t>
            </a:r>
            <a:r>
              <a:rPr lang="en-US" altLang="zh-CN" sz="1800" dirty="0" smtClean="0"/>
              <a:t>end-users</a:t>
            </a:r>
            <a:endParaRPr lang="zh-CN" altLang="en-US" sz="1800" dirty="0" smtClean="0"/>
          </a:p>
        </p:txBody>
      </p:sp>
    </p:spTree>
    <p:extLst>
      <p:ext uri="{BB962C8B-B14F-4D97-AF65-F5344CB8AC3E}">
        <p14:creationId xmlns:p14="http://schemas.microsoft.com/office/powerpoint/2010/main" val="9350365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Theoretical</a:t>
            </a:r>
            <a:r>
              <a:rPr lang="zh-CN" altLang="en-US" dirty="0" smtClean="0"/>
              <a:t> </a:t>
            </a:r>
            <a:r>
              <a:rPr lang="en-US" altLang="zh-CN" dirty="0" smtClean="0"/>
              <a:t>motivation</a:t>
            </a:r>
            <a:endParaRPr lang="en-US" dirty="0"/>
          </a:p>
        </p:txBody>
      </p:sp>
      <p:sp>
        <p:nvSpPr>
          <p:cNvPr id="4" name="Text Placeholder 3"/>
          <p:cNvSpPr>
            <a:spLocks noGrp="1"/>
          </p:cNvSpPr>
          <p:nvPr>
            <p:ph type="body" idx="11"/>
          </p:nvPr>
        </p:nvSpPr>
        <p:spPr/>
        <p:txBody>
          <a:bodyPr/>
          <a:lstStyle/>
          <a:p>
            <a:r>
              <a:rPr lang="en-US" altLang="zh-CN" dirty="0" smtClean="0"/>
              <a:t>There</a:t>
            </a:r>
            <a:r>
              <a:rPr lang="zh-CN" altLang="en-US" dirty="0" smtClean="0"/>
              <a:t> </a:t>
            </a:r>
            <a:r>
              <a:rPr lang="en-US" altLang="zh-CN" dirty="0" smtClean="0"/>
              <a:t>are</a:t>
            </a:r>
            <a:r>
              <a:rPr lang="zh-CN" altLang="en-US" dirty="0" smtClean="0"/>
              <a:t> </a:t>
            </a:r>
            <a:r>
              <a:rPr lang="en-US" altLang="zh-CN" dirty="0" smtClean="0"/>
              <a:t>some</a:t>
            </a:r>
            <a:r>
              <a:rPr lang="zh-CN" altLang="en-US" dirty="0" smtClean="0"/>
              <a:t> </a:t>
            </a:r>
            <a:r>
              <a:rPr lang="en-US" altLang="zh-CN" dirty="0" smtClean="0"/>
              <a:t>existing</a:t>
            </a:r>
            <a:r>
              <a:rPr lang="zh-CN" altLang="en-US" dirty="0" smtClean="0"/>
              <a:t> </a:t>
            </a:r>
            <a:r>
              <a:rPr lang="en-US" altLang="zh-CN" dirty="0" smtClean="0"/>
              <a:t>gaps</a:t>
            </a:r>
            <a:r>
              <a:rPr lang="zh-CN" altLang="en-US" dirty="0" smtClean="0"/>
              <a:t> </a:t>
            </a:r>
            <a:r>
              <a:rPr lang="en-US" altLang="zh-CN" dirty="0" smtClean="0"/>
              <a:t>in</a:t>
            </a:r>
            <a:r>
              <a:rPr lang="zh-CN" altLang="en-US" dirty="0" smtClean="0"/>
              <a:t> </a:t>
            </a:r>
            <a:r>
              <a:rPr lang="en-US" altLang="zh-CN" dirty="0" smtClean="0"/>
              <a:t>this</a:t>
            </a:r>
            <a:r>
              <a:rPr lang="zh-CN" altLang="en-US" dirty="0" smtClean="0"/>
              <a:t> </a:t>
            </a:r>
            <a:r>
              <a:rPr lang="en-US" altLang="zh-CN" dirty="0" smtClean="0"/>
              <a:t>research</a:t>
            </a:r>
            <a:r>
              <a:rPr lang="zh-CN" altLang="en-US" dirty="0" smtClean="0"/>
              <a:t> </a:t>
            </a:r>
            <a:r>
              <a:rPr lang="en-US" altLang="zh-CN" dirty="0" smtClean="0"/>
              <a:t>area</a:t>
            </a:r>
            <a:endParaRPr lang="en-US" dirty="0"/>
          </a:p>
        </p:txBody>
      </p:sp>
      <p:sp>
        <p:nvSpPr>
          <p:cNvPr id="6" name="Text Placeholder 2"/>
          <p:cNvSpPr>
            <a:spLocks noGrp="1"/>
          </p:cNvSpPr>
          <p:nvPr>
            <p:ph type="body" idx="12"/>
          </p:nvPr>
        </p:nvSpPr>
        <p:spPr>
          <a:xfrm>
            <a:off x="349980" y="1227890"/>
            <a:ext cx="9556020" cy="4068866"/>
          </a:xfrm>
        </p:spPr>
        <p:txBody>
          <a:bodyPr>
            <a:normAutofit fontScale="92500"/>
          </a:bodyPr>
          <a:lstStyle/>
          <a:p>
            <a:pPr marL="0" indent="0">
              <a:buNone/>
            </a:pPr>
            <a:endParaRPr lang="zh-CN" altLang="en-US" sz="1800" b="1" dirty="0"/>
          </a:p>
          <a:p>
            <a:r>
              <a:rPr lang="en-US" altLang="zh-CN" sz="1800" dirty="0" smtClean="0"/>
              <a:t>The conceptualization of similarity of mashup  - </a:t>
            </a:r>
            <a:r>
              <a:rPr lang="en-US" altLang="zh-CN" sz="1800" b="1" dirty="0" smtClean="0"/>
              <a:t>no existing standard</a:t>
            </a:r>
            <a:endParaRPr lang="zh-CN" altLang="en-US" sz="1800" b="1" dirty="0" smtClean="0"/>
          </a:p>
          <a:p>
            <a:endParaRPr lang="zh-CN" altLang="en-US" sz="1800" b="1" dirty="0" smtClean="0"/>
          </a:p>
          <a:p>
            <a:pPr marL="240939" lvl="1" indent="-240939">
              <a:buClr>
                <a:srgbClr val="D19B23"/>
              </a:buClr>
              <a:buFont typeface="Wingdings" charset="2"/>
              <a:buChar char="§"/>
            </a:pPr>
            <a:r>
              <a:rPr lang="en-US" altLang="zh-CN" sz="2000" dirty="0"/>
              <a:t>Existing</a:t>
            </a:r>
            <a:r>
              <a:rPr lang="zh-CN" altLang="en-US" sz="2000" dirty="0"/>
              <a:t> </a:t>
            </a:r>
            <a:r>
              <a:rPr lang="en-US" altLang="zh-CN" sz="2000" dirty="0"/>
              <a:t>similarity measurements</a:t>
            </a:r>
            <a:r>
              <a:rPr lang="zh-CN" altLang="en-US" sz="2000" dirty="0"/>
              <a:t> </a:t>
            </a:r>
            <a:r>
              <a:rPr lang="en-US" altLang="zh-CN" sz="2000" dirty="0"/>
              <a:t>are</a:t>
            </a:r>
            <a:r>
              <a:rPr lang="zh-CN" altLang="en-US" sz="2000" dirty="0"/>
              <a:t> </a:t>
            </a:r>
            <a:r>
              <a:rPr lang="en-US" altLang="zh-CN" sz="2000" dirty="0"/>
              <a:t>designed</a:t>
            </a:r>
            <a:r>
              <a:rPr lang="zh-CN" altLang="en-US" sz="2000" dirty="0"/>
              <a:t> </a:t>
            </a:r>
            <a:r>
              <a:rPr lang="en-US" altLang="zh-CN" sz="2000" dirty="0"/>
              <a:t>for</a:t>
            </a:r>
            <a:r>
              <a:rPr lang="zh-CN" altLang="en-US" sz="2000" dirty="0"/>
              <a:t> </a:t>
            </a:r>
            <a:r>
              <a:rPr lang="en-US" altLang="zh-CN" sz="2000" dirty="0"/>
              <a:t>traditional</a:t>
            </a:r>
            <a:r>
              <a:rPr lang="zh-CN" altLang="en-US" sz="2000" dirty="0"/>
              <a:t> </a:t>
            </a:r>
            <a:r>
              <a:rPr lang="en-US" altLang="zh-CN" sz="2000" dirty="0" smtClean="0"/>
              <a:t>softwares</a:t>
            </a:r>
            <a:endParaRPr lang="zh-CN" altLang="en-US" sz="1800" b="1" dirty="0" smtClean="0"/>
          </a:p>
          <a:p>
            <a:pPr lvl="1">
              <a:lnSpc>
                <a:spcPct val="150000"/>
              </a:lnSpc>
            </a:pPr>
            <a:r>
              <a:rPr lang="en-US" altLang="zh-CN" sz="2000" dirty="0" smtClean="0"/>
              <a:t>Methods for code similarity in the CS</a:t>
            </a:r>
            <a:r>
              <a:rPr lang="zh-CN" altLang="en-US" sz="2000" dirty="0" smtClean="0"/>
              <a:t> </a:t>
            </a:r>
            <a:r>
              <a:rPr lang="en-US" altLang="zh-CN" sz="2000" dirty="0" smtClean="0"/>
              <a:t>–</a:t>
            </a:r>
            <a:r>
              <a:rPr lang="zh-CN" altLang="en-US" sz="2000" dirty="0" smtClean="0"/>
              <a:t> </a:t>
            </a:r>
            <a:r>
              <a:rPr lang="en-US" altLang="zh-CN" sz="2000" dirty="0" smtClean="0"/>
              <a:t>not</a:t>
            </a:r>
            <a:r>
              <a:rPr lang="zh-CN" altLang="en-US" sz="2000" dirty="0" smtClean="0"/>
              <a:t> </a:t>
            </a:r>
            <a:r>
              <a:rPr lang="en-US" altLang="zh-CN" sz="2000" dirty="0" smtClean="0"/>
              <a:t>developed</a:t>
            </a:r>
            <a:r>
              <a:rPr lang="zh-CN" altLang="en-US" sz="2000" dirty="0" smtClean="0"/>
              <a:t> </a:t>
            </a:r>
            <a:r>
              <a:rPr lang="en-US" altLang="zh-CN" sz="2000" dirty="0" smtClean="0"/>
              <a:t>for</a:t>
            </a:r>
            <a:r>
              <a:rPr lang="zh-CN" altLang="en-US" sz="2000" dirty="0" smtClean="0"/>
              <a:t> </a:t>
            </a:r>
            <a:r>
              <a:rPr lang="en-US" altLang="zh-CN" sz="2000" dirty="0" smtClean="0"/>
              <a:t>open</a:t>
            </a:r>
            <a:r>
              <a:rPr lang="zh-CN" altLang="en-US" sz="2000" dirty="0" smtClean="0"/>
              <a:t> </a:t>
            </a:r>
            <a:r>
              <a:rPr lang="en-US" altLang="zh-CN" sz="2000" dirty="0" smtClean="0"/>
              <a:t>data</a:t>
            </a:r>
            <a:r>
              <a:rPr lang="zh-CN" altLang="en-US" sz="2000" dirty="0" smtClean="0"/>
              <a:t> </a:t>
            </a:r>
            <a:r>
              <a:rPr lang="en-US" altLang="zh-CN" sz="2000" dirty="0" smtClean="0"/>
              <a:t>mashups</a:t>
            </a:r>
          </a:p>
          <a:p>
            <a:pPr lvl="1">
              <a:lnSpc>
                <a:spcPct val="150000"/>
              </a:lnSpc>
            </a:pPr>
            <a:r>
              <a:rPr lang="en-US" altLang="zh-CN" sz="2000" dirty="0" smtClean="0"/>
              <a:t>Methods for software</a:t>
            </a:r>
            <a:r>
              <a:rPr lang="zh-CN" altLang="en-US" sz="2000" dirty="0" smtClean="0"/>
              <a:t> </a:t>
            </a:r>
            <a:r>
              <a:rPr lang="en-US" altLang="zh-CN" sz="2000" dirty="0" smtClean="0"/>
              <a:t>feature similarity in psychology – only conceptual and subjective</a:t>
            </a:r>
            <a:endParaRPr lang="zh-CN" altLang="en-US" sz="2000" dirty="0" smtClean="0"/>
          </a:p>
          <a:p>
            <a:pPr lvl="1">
              <a:lnSpc>
                <a:spcPct val="150000"/>
              </a:lnSpc>
            </a:pPr>
            <a:r>
              <a:rPr lang="en-US" altLang="zh-CN" sz="2000" dirty="0" smtClean="0"/>
              <a:t>Deep</a:t>
            </a:r>
            <a:r>
              <a:rPr lang="zh-CN" altLang="en-US" sz="2000" dirty="0" smtClean="0"/>
              <a:t> </a:t>
            </a:r>
            <a:r>
              <a:rPr lang="en-US" altLang="zh-CN" sz="2000" dirty="0" smtClean="0"/>
              <a:t>learning</a:t>
            </a:r>
            <a:r>
              <a:rPr lang="zh-CN" altLang="en-US" sz="2000" dirty="0" smtClean="0"/>
              <a:t> </a:t>
            </a:r>
            <a:r>
              <a:rPr lang="en-US" altLang="zh-CN" sz="2000" dirty="0" smtClean="0"/>
              <a:t>methods</a:t>
            </a:r>
            <a:r>
              <a:rPr lang="zh-CN" altLang="en-US" sz="2000" dirty="0" smtClean="0"/>
              <a:t> </a:t>
            </a:r>
            <a:r>
              <a:rPr lang="en-US" altLang="zh-CN" sz="2000" dirty="0" smtClean="0"/>
              <a:t>for</a:t>
            </a:r>
            <a:r>
              <a:rPr lang="zh-CN" altLang="en-US" sz="2000" dirty="0" smtClean="0"/>
              <a:t> </a:t>
            </a:r>
            <a:r>
              <a:rPr lang="en-US" altLang="zh-CN" sz="2000" dirty="0" smtClean="0"/>
              <a:t>function</a:t>
            </a:r>
            <a:r>
              <a:rPr lang="zh-CN" altLang="en-US" sz="2000" dirty="0" smtClean="0"/>
              <a:t> </a:t>
            </a:r>
            <a:r>
              <a:rPr lang="en-US" altLang="zh-CN" sz="2000" dirty="0" smtClean="0"/>
              <a:t>similarity</a:t>
            </a:r>
            <a:r>
              <a:rPr lang="zh-CN" altLang="en-US" sz="2000" dirty="0" smtClean="0"/>
              <a:t> </a:t>
            </a:r>
            <a:r>
              <a:rPr lang="en-US" altLang="zh-CN" sz="2000" dirty="0" smtClean="0"/>
              <a:t>in</a:t>
            </a:r>
            <a:r>
              <a:rPr lang="zh-CN" altLang="en-US" sz="2000" dirty="0" smtClean="0"/>
              <a:t> </a:t>
            </a:r>
            <a:r>
              <a:rPr lang="en-US" altLang="zh-CN" sz="2000" dirty="0" smtClean="0"/>
              <a:t>CS</a:t>
            </a:r>
            <a:r>
              <a:rPr lang="zh-CN" altLang="en-US" sz="2000" dirty="0" smtClean="0"/>
              <a:t> </a:t>
            </a:r>
            <a:r>
              <a:rPr lang="en-US" altLang="zh-CN" sz="2000" dirty="0" smtClean="0"/>
              <a:t>–</a:t>
            </a:r>
            <a:r>
              <a:rPr lang="zh-CN" altLang="en-US" sz="2000" dirty="0" smtClean="0"/>
              <a:t> </a:t>
            </a:r>
            <a:r>
              <a:rPr lang="en-US" altLang="zh-CN" sz="2000" dirty="0" smtClean="0"/>
              <a:t>not</a:t>
            </a:r>
            <a:r>
              <a:rPr lang="zh-CN" altLang="en-US" sz="2000" dirty="0" smtClean="0"/>
              <a:t> </a:t>
            </a:r>
            <a:r>
              <a:rPr lang="en-US" altLang="zh-CN" sz="2000" dirty="0" smtClean="0"/>
              <a:t>focusing</a:t>
            </a:r>
            <a:r>
              <a:rPr lang="zh-CN" altLang="en-US" sz="2000" dirty="0" smtClean="0"/>
              <a:t> </a:t>
            </a:r>
            <a:r>
              <a:rPr lang="en-US" altLang="zh-CN" sz="2000" dirty="0" smtClean="0"/>
              <a:t>the</a:t>
            </a:r>
            <a:r>
              <a:rPr lang="zh-CN" altLang="en-US" sz="2000" dirty="0" smtClean="0"/>
              <a:t> </a:t>
            </a:r>
            <a:r>
              <a:rPr lang="en-US" altLang="zh-CN" sz="2000" dirty="0" smtClean="0"/>
              <a:t>end</a:t>
            </a:r>
            <a:r>
              <a:rPr lang="zh-CN" altLang="en-US" sz="2000" dirty="0" smtClean="0"/>
              <a:t> </a:t>
            </a:r>
            <a:r>
              <a:rPr lang="en-US" altLang="zh-CN" sz="2000" dirty="0" smtClean="0"/>
              <a:t>users</a:t>
            </a:r>
            <a:endParaRPr lang="zh-CN" altLang="en-US" sz="2000" dirty="0" smtClean="0"/>
          </a:p>
          <a:p>
            <a:pPr marL="535774" lvl="1" indent="0">
              <a:buNone/>
            </a:pPr>
            <a:endParaRPr lang="zh-CN" altLang="en-US" sz="1800" dirty="0" smtClean="0"/>
          </a:p>
          <a:p>
            <a:pPr lvl="1"/>
            <a:endParaRPr lang="zh-CN" altLang="en-US" sz="1800" dirty="0" smtClean="0"/>
          </a:p>
          <a:p>
            <a:r>
              <a:rPr lang="en-US" altLang="zh-CN" sz="1800" b="1" dirty="0" smtClean="0"/>
              <a:t>My</a:t>
            </a:r>
            <a:r>
              <a:rPr lang="zh-CN" altLang="en-US" sz="1800" b="1" dirty="0" smtClean="0"/>
              <a:t> </a:t>
            </a:r>
            <a:r>
              <a:rPr lang="en-US" altLang="zh-CN" sz="1800" b="1" dirty="0" smtClean="0"/>
              <a:t>theoretical</a:t>
            </a:r>
            <a:r>
              <a:rPr lang="zh-CN" altLang="en-US" sz="1800" b="1" dirty="0" smtClean="0"/>
              <a:t> </a:t>
            </a:r>
            <a:r>
              <a:rPr lang="en-US" altLang="zh-CN" sz="1800" b="1" dirty="0" smtClean="0"/>
              <a:t>motivation</a:t>
            </a:r>
            <a:r>
              <a:rPr lang="zh-CN" altLang="en-US" sz="1800" b="1" dirty="0" smtClean="0"/>
              <a:t> </a:t>
            </a:r>
            <a:r>
              <a:rPr lang="en-US" altLang="zh-CN" sz="1800" b="1" dirty="0" smtClean="0"/>
              <a:t>is</a:t>
            </a:r>
            <a:r>
              <a:rPr lang="zh-CN" altLang="en-US" sz="1800" b="1" dirty="0" smtClean="0"/>
              <a:t> </a:t>
            </a:r>
            <a:r>
              <a:rPr lang="en-US" altLang="zh-CN" sz="1800" b="1" dirty="0" smtClean="0"/>
              <a:t>to</a:t>
            </a:r>
            <a:r>
              <a:rPr lang="zh-CN" altLang="en-US" sz="1800" b="1" dirty="0" smtClean="0"/>
              <a:t> </a:t>
            </a:r>
            <a:r>
              <a:rPr lang="en-US" altLang="zh-CN" sz="1800" b="1" dirty="0" smtClean="0"/>
              <a:t>overcome</a:t>
            </a:r>
            <a:r>
              <a:rPr lang="zh-CN" altLang="en-US" sz="1800" b="1" dirty="0" smtClean="0"/>
              <a:t> </a:t>
            </a:r>
            <a:r>
              <a:rPr lang="en-US" altLang="zh-CN" sz="1800" b="1" dirty="0" smtClean="0"/>
              <a:t>these</a:t>
            </a:r>
            <a:r>
              <a:rPr lang="zh-CN" altLang="en-US" sz="1800" b="1" dirty="0" smtClean="0"/>
              <a:t> </a:t>
            </a:r>
            <a:r>
              <a:rPr lang="en-US" altLang="zh-CN" sz="1800" b="1" dirty="0" smtClean="0"/>
              <a:t>research</a:t>
            </a:r>
            <a:r>
              <a:rPr lang="zh-CN" altLang="en-US" sz="1800" b="1" dirty="0" smtClean="0"/>
              <a:t> </a:t>
            </a:r>
            <a:r>
              <a:rPr lang="en-US" altLang="zh-CN" sz="1800" b="1" dirty="0" smtClean="0"/>
              <a:t>gaps.</a:t>
            </a:r>
            <a:endParaRPr lang="en-US" altLang="zh-CN" sz="1800" b="1" dirty="0"/>
          </a:p>
        </p:txBody>
      </p:sp>
    </p:spTree>
    <p:extLst>
      <p:ext uri="{BB962C8B-B14F-4D97-AF65-F5344CB8AC3E}">
        <p14:creationId xmlns:p14="http://schemas.microsoft.com/office/powerpoint/2010/main" val="11798124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Research</a:t>
            </a:r>
            <a:r>
              <a:rPr lang="zh-CN" altLang="en-US" dirty="0" smtClean="0"/>
              <a:t> </a:t>
            </a:r>
            <a:r>
              <a:rPr lang="en-US" altLang="zh-CN" dirty="0" smtClean="0"/>
              <a:t>question</a:t>
            </a:r>
            <a:endParaRPr lang="en-US" dirty="0"/>
          </a:p>
        </p:txBody>
      </p:sp>
      <p:sp>
        <p:nvSpPr>
          <p:cNvPr id="3" name="Text Placeholder 2"/>
          <p:cNvSpPr>
            <a:spLocks noGrp="1"/>
          </p:cNvSpPr>
          <p:nvPr>
            <p:ph type="body" idx="12"/>
          </p:nvPr>
        </p:nvSpPr>
        <p:spPr/>
        <p:txBody>
          <a:bodyPr>
            <a:normAutofit/>
          </a:bodyPr>
          <a:lstStyle/>
          <a:p>
            <a:endParaRPr lang="zh-CN" altLang="en-US" sz="2000" dirty="0" smtClean="0"/>
          </a:p>
          <a:p>
            <a:endParaRPr lang="zh-CN" altLang="en-US" sz="2000" dirty="0"/>
          </a:p>
          <a:p>
            <a:r>
              <a:rPr lang="en-US" sz="2000" dirty="0" smtClean="0"/>
              <a:t>Q1</a:t>
            </a:r>
            <a:r>
              <a:rPr lang="en-US" altLang="zh-CN" sz="2000" dirty="0" smtClean="0"/>
              <a:t>:</a:t>
            </a:r>
            <a:r>
              <a:rPr lang="en-US" sz="2000" dirty="0"/>
              <a:t> How can similarity be conceptualized for mash-ups developed in transparent open data contests</a:t>
            </a:r>
            <a:r>
              <a:rPr lang="en-US" sz="2000" dirty="0" smtClean="0"/>
              <a:t>?</a:t>
            </a:r>
            <a:endParaRPr lang="zh-CN" altLang="en-US" sz="2000" dirty="0" smtClean="0"/>
          </a:p>
          <a:p>
            <a:endParaRPr lang="zh-CN" altLang="en-US" sz="2000" dirty="0"/>
          </a:p>
          <a:p>
            <a:endParaRPr lang="en-US" sz="2000" dirty="0"/>
          </a:p>
          <a:p>
            <a:r>
              <a:rPr lang="en-US" sz="2000" dirty="0" smtClean="0"/>
              <a:t>Q2</a:t>
            </a:r>
            <a:r>
              <a:rPr lang="en-US" altLang="zh-CN" sz="2000" dirty="0" smtClean="0"/>
              <a:t>:</a:t>
            </a:r>
            <a:r>
              <a:rPr lang="en-US" sz="2000" dirty="0" smtClean="0"/>
              <a:t> </a:t>
            </a:r>
            <a:r>
              <a:rPr lang="en-US" sz="2000" dirty="0"/>
              <a:t>How can similarity be computationally measured for mash-ups developed in transparent open data contests</a:t>
            </a:r>
            <a:r>
              <a:rPr lang="en-US" sz="2000" dirty="0" smtClean="0"/>
              <a:t>?</a:t>
            </a:r>
            <a:endParaRPr lang="zh-CN" altLang="en-US" sz="2000" dirty="0" smtClean="0"/>
          </a:p>
        </p:txBody>
      </p:sp>
      <p:sp>
        <p:nvSpPr>
          <p:cNvPr id="4" name="Text Placeholder 3"/>
          <p:cNvSpPr>
            <a:spLocks noGrp="1"/>
          </p:cNvSpPr>
          <p:nvPr>
            <p:ph type="body" idx="11"/>
          </p:nvPr>
        </p:nvSpPr>
        <p:spPr/>
        <p:txBody>
          <a:bodyPr/>
          <a:lstStyle/>
          <a:p>
            <a:r>
              <a:rPr lang="en-US" altLang="zh-CN" dirty="0" smtClean="0"/>
              <a:t>So</a:t>
            </a:r>
            <a:r>
              <a:rPr lang="zh-CN" altLang="en-US" dirty="0" smtClean="0"/>
              <a:t> </a:t>
            </a:r>
            <a:r>
              <a:rPr lang="en-US" altLang="zh-CN" dirty="0" smtClean="0"/>
              <a:t>there</a:t>
            </a:r>
            <a:r>
              <a:rPr lang="zh-CN" altLang="en-US" dirty="0" smtClean="0"/>
              <a:t> </a:t>
            </a:r>
            <a:r>
              <a:rPr lang="en-US" altLang="zh-CN" dirty="0" smtClean="0"/>
              <a:t>are</a:t>
            </a:r>
            <a:r>
              <a:rPr lang="zh-CN" altLang="en-US" dirty="0" smtClean="0"/>
              <a:t> </a:t>
            </a:r>
            <a:r>
              <a:rPr lang="en-US" altLang="zh-CN" dirty="0" smtClean="0"/>
              <a:t>two</a:t>
            </a:r>
            <a:r>
              <a:rPr lang="zh-CN" altLang="en-US" dirty="0" smtClean="0"/>
              <a:t> </a:t>
            </a:r>
            <a:r>
              <a:rPr lang="en-US" altLang="zh-CN" dirty="0" smtClean="0"/>
              <a:t>research</a:t>
            </a:r>
            <a:r>
              <a:rPr lang="zh-CN" altLang="en-US" dirty="0" smtClean="0"/>
              <a:t> </a:t>
            </a:r>
            <a:r>
              <a:rPr lang="en-US" altLang="zh-CN" dirty="0" smtClean="0"/>
              <a:t>questions</a:t>
            </a:r>
            <a:r>
              <a:rPr lang="zh-CN" altLang="en-US" dirty="0" smtClean="0"/>
              <a:t> </a:t>
            </a:r>
            <a:r>
              <a:rPr lang="en-US" altLang="zh-CN" dirty="0" smtClean="0"/>
              <a:t>for</a:t>
            </a:r>
            <a:r>
              <a:rPr lang="zh-CN" altLang="en-US" dirty="0" smtClean="0"/>
              <a:t> </a:t>
            </a:r>
            <a:r>
              <a:rPr lang="en-US" altLang="zh-CN" dirty="0" smtClean="0"/>
              <a:t>my</a:t>
            </a:r>
            <a:r>
              <a:rPr lang="zh-CN" altLang="en-US" dirty="0" smtClean="0"/>
              <a:t> </a:t>
            </a:r>
            <a:r>
              <a:rPr lang="en-US" altLang="zh-CN" dirty="0" smtClean="0"/>
              <a:t>thesis</a:t>
            </a:r>
            <a:endParaRPr lang="en-US" dirty="0"/>
          </a:p>
        </p:txBody>
      </p:sp>
    </p:spTree>
    <p:extLst>
      <p:ext uri="{BB962C8B-B14F-4D97-AF65-F5344CB8AC3E}">
        <p14:creationId xmlns:p14="http://schemas.microsoft.com/office/powerpoint/2010/main" val="6145465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Research</a:t>
            </a:r>
            <a:r>
              <a:rPr lang="zh-CN" altLang="en-US" dirty="0" smtClean="0"/>
              <a:t> </a:t>
            </a:r>
            <a:r>
              <a:rPr lang="en-US" altLang="zh-CN" dirty="0" smtClean="0"/>
              <a:t>design</a:t>
            </a:r>
            <a:endParaRPr lang="en-US" dirty="0"/>
          </a:p>
        </p:txBody>
      </p:sp>
      <p:sp>
        <p:nvSpPr>
          <p:cNvPr id="3" name="Text Placeholder 2"/>
          <p:cNvSpPr>
            <a:spLocks noGrp="1"/>
          </p:cNvSpPr>
          <p:nvPr>
            <p:ph type="body" idx="12"/>
          </p:nvPr>
        </p:nvSpPr>
        <p:spPr>
          <a:xfrm>
            <a:off x="397728" y="1460787"/>
            <a:ext cx="9019854" cy="3083918"/>
          </a:xfrm>
        </p:spPr>
        <p:txBody>
          <a:bodyPr>
            <a:normAutofit/>
          </a:bodyPr>
          <a:lstStyle/>
          <a:p>
            <a:r>
              <a:rPr lang="en-US" sz="2000" dirty="0" smtClean="0"/>
              <a:t>The evaluation of software mashups could be separated in to three different dimensions </a:t>
            </a:r>
            <a:r>
              <a:rPr lang="en-US" sz="2000" dirty="0"/>
              <a:t>(Rodriguez &amp; Chinea, 1998</a:t>
            </a:r>
            <a:r>
              <a:rPr lang="en-US" sz="2000" dirty="0" smtClean="0"/>
              <a:t>):</a:t>
            </a:r>
          </a:p>
          <a:p>
            <a:endParaRPr lang="en-US" sz="2000" dirty="0" smtClean="0"/>
          </a:p>
          <a:p>
            <a:pPr lvl="1">
              <a:lnSpc>
                <a:spcPct val="200000"/>
              </a:lnSpc>
            </a:pPr>
            <a:r>
              <a:rPr lang="en-US" sz="2000" dirty="0" smtClean="0"/>
              <a:t>Technology (code)</a:t>
            </a:r>
          </a:p>
          <a:p>
            <a:pPr lvl="1">
              <a:lnSpc>
                <a:spcPct val="200000"/>
              </a:lnSpc>
            </a:pPr>
            <a:r>
              <a:rPr lang="en-US" sz="2000" dirty="0" smtClean="0"/>
              <a:t>Functional Feature</a:t>
            </a:r>
          </a:p>
          <a:p>
            <a:pPr lvl="1">
              <a:lnSpc>
                <a:spcPct val="200000"/>
              </a:lnSpc>
            </a:pPr>
            <a:r>
              <a:rPr lang="en-US" sz="2000" dirty="0" smtClean="0"/>
              <a:t>Visualized Featur</a:t>
            </a:r>
            <a:r>
              <a:rPr lang="en-US" altLang="zh-CN" sz="2000" dirty="0" smtClean="0"/>
              <a:t>e</a:t>
            </a:r>
            <a:endParaRPr lang="zh-CN" altLang="en-US" sz="2000" dirty="0" smtClean="0"/>
          </a:p>
        </p:txBody>
      </p:sp>
      <p:sp>
        <p:nvSpPr>
          <p:cNvPr id="4" name="Text Placeholder 3"/>
          <p:cNvSpPr>
            <a:spLocks noGrp="1"/>
          </p:cNvSpPr>
          <p:nvPr>
            <p:ph type="body" idx="11"/>
          </p:nvPr>
        </p:nvSpPr>
        <p:spPr/>
        <p:txBody>
          <a:bodyPr/>
          <a:lstStyle/>
          <a:p>
            <a:r>
              <a:rPr lang="en-US" altLang="zh-CN" dirty="0" smtClean="0"/>
              <a:t>There</a:t>
            </a:r>
            <a:r>
              <a:rPr lang="zh-CN" altLang="en-US" dirty="0" smtClean="0"/>
              <a:t> </a:t>
            </a:r>
            <a:r>
              <a:rPr lang="en-US" altLang="zh-CN" dirty="0" smtClean="0"/>
              <a:t>are</a:t>
            </a:r>
            <a:r>
              <a:rPr lang="zh-CN" altLang="en-US" dirty="0" smtClean="0"/>
              <a:t> </a:t>
            </a:r>
            <a:r>
              <a:rPr lang="en-US" altLang="zh-CN" dirty="0" smtClean="0"/>
              <a:t>three</a:t>
            </a:r>
            <a:r>
              <a:rPr lang="zh-CN" altLang="en-US" dirty="0" smtClean="0"/>
              <a:t> </a:t>
            </a:r>
            <a:r>
              <a:rPr lang="en-US" altLang="zh-CN" dirty="0" smtClean="0"/>
              <a:t>dimensions</a:t>
            </a:r>
            <a:r>
              <a:rPr lang="zh-CN" altLang="en-US" dirty="0" smtClean="0"/>
              <a:t> </a:t>
            </a:r>
            <a:r>
              <a:rPr lang="en-US" altLang="zh-CN" dirty="0" smtClean="0"/>
              <a:t>in</a:t>
            </a:r>
            <a:r>
              <a:rPr lang="zh-CN" altLang="en-US" dirty="0" smtClean="0"/>
              <a:t> </a:t>
            </a:r>
            <a:r>
              <a:rPr lang="en-US" altLang="zh-CN" dirty="0" smtClean="0"/>
              <a:t>mashup</a:t>
            </a:r>
            <a:r>
              <a:rPr lang="zh-CN" altLang="en-US" dirty="0" smtClean="0"/>
              <a:t> </a:t>
            </a:r>
            <a:r>
              <a:rPr lang="en-US" altLang="zh-CN" dirty="0" smtClean="0"/>
              <a:t>evaluation</a:t>
            </a:r>
            <a:endParaRPr lang="en-US" dirty="0"/>
          </a:p>
        </p:txBody>
      </p:sp>
      <p:sp>
        <p:nvSpPr>
          <p:cNvPr id="7" name="Rectangle 6"/>
          <p:cNvSpPr/>
          <p:nvPr/>
        </p:nvSpPr>
        <p:spPr>
          <a:xfrm>
            <a:off x="4599296" y="5430167"/>
            <a:ext cx="4612943" cy="5263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Technology (code)</a:t>
            </a:r>
            <a:endParaRPr lang="en-US"/>
          </a:p>
        </p:txBody>
      </p:sp>
      <p:sp>
        <p:nvSpPr>
          <p:cNvPr id="8" name="Rectangle 7"/>
          <p:cNvSpPr/>
          <p:nvPr/>
        </p:nvSpPr>
        <p:spPr>
          <a:xfrm>
            <a:off x="4205787" y="4009030"/>
            <a:ext cx="2549856" cy="5868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Functional Feature</a:t>
            </a:r>
            <a:endParaRPr lang="en-US" dirty="0"/>
          </a:p>
        </p:txBody>
      </p:sp>
      <p:sp>
        <p:nvSpPr>
          <p:cNvPr id="9" name="Rectangle 8"/>
          <p:cNvSpPr/>
          <p:nvPr/>
        </p:nvSpPr>
        <p:spPr>
          <a:xfrm>
            <a:off x="7045148" y="4009030"/>
            <a:ext cx="2549856" cy="5868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Visualized Feature</a:t>
            </a:r>
            <a:endParaRPr lang="en-US" dirty="0"/>
          </a:p>
        </p:txBody>
      </p:sp>
      <p:sp>
        <p:nvSpPr>
          <p:cNvPr id="11" name="Rectangle 10"/>
          <p:cNvSpPr/>
          <p:nvPr/>
        </p:nvSpPr>
        <p:spPr>
          <a:xfrm>
            <a:off x="5467066" y="2519956"/>
            <a:ext cx="2549856" cy="5868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 User Decision</a:t>
            </a:r>
            <a:endParaRPr lang="en-US" dirty="0"/>
          </a:p>
        </p:txBody>
      </p:sp>
      <p:cxnSp>
        <p:nvCxnSpPr>
          <p:cNvPr id="13" name="Straight Arrow Connector 12"/>
          <p:cNvCxnSpPr/>
          <p:nvPr/>
        </p:nvCxnSpPr>
        <p:spPr>
          <a:xfrm flipV="1">
            <a:off x="5827595" y="4717071"/>
            <a:ext cx="0" cy="59191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8320076" y="4717070"/>
            <a:ext cx="0" cy="59191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90230" y="3310466"/>
            <a:ext cx="0" cy="59191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7668906" y="3310466"/>
            <a:ext cx="0" cy="59191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363952" y="4820392"/>
            <a:ext cx="1083630" cy="415498"/>
          </a:xfrm>
          <a:prstGeom prst="rect">
            <a:avLst/>
          </a:prstGeom>
          <a:noFill/>
        </p:spPr>
        <p:txBody>
          <a:bodyPr wrap="none" rtlCol="0">
            <a:spAutoFit/>
          </a:bodyPr>
          <a:lstStyle/>
          <a:p>
            <a:r>
              <a:rPr lang="en-US" smtClean="0"/>
              <a:t>Develop</a:t>
            </a:r>
            <a:endParaRPr lang="en-US"/>
          </a:p>
        </p:txBody>
      </p:sp>
      <p:sp>
        <p:nvSpPr>
          <p:cNvPr id="19" name="TextBox 18"/>
          <p:cNvSpPr txBox="1"/>
          <p:nvPr/>
        </p:nvSpPr>
        <p:spPr>
          <a:xfrm>
            <a:off x="7790924" y="3398672"/>
            <a:ext cx="1058303" cy="415498"/>
          </a:xfrm>
          <a:prstGeom prst="rect">
            <a:avLst/>
          </a:prstGeom>
          <a:noFill/>
        </p:spPr>
        <p:txBody>
          <a:bodyPr wrap="none" rtlCol="0">
            <a:spAutoFit/>
          </a:bodyPr>
          <a:lstStyle/>
          <a:p>
            <a:r>
              <a:rPr lang="en-US" smtClean="0"/>
              <a:t>Support</a:t>
            </a:r>
            <a:endParaRPr lang="en-US"/>
          </a:p>
        </p:txBody>
      </p:sp>
      <p:sp>
        <p:nvSpPr>
          <p:cNvPr id="20" name="TextBox 19"/>
          <p:cNvSpPr txBox="1"/>
          <p:nvPr/>
        </p:nvSpPr>
        <p:spPr>
          <a:xfrm>
            <a:off x="4901669" y="3408412"/>
            <a:ext cx="923651" cy="415498"/>
          </a:xfrm>
          <a:prstGeom prst="rect">
            <a:avLst/>
          </a:prstGeom>
          <a:noFill/>
        </p:spPr>
        <p:txBody>
          <a:bodyPr wrap="none" rtlCol="0">
            <a:spAutoFit/>
          </a:bodyPr>
          <a:lstStyle/>
          <a:p>
            <a:r>
              <a:rPr lang="en-US" smtClean="0"/>
              <a:t>Enable</a:t>
            </a:r>
            <a:endParaRPr lang="en-US"/>
          </a:p>
        </p:txBody>
      </p:sp>
    </p:spTree>
    <p:extLst>
      <p:ext uri="{BB962C8B-B14F-4D97-AF65-F5344CB8AC3E}">
        <p14:creationId xmlns:p14="http://schemas.microsoft.com/office/powerpoint/2010/main" val="8294354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Research</a:t>
            </a:r>
            <a:r>
              <a:rPr lang="zh-CN" altLang="en-US" dirty="0" smtClean="0"/>
              <a:t> </a:t>
            </a:r>
            <a:r>
              <a:rPr lang="en-US" altLang="zh-CN" dirty="0" smtClean="0"/>
              <a:t>design</a:t>
            </a:r>
            <a:endParaRPr lang="en-US" dirty="0"/>
          </a:p>
        </p:txBody>
      </p:sp>
      <p:sp>
        <p:nvSpPr>
          <p:cNvPr id="3" name="Text Placeholder 2"/>
          <p:cNvSpPr>
            <a:spLocks noGrp="1"/>
          </p:cNvSpPr>
          <p:nvPr>
            <p:ph type="body" idx="12"/>
          </p:nvPr>
        </p:nvSpPr>
        <p:spPr>
          <a:xfrm>
            <a:off x="397728" y="1460787"/>
            <a:ext cx="9019854" cy="2196814"/>
          </a:xfrm>
        </p:spPr>
        <p:txBody>
          <a:bodyPr>
            <a:normAutofit/>
          </a:bodyPr>
          <a:lstStyle/>
          <a:p>
            <a:r>
              <a:rPr lang="en-US" sz="2000" dirty="0" smtClean="0"/>
              <a:t>The evaluation of software mashups could be separated in to three different dimensions </a:t>
            </a:r>
            <a:r>
              <a:rPr lang="en-US" sz="2000" dirty="0"/>
              <a:t>(Rodriguez &amp; Chinea, 1998</a:t>
            </a:r>
            <a:r>
              <a:rPr lang="en-US" sz="2000" dirty="0" smtClean="0"/>
              <a:t>):</a:t>
            </a:r>
          </a:p>
          <a:p>
            <a:endParaRPr lang="en-US" sz="2000" dirty="0" smtClean="0"/>
          </a:p>
          <a:p>
            <a:pPr lvl="1"/>
            <a:r>
              <a:rPr lang="en-US" sz="2000" dirty="0" smtClean="0"/>
              <a:t>Technology (code)</a:t>
            </a:r>
          </a:p>
          <a:p>
            <a:pPr lvl="2"/>
            <a:r>
              <a:rPr lang="en-US" altLang="zh-CN" sz="1800" dirty="0" smtClean="0"/>
              <a:t>How</a:t>
            </a:r>
            <a:r>
              <a:rPr lang="zh-CN" altLang="en-US" sz="1800" dirty="0" smtClean="0"/>
              <a:t> </a:t>
            </a:r>
            <a:r>
              <a:rPr lang="en-US" altLang="zh-CN" sz="1800" dirty="0" smtClean="0"/>
              <a:t>similar</a:t>
            </a:r>
            <a:r>
              <a:rPr lang="zh-CN" altLang="en-US" sz="1800" dirty="0" smtClean="0"/>
              <a:t> </a:t>
            </a:r>
            <a:r>
              <a:rPr lang="en-US" altLang="zh-CN" sz="1800" dirty="0" smtClean="0"/>
              <a:t>they</a:t>
            </a:r>
            <a:r>
              <a:rPr lang="zh-CN" altLang="en-US" sz="1800" dirty="0" smtClean="0"/>
              <a:t> </a:t>
            </a:r>
            <a:r>
              <a:rPr lang="en-US" altLang="zh-CN" sz="1800" dirty="0" smtClean="0"/>
              <a:t>are</a:t>
            </a:r>
            <a:r>
              <a:rPr lang="zh-CN" altLang="en-US" sz="1800" dirty="0" smtClean="0"/>
              <a:t> </a:t>
            </a:r>
            <a:r>
              <a:rPr lang="en-US" altLang="zh-CN" sz="1800" dirty="0" smtClean="0"/>
              <a:t>in</a:t>
            </a:r>
            <a:r>
              <a:rPr lang="zh-CN" altLang="en-US" sz="1800" dirty="0" smtClean="0"/>
              <a:t> </a:t>
            </a:r>
            <a:r>
              <a:rPr lang="en-US" altLang="zh-CN" sz="1800" dirty="0" smtClean="0"/>
              <a:t>the</a:t>
            </a:r>
            <a:r>
              <a:rPr lang="zh-CN" altLang="en-US" sz="1800" dirty="0" smtClean="0"/>
              <a:t> </a:t>
            </a:r>
            <a:r>
              <a:rPr lang="en-US" altLang="zh-CN" sz="1800" dirty="0" smtClean="0"/>
              <a:t>“code”</a:t>
            </a:r>
            <a:r>
              <a:rPr lang="zh-CN" altLang="en-US" sz="1800" dirty="0" smtClean="0"/>
              <a:t> </a:t>
            </a:r>
            <a:r>
              <a:rPr lang="en-US" altLang="zh-CN" sz="1800" dirty="0" smtClean="0"/>
              <a:t>level</a:t>
            </a:r>
            <a:r>
              <a:rPr lang="nb-NO" altLang="zh-CN" sz="1800" dirty="0"/>
              <a:t> (</a:t>
            </a:r>
            <a:r>
              <a:rPr lang="nb-NO" altLang="zh-CN" sz="1800" dirty="0" err="1"/>
              <a:t>Addy</a:t>
            </a:r>
            <a:r>
              <a:rPr lang="nb-NO" altLang="zh-CN" sz="1800" dirty="0"/>
              <a:t> et al., 1999</a:t>
            </a:r>
            <a:r>
              <a:rPr lang="nb-NO" altLang="zh-CN" sz="1800" dirty="0" smtClean="0"/>
              <a:t>)</a:t>
            </a:r>
            <a:endParaRPr lang="en-US" sz="1800" dirty="0" smtClean="0"/>
          </a:p>
        </p:txBody>
      </p:sp>
      <p:sp>
        <p:nvSpPr>
          <p:cNvPr id="4" name="Text Placeholder 3"/>
          <p:cNvSpPr>
            <a:spLocks noGrp="1"/>
          </p:cNvSpPr>
          <p:nvPr>
            <p:ph type="body" idx="11"/>
          </p:nvPr>
        </p:nvSpPr>
        <p:spPr/>
        <p:txBody>
          <a:bodyPr/>
          <a:lstStyle/>
          <a:p>
            <a:r>
              <a:rPr lang="en-US" altLang="zh-CN" dirty="0" smtClean="0"/>
              <a:t>An</a:t>
            </a:r>
            <a:r>
              <a:rPr lang="zh-CN" altLang="en-US" dirty="0"/>
              <a:t> </a:t>
            </a:r>
            <a:r>
              <a:rPr lang="en-US" altLang="zh-CN" dirty="0" smtClean="0"/>
              <a:t>example</a:t>
            </a:r>
            <a:r>
              <a:rPr lang="zh-CN" altLang="en-US" dirty="0" smtClean="0"/>
              <a:t> </a:t>
            </a:r>
            <a:r>
              <a:rPr lang="en-US" altLang="zh-CN" dirty="0" smtClean="0"/>
              <a:t>for</a:t>
            </a:r>
            <a:r>
              <a:rPr lang="zh-CN" altLang="en-US" dirty="0" smtClean="0"/>
              <a:t> </a:t>
            </a:r>
            <a:r>
              <a:rPr lang="en-US" altLang="zh-CN" dirty="0" smtClean="0"/>
              <a:t>code</a:t>
            </a:r>
            <a:r>
              <a:rPr lang="zh-CN" altLang="en-US" dirty="0" smtClean="0"/>
              <a:t> </a:t>
            </a:r>
            <a:r>
              <a:rPr lang="en-US" altLang="zh-CN" dirty="0" smtClean="0"/>
              <a:t>comparison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98" y="3326318"/>
            <a:ext cx="5613590" cy="11283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598" y="4957488"/>
            <a:ext cx="6404401" cy="1131288"/>
          </a:xfrm>
          <a:prstGeom prst="rect">
            <a:avLst/>
          </a:prstGeom>
        </p:spPr>
      </p:pic>
      <p:sp>
        <p:nvSpPr>
          <p:cNvPr id="7" name="TextBox 6"/>
          <p:cNvSpPr txBox="1"/>
          <p:nvPr/>
        </p:nvSpPr>
        <p:spPr>
          <a:xfrm>
            <a:off x="4212762" y="4541990"/>
            <a:ext cx="511102" cy="461665"/>
          </a:xfrm>
          <a:prstGeom prst="rect">
            <a:avLst/>
          </a:prstGeom>
          <a:noFill/>
        </p:spPr>
        <p:txBody>
          <a:bodyPr wrap="none" rtlCol="0">
            <a:spAutoFit/>
          </a:bodyPr>
          <a:lstStyle/>
          <a:p>
            <a:r>
              <a:rPr lang="en-US" sz="2400" b="1" smtClean="0">
                <a:solidFill>
                  <a:srgbClr val="00B050"/>
                </a:solidFill>
              </a:rPr>
              <a:t>VS</a:t>
            </a:r>
            <a:endParaRPr lang="en-US" sz="2400" b="1">
              <a:solidFill>
                <a:srgbClr val="00B050"/>
              </a:solidFill>
            </a:endParaRPr>
          </a:p>
        </p:txBody>
      </p:sp>
    </p:spTree>
    <p:extLst>
      <p:ext uri="{BB962C8B-B14F-4D97-AF65-F5344CB8AC3E}">
        <p14:creationId xmlns:p14="http://schemas.microsoft.com/office/powerpoint/2010/main" val="1075510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Research</a:t>
            </a:r>
            <a:r>
              <a:rPr lang="zh-CN" altLang="en-US" dirty="0" smtClean="0"/>
              <a:t> </a:t>
            </a:r>
            <a:r>
              <a:rPr lang="en-US" altLang="zh-CN" dirty="0" smtClean="0"/>
              <a:t>design</a:t>
            </a:r>
            <a:endParaRPr lang="en-US" dirty="0"/>
          </a:p>
        </p:txBody>
      </p:sp>
      <p:sp>
        <p:nvSpPr>
          <p:cNvPr id="3" name="Text Placeholder 2"/>
          <p:cNvSpPr>
            <a:spLocks noGrp="1"/>
          </p:cNvSpPr>
          <p:nvPr>
            <p:ph type="body" idx="12"/>
          </p:nvPr>
        </p:nvSpPr>
        <p:spPr>
          <a:xfrm>
            <a:off x="397728" y="1460787"/>
            <a:ext cx="9019854" cy="2333292"/>
          </a:xfrm>
        </p:spPr>
        <p:txBody>
          <a:bodyPr>
            <a:normAutofit/>
          </a:bodyPr>
          <a:lstStyle/>
          <a:p>
            <a:r>
              <a:rPr lang="en-US" sz="2000" dirty="0" smtClean="0"/>
              <a:t>The evaluation of software mashups could be separated in to three different dimensions </a:t>
            </a:r>
            <a:r>
              <a:rPr lang="en-US" sz="2000" dirty="0"/>
              <a:t>(Rodriguez &amp; Chinea, 1998</a:t>
            </a:r>
            <a:r>
              <a:rPr lang="en-US" sz="2000" dirty="0" smtClean="0"/>
              <a:t>):</a:t>
            </a:r>
          </a:p>
          <a:p>
            <a:endParaRPr lang="en-US" sz="2000" dirty="0" smtClean="0"/>
          </a:p>
          <a:p>
            <a:pPr lvl="1"/>
            <a:r>
              <a:rPr lang="en-US" sz="2000" dirty="0" smtClean="0"/>
              <a:t>Functional Feature</a:t>
            </a:r>
          </a:p>
          <a:p>
            <a:pPr lvl="2"/>
            <a:r>
              <a:rPr lang="en-US" altLang="zh-CN" sz="1800" dirty="0"/>
              <a:t>How</a:t>
            </a:r>
            <a:r>
              <a:rPr lang="zh-CN" altLang="en-US" sz="1800" dirty="0"/>
              <a:t> </a:t>
            </a:r>
            <a:r>
              <a:rPr lang="en-US" altLang="zh-CN" sz="1800" dirty="0"/>
              <a:t>similar</a:t>
            </a:r>
            <a:r>
              <a:rPr lang="zh-CN" altLang="en-US" sz="1800" dirty="0"/>
              <a:t> </a:t>
            </a:r>
            <a:r>
              <a:rPr lang="en-US" altLang="zh-CN" sz="1800" dirty="0"/>
              <a:t>are</a:t>
            </a:r>
            <a:r>
              <a:rPr lang="zh-CN" altLang="en-US" sz="1800" dirty="0"/>
              <a:t> </a:t>
            </a:r>
            <a:r>
              <a:rPr lang="en-US" altLang="zh-CN" sz="1800" dirty="0"/>
              <a:t>the</a:t>
            </a:r>
            <a:r>
              <a:rPr lang="zh-CN" altLang="en-US" sz="1800" dirty="0"/>
              <a:t> </a:t>
            </a:r>
            <a:r>
              <a:rPr lang="en-US" altLang="zh-CN" sz="1800" dirty="0"/>
              <a:t>features</a:t>
            </a:r>
            <a:r>
              <a:rPr lang="zh-CN" altLang="en-US" sz="1800" dirty="0"/>
              <a:t> </a:t>
            </a:r>
            <a:r>
              <a:rPr lang="en-US" sz="1800" dirty="0"/>
              <a:t>(Tversky, 1977)</a:t>
            </a:r>
            <a:r>
              <a:rPr lang="en-US" altLang="zh-CN" sz="1800" dirty="0"/>
              <a:t>.</a:t>
            </a:r>
            <a:r>
              <a:rPr lang="zh-CN" altLang="en-US" sz="1800" dirty="0"/>
              <a:t> </a:t>
            </a:r>
            <a:r>
              <a:rPr lang="en-US" altLang="zh-CN" sz="1800" dirty="0"/>
              <a:t>It</a:t>
            </a:r>
            <a:r>
              <a:rPr lang="zh-CN" altLang="en-US" sz="1800" dirty="0"/>
              <a:t> </a:t>
            </a:r>
            <a:r>
              <a:rPr lang="en-US" altLang="zh-CN" sz="1800" dirty="0"/>
              <a:t>plays</a:t>
            </a:r>
            <a:r>
              <a:rPr lang="zh-CN" altLang="en-US" sz="1800" dirty="0"/>
              <a:t> </a:t>
            </a:r>
            <a:r>
              <a:rPr lang="en-US" altLang="zh-CN" sz="1800" dirty="0"/>
              <a:t>an</a:t>
            </a:r>
            <a:r>
              <a:rPr lang="zh-CN" altLang="en-US" sz="1800" dirty="0"/>
              <a:t> </a:t>
            </a:r>
            <a:r>
              <a:rPr lang="en-US" altLang="zh-CN" sz="1800" dirty="0"/>
              <a:t>important</a:t>
            </a:r>
            <a:r>
              <a:rPr lang="zh-CN" altLang="en-US" sz="1800" dirty="0"/>
              <a:t> </a:t>
            </a:r>
            <a:r>
              <a:rPr lang="en-US" altLang="zh-CN" sz="1800" dirty="0"/>
              <a:t>role</a:t>
            </a:r>
            <a:r>
              <a:rPr lang="zh-CN" altLang="en-US" sz="1800" dirty="0"/>
              <a:t> </a:t>
            </a:r>
            <a:r>
              <a:rPr lang="en-US" altLang="zh-CN" sz="1800" dirty="0"/>
              <a:t>in</a:t>
            </a:r>
            <a:r>
              <a:rPr lang="zh-CN" altLang="en-US" sz="1800" dirty="0"/>
              <a:t> </a:t>
            </a:r>
            <a:r>
              <a:rPr lang="en-US" altLang="zh-CN" sz="1800" dirty="0"/>
              <a:t>the</a:t>
            </a:r>
            <a:r>
              <a:rPr lang="zh-CN" altLang="en-US" sz="1800" dirty="0"/>
              <a:t> </a:t>
            </a:r>
            <a:r>
              <a:rPr lang="en-US" altLang="zh-CN" sz="1800" dirty="0"/>
              <a:t>research</a:t>
            </a:r>
            <a:r>
              <a:rPr lang="zh-CN" altLang="en-US" sz="1800" dirty="0"/>
              <a:t> </a:t>
            </a:r>
            <a:r>
              <a:rPr lang="en-US" altLang="zh-CN" sz="1800" dirty="0"/>
              <a:t>of</a:t>
            </a:r>
            <a:r>
              <a:rPr lang="zh-CN" altLang="en-US" sz="1800" dirty="0"/>
              <a:t> </a:t>
            </a:r>
            <a:r>
              <a:rPr lang="en-US" altLang="zh-CN" sz="1800" dirty="0"/>
              <a:t>knowledge</a:t>
            </a:r>
            <a:r>
              <a:rPr lang="zh-CN" altLang="en-US" sz="1800" dirty="0"/>
              <a:t> </a:t>
            </a:r>
            <a:r>
              <a:rPr lang="en-US" altLang="zh-CN" sz="1800" dirty="0"/>
              <a:t>and</a:t>
            </a:r>
            <a:r>
              <a:rPr lang="zh-CN" altLang="en-US" sz="1800" dirty="0"/>
              <a:t> </a:t>
            </a:r>
            <a:r>
              <a:rPr lang="en-US" altLang="zh-CN" sz="1800" dirty="0"/>
              <a:t>behavior</a:t>
            </a:r>
            <a:r>
              <a:rPr lang="en-US" altLang="zh-CN" sz="1800" dirty="0" smtClean="0"/>
              <a:t>.</a:t>
            </a:r>
            <a:endParaRPr lang="en-US" sz="1800" dirty="0" smtClean="0"/>
          </a:p>
        </p:txBody>
      </p:sp>
      <p:sp>
        <p:nvSpPr>
          <p:cNvPr id="4" name="Text Placeholder 3"/>
          <p:cNvSpPr>
            <a:spLocks noGrp="1"/>
          </p:cNvSpPr>
          <p:nvPr>
            <p:ph type="body" idx="11"/>
          </p:nvPr>
        </p:nvSpPr>
        <p:spPr/>
        <p:txBody>
          <a:bodyPr/>
          <a:lstStyle/>
          <a:p>
            <a:r>
              <a:rPr lang="en-US" altLang="zh-CN" dirty="0" smtClean="0"/>
              <a:t>An</a:t>
            </a:r>
            <a:r>
              <a:rPr lang="zh-CN" altLang="en-US" dirty="0" smtClean="0"/>
              <a:t> </a:t>
            </a:r>
            <a:r>
              <a:rPr lang="en-US" altLang="zh-CN" dirty="0" smtClean="0"/>
              <a:t>example</a:t>
            </a:r>
            <a:r>
              <a:rPr lang="zh-CN" altLang="en-US" dirty="0" smtClean="0"/>
              <a:t> </a:t>
            </a:r>
            <a:r>
              <a:rPr lang="en-US" altLang="zh-CN" dirty="0" smtClean="0"/>
              <a:t>for</a:t>
            </a:r>
            <a:r>
              <a:rPr lang="zh-CN" altLang="en-US" dirty="0" smtClean="0"/>
              <a:t> </a:t>
            </a:r>
            <a:r>
              <a:rPr lang="en-US" altLang="zh-CN" dirty="0" smtClean="0"/>
              <a:t>functional</a:t>
            </a:r>
            <a:r>
              <a:rPr lang="zh-CN" altLang="en-US" dirty="0" smtClean="0"/>
              <a:t> </a:t>
            </a:r>
            <a:r>
              <a:rPr lang="en-US" altLang="zh-CN" dirty="0" smtClean="0"/>
              <a:t>feature</a:t>
            </a:r>
            <a:r>
              <a:rPr lang="zh-CN" altLang="en-US" dirty="0" smtClean="0"/>
              <a:t> </a:t>
            </a:r>
            <a:r>
              <a:rPr lang="en-US" altLang="zh-CN" dirty="0" smtClean="0"/>
              <a:t>comparison</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650" y="3794079"/>
            <a:ext cx="5918200" cy="622300"/>
          </a:xfrm>
          <a:prstGeom prst="rect">
            <a:avLst/>
          </a:prstGeom>
        </p:spPr>
      </p:pic>
      <p:sp>
        <p:nvSpPr>
          <p:cNvPr id="6" name="TextBox 5"/>
          <p:cNvSpPr txBox="1"/>
          <p:nvPr/>
        </p:nvSpPr>
        <p:spPr>
          <a:xfrm>
            <a:off x="4462972" y="4513734"/>
            <a:ext cx="511102" cy="461665"/>
          </a:xfrm>
          <a:prstGeom prst="rect">
            <a:avLst/>
          </a:prstGeom>
          <a:noFill/>
        </p:spPr>
        <p:txBody>
          <a:bodyPr wrap="none" rtlCol="0">
            <a:spAutoFit/>
          </a:bodyPr>
          <a:lstStyle/>
          <a:p>
            <a:r>
              <a:rPr lang="en-US" sz="2400" b="1" smtClean="0">
                <a:solidFill>
                  <a:srgbClr val="00B050"/>
                </a:solidFill>
              </a:rPr>
              <a:t>VS</a:t>
            </a:r>
            <a:endParaRPr lang="en-US" sz="2400" b="1">
              <a:solidFill>
                <a:srgbClr val="00B050"/>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4976" y="4868462"/>
            <a:ext cx="4983561" cy="1108783"/>
          </a:xfrm>
          <a:prstGeom prst="rect">
            <a:avLst/>
          </a:prstGeom>
        </p:spPr>
      </p:pic>
    </p:spTree>
    <p:extLst>
      <p:ext uri="{BB962C8B-B14F-4D97-AF65-F5344CB8AC3E}">
        <p14:creationId xmlns:p14="http://schemas.microsoft.com/office/powerpoint/2010/main" val="287068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Research</a:t>
            </a:r>
            <a:r>
              <a:rPr lang="zh-CN" altLang="en-US" dirty="0" smtClean="0"/>
              <a:t> </a:t>
            </a:r>
            <a:r>
              <a:rPr lang="en-US" altLang="zh-CN" dirty="0" smtClean="0"/>
              <a:t>design</a:t>
            </a:r>
            <a:endParaRPr lang="en-US" dirty="0"/>
          </a:p>
        </p:txBody>
      </p:sp>
      <p:sp>
        <p:nvSpPr>
          <p:cNvPr id="4" name="Text Placeholder 3"/>
          <p:cNvSpPr>
            <a:spLocks noGrp="1"/>
          </p:cNvSpPr>
          <p:nvPr>
            <p:ph type="body" idx="11"/>
          </p:nvPr>
        </p:nvSpPr>
        <p:spPr/>
        <p:txBody>
          <a:bodyPr/>
          <a:lstStyle/>
          <a:p>
            <a:r>
              <a:rPr lang="en-US" altLang="zh-CN" dirty="0" smtClean="0"/>
              <a:t>A</a:t>
            </a:r>
            <a:r>
              <a:rPr lang="zh-CN" altLang="en-US" dirty="0" smtClean="0"/>
              <a:t> </a:t>
            </a:r>
            <a:r>
              <a:rPr lang="en-US" altLang="zh-CN" dirty="0" smtClean="0"/>
              <a:t>specific</a:t>
            </a:r>
            <a:r>
              <a:rPr lang="zh-CN" altLang="en-US" dirty="0" smtClean="0"/>
              <a:t> </a:t>
            </a:r>
            <a:r>
              <a:rPr lang="en-US" altLang="zh-CN" dirty="0" smtClean="0"/>
              <a:t>scope</a:t>
            </a:r>
            <a:r>
              <a:rPr lang="zh-CN" altLang="en-US" dirty="0" smtClean="0"/>
              <a:t> </a:t>
            </a:r>
            <a:r>
              <a:rPr lang="en-US" altLang="zh-CN" dirty="0" smtClean="0"/>
              <a:t>is</a:t>
            </a:r>
            <a:r>
              <a:rPr lang="zh-CN" altLang="en-US" dirty="0" smtClean="0"/>
              <a:t> </a:t>
            </a:r>
            <a:r>
              <a:rPr lang="en-US" altLang="zh-CN" dirty="0" smtClean="0"/>
              <a:t>defined</a:t>
            </a:r>
            <a:r>
              <a:rPr lang="zh-CN" altLang="en-US" dirty="0" smtClean="0"/>
              <a:t> </a:t>
            </a:r>
            <a:r>
              <a:rPr lang="en-US" altLang="zh-CN" dirty="0" smtClean="0"/>
              <a:t>for</a:t>
            </a:r>
            <a:r>
              <a:rPr lang="zh-CN" altLang="en-US" dirty="0" smtClean="0"/>
              <a:t> </a:t>
            </a:r>
            <a:r>
              <a:rPr lang="en-US" altLang="zh-CN" dirty="0" smtClean="0"/>
              <a:t>this</a:t>
            </a:r>
            <a:r>
              <a:rPr lang="zh-CN" altLang="en-US" dirty="0" smtClean="0"/>
              <a:t> </a:t>
            </a:r>
            <a:r>
              <a:rPr lang="en-US" altLang="zh-CN" dirty="0" smtClean="0"/>
              <a:t>research</a:t>
            </a:r>
            <a:endParaRPr lang="en-US" dirty="0"/>
          </a:p>
        </p:txBody>
      </p:sp>
      <p:sp>
        <p:nvSpPr>
          <p:cNvPr id="5" name="Text Placeholder 2"/>
          <p:cNvSpPr>
            <a:spLocks noGrp="1"/>
          </p:cNvSpPr>
          <p:nvPr/>
        </p:nvSpPr>
        <p:spPr>
          <a:xfrm>
            <a:off x="675939" y="1251736"/>
            <a:ext cx="7799321" cy="3183786"/>
          </a:xfrm>
          <a:prstGeom prst="rect">
            <a:avLst/>
          </a:prstGeom>
        </p:spPr>
        <p:txBody>
          <a:bodyPr lIns="91326" tIns="45664" rIns="91326" bIns="45664">
            <a:normAutofit/>
          </a:bodyPr>
          <a:lstStyle>
            <a:lvl1pPr marL="240939" indent="-240939" algn="l" defTabSz="535773" rtl="0" eaLnBrk="1" latinLnBrk="0" hangingPunct="1">
              <a:spcBef>
                <a:spcPct val="20000"/>
              </a:spcBef>
              <a:buClr>
                <a:srgbClr val="D19B23"/>
              </a:buClr>
              <a:buFont typeface="Wingdings" charset="2"/>
              <a:buChar char="§"/>
              <a:defRPr sz="1500" kern="1200">
                <a:solidFill>
                  <a:schemeClr val="tx1"/>
                </a:solidFill>
                <a:latin typeface="Arial"/>
                <a:ea typeface="Verdana" panose="020B0604030504040204" pitchFamily="34" charset="0"/>
                <a:cs typeface="Arial"/>
              </a:defRPr>
            </a:lvl1pPr>
            <a:lvl2pPr marL="870629" indent="-334855" algn="l" defTabSz="535773" rtl="0" eaLnBrk="1" latinLnBrk="0" hangingPunct="1">
              <a:spcBef>
                <a:spcPct val="20000"/>
              </a:spcBef>
              <a:buClr>
                <a:srgbClr val="746C66"/>
              </a:buClr>
              <a:buFont typeface="Wide Latin" panose="020A0A07050505020404" pitchFamily="18" charset="0"/>
              <a:buChar char="–"/>
              <a:defRPr sz="2800" kern="1200">
                <a:solidFill>
                  <a:schemeClr val="tx1"/>
                </a:solidFill>
                <a:latin typeface="+mj-lt"/>
                <a:ea typeface="+mn-ea"/>
                <a:cs typeface="Arial" panose="020B0604020202020204" pitchFamily="34" charset="0"/>
              </a:defRPr>
            </a:lvl2pPr>
            <a:lvl3pPr marL="1339430" indent="-267886" algn="l" defTabSz="535773" rtl="0" eaLnBrk="1" latinLnBrk="0" hangingPunct="1">
              <a:spcBef>
                <a:spcPct val="20000"/>
              </a:spcBef>
              <a:buClrTx/>
              <a:buFont typeface="Wingdings" panose="05000000000000000000" pitchFamily="2" charset="2"/>
              <a:buChar char="§"/>
              <a:defRPr sz="2400" kern="1200">
                <a:solidFill>
                  <a:schemeClr val="tx1"/>
                </a:solidFill>
                <a:latin typeface="+mj-lt"/>
                <a:ea typeface="+mn-ea"/>
                <a:cs typeface="Arial" panose="020B0604020202020204" pitchFamily="34" charset="0"/>
              </a:defRPr>
            </a:lvl3pPr>
            <a:lvl4pPr marL="1875202" indent="-267886" algn="l" defTabSz="535773" rtl="0" eaLnBrk="1" latinLnBrk="0" hangingPunct="1">
              <a:spcBef>
                <a:spcPct val="20000"/>
              </a:spcBef>
              <a:buClr>
                <a:schemeClr val="bg2"/>
              </a:buClr>
              <a:buFont typeface="Wingdings" panose="05000000000000000000" pitchFamily="2" charset="2"/>
              <a:buChar char="§"/>
              <a:defRPr sz="2000" kern="1200">
                <a:solidFill>
                  <a:schemeClr val="tx1"/>
                </a:solidFill>
                <a:latin typeface="+mj-lt"/>
                <a:ea typeface="+mn-ea"/>
                <a:cs typeface="Arial" panose="020B0604020202020204" pitchFamily="34" charset="0"/>
              </a:defRPr>
            </a:lvl4pPr>
            <a:lvl5pPr marL="2410974" indent="-267886" algn="l" defTabSz="535773" rtl="0" eaLnBrk="1" latinLnBrk="0" hangingPunct="1">
              <a:spcBef>
                <a:spcPct val="20000"/>
              </a:spcBef>
              <a:buClr>
                <a:schemeClr val="bg2"/>
              </a:buClr>
              <a:buFont typeface="Wingdings" panose="05000000000000000000" pitchFamily="2" charset="2"/>
              <a:buChar char="§"/>
              <a:defRPr sz="1900" kern="1200">
                <a:solidFill>
                  <a:schemeClr val="tx1"/>
                </a:solidFill>
                <a:latin typeface="+mj-lt"/>
                <a:ea typeface="+mn-ea"/>
                <a:cs typeface="Arial" panose="020B0604020202020204" pitchFamily="34" charset="0"/>
              </a:defRPr>
            </a:lvl5pPr>
            <a:lvl6pPr marL="2946745" indent="-267886" algn="l" defTabSz="535773" rtl="0" eaLnBrk="1" latinLnBrk="0" hangingPunct="1">
              <a:spcBef>
                <a:spcPct val="20000"/>
              </a:spcBef>
              <a:buFont typeface="Arial"/>
              <a:buChar char="•"/>
              <a:defRPr sz="2300" kern="1200">
                <a:solidFill>
                  <a:schemeClr val="tx1"/>
                </a:solidFill>
                <a:latin typeface="+mn-lt"/>
                <a:ea typeface="+mn-ea"/>
                <a:cs typeface="+mn-cs"/>
              </a:defRPr>
            </a:lvl6pPr>
            <a:lvl7pPr marL="3482515" indent="-267886" algn="l" defTabSz="535773" rtl="0" eaLnBrk="1" latinLnBrk="0" hangingPunct="1">
              <a:spcBef>
                <a:spcPct val="20000"/>
              </a:spcBef>
              <a:buFont typeface="Arial"/>
              <a:buChar char="•"/>
              <a:defRPr sz="2300" kern="1200">
                <a:solidFill>
                  <a:schemeClr val="tx1"/>
                </a:solidFill>
                <a:latin typeface="+mn-lt"/>
                <a:ea typeface="+mn-ea"/>
                <a:cs typeface="+mn-cs"/>
              </a:defRPr>
            </a:lvl7pPr>
            <a:lvl8pPr marL="4018288" indent="-267886" algn="l" defTabSz="535773" rtl="0" eaLnBrk="1" latinLnBrk="0" hangingPunct="1">
              <a:spcBef>
                <a:spcPct val="20000"/>
              </a:spcBef>
              <a:buFont typeface="Arial"/>
              <a:buChar char="•"/>
              <a:defRPr sz="2300" kern="1200">
                <a:solidFill>
                  <a:schemeClr val="tx1"/>
                </a:solidFill>
                <a:latin typeface="+mn-lt"/>
                <a:ea typeface="+mn-ea"/>
                <a:cs typeface="+mn-cs"/>
              </a:defRPr>
            </a:lvl8pPr>
            <a:lvl9pPr marL="4554062" indent="-267886" algn="l" defTabSz="535773" rtl="0" eaLnBrk="1" latinLnBrk="0" hangingPunct="1">
              <a:spcBef>
                <a:spcPct val="20000"/>
              </a:spcBef>
              <a:buFont typeface="Arial"/>
              <a:buChar char="•"/>
              <a:defRPr sz="2300" kern="1200">
                <a:solidFill>
                  <a:schemeClr val="tx1"/>
                </a:solidFill>
                <a:latin typeface="+mn-lt"/>
                <a:ea typeface="+mn-ea"/>
                <a:cs typeface="+mn-cs"/>
              </a:defRPr>
            </a:lvl9pPr>
          </a:lstStyle>
          <a:p>
            <a:pPr marL="0" indent="0">
              <a:buNone/>
            </a:pPr>
            <a:endParaRPr lang="zh-CN" altLang="en-US" sz="1800" b="1" dirty="0"/>
          </a:p>
          <a:p>
            <a:r>
              <a:rPr lang="en-US" altLang="zh-CN" sz="1800" dirty="0" smtClean="0"/>
              <a:t>The study is in the context of open data innovation contest.</a:t>
            </a:r>
          </a:p>
          <a:p>
            <a:endParaRPr lang="en-US" altLang="zh-CN" sz="1800" dirty="0"/>
          </a:p>
          <a:p>
            <a:r>
              <a:rPr lang="en-US" altLang="zh-CN" sz="1800" dirty="0" smtClean="0"/>
              <a:t>Function is the key of a mashup development </a:t>
            </a:r>
            <a:r>
              <a:rPr lang="en-US" sz="1800" dirty="0"/>
              <a:t>(Yu, </a:t>
            </a:r>
            <a:r>
              <a:rPr lang="en-US" sz="1800" dirty="0" err="1"/>
              <a:t>Benatallah</a:t>
            </a:r>
            <a:r>
              <a:rPr lang="en-US" sz="1800" dirty="0"/>
              <a:t>, </a:t>
            </a:r>
            <a:r>
              <a:rPr lang="en-US" sz="1800" dirty="0" err="1"/>
              <a:t>Casati</a:t>
            </a:r>
            <a:r>
              <a:rPr lang="en-US" sz="1800" dirty="0"/>
              <a:t>, &amp; Daniel, 2008</a:t>
            </a:r>
            <a:r>
              <a:rPr lang="en-US" sz="1800" dirty="0" smtClean="0"/>
              <a:t>) -</a:t>
            </a:r>
            <a:r>
              <a:rPr lang="en-US" altLang="zh-CN" sz="1800" dirty="0" smtClean="0"/>
              <a:t> This study will focus on the first two dimensions: code &amp; functional feature.</a:t>
            </a:r>
          </a:p>
          <a:p>
            <a:endParaRPr lang="en-US" altLang="zh-CN" sz="1800" b="1" dirty="0"/>
          </a:p>
          <a:p>
            <a:r>
              <a:rPr lang="en-US" altLang="zh-CN" sz="1800" dirty="0" smtClean="0"/>
              <a:t>Programming languages and external libraries (resources) should be restricted.</a:t>
            </a:r>
            <a:endParaRPr lang="zh-CN" altLang="en-US" sz="1800" dirty="0" smtClean="0"/>
          </a:p>
          <a:p>
            <a:endParaRPr lang="zh-CN" altLang="en-US" sz="1800" b="1" dirty="0"/>
          </a:p>
        </p:txBody>
      </p:sp>
    </p:spTree>
    <p:extLst>
      <p:ext uri="{BB962C8B-B14F-4D97-AF65-F5344CB8AC3E}">
        <p14:creationId xmlns:p14="http://schemas.microsoft.com/office/powerpoint/2010/main" val="2159530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1"/>
          </p:nvPr>
        </p:nvSpPr>
        <p:spPr/>
        <p:txBody>
          <a:bodyPr/>
          <a:lstStyle/>
          <a:p>
            <a:r>
              <a:rPr lang="en-US" dirty="0" smtClean="0"/>
              <a:t>What is a mashup?</a:t>
            </a:r>
            <a:endParaRPr lang="en-US" dirty="0"/>
          </a:p>
        </p:txBody>
      </p:sp>
      <p:pic>
        <p:nvPicPr>
          <p:cNvPr id="6" name="Picture 5" descr="C:\Users\Owner\Desktop\top1-weiqing.tif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728" y="1251736"/>
            <a:ext cx="8657953" cy="4391920"/>
          </a:xfrm>
          <a:prstGeom prst="rect">
            <a:avLst/>
          </a:prstGeom>
          <a:noFill/>
          <a:ln>
            <a:solidFill>
              <a:schemeClr val="tx1"/>
            </a:solidFill>
          </a:ln>
        </p:spPr>
      </p:pic>
      <p:sp>
        <p:nvSpPr>
          <p:cNvPr id="3" name="TextBox 2"/>
          <p:cNvSpPr txBox="1"/>
          <p:nvPr/>
        </p:nvSpPr>
        <p:spPr>
          <a:xfrm>
            <a:off x="397728" y="5769392"/>
            <a:ext cx="7560859" cy="923330"/>
          </a:xfrm>
          <a:prstGeom prst="rect">
            <a:avLst/>
          </a:prstGeom>
          <a:noFill/>
        </p:spPr>
        <p:txBody>
          <a:bodyPr wrap="square" rtlCol="0">
            <a:spAutoFit/>
          </a:bodyPr>
          <a:lstStyle/>
          <a:p>
            <a:r>
              <a:rPr lang="en-US" sz="1800" dirty="0" smtClean="0"/>
              <a:t>It </a:t>
            </a:r>
            <a:r>
              <a:rPr lang="en-US" altLang="zh-CN" sz="1800" dirty="0" smtClean="0"/>
              <a:t>it</a:t>
            </a:r>
            <a:r>
              <a:rPr lang="zh-CN" altLang="en-US" sz="1800" dirty="0" smtClean="0"/>
              <a:t> </a:t>
            </a:r>
            <a:r>
              <a:rPr lang="en-US" altLang="zh-CN" sz="1800" dirty="0" smtClean="0"/>
              <a:t>a</a:t>
            </a:r>
            <a:r>
              <a:rPr lang="zh-CN" altLang="en-US" sz="1800" dirty="0" smtClean="0"/>
              <a:t> </a:t>
            </a:r>
            <a:r>
              <a:rPr lang="en-US" altLang="zh-CN" sz="1800" dirty="0" smtClean="0"/>
              <a:t>software</a:t>
            </a:r>
            <a:r>
              <a:rPr lang="zh-CN" altLang="en-US" sz="1800" dirty="0" smtClean="0"/>
              <a:t> </a:t>
            </a:r>
            <a:r>
              <a:rPr lang="en-US" altLang="zh-CN" sz="1800" dirty="0" smtClean="0"/>
              <a:t>that</a:t>
            </a:r>
            <a:r>
              <a:rPr lang="zh-CN" altLang="en-US" sz="1800" dirty="0" smtClean="0"/>
              <a:t> </a:t>
            </a:r>
            <a:r>
              <a:rPr lang="en-US" sz="1800" dirty="0" smtClean="0"/>
              <a:t>combines </a:t>
            </a:r>
            <a:r>
              <a:rPr lang="en-US" sz="1800" b="1" dirty="0" smtClean="0"/>
              <a:t>more than one </a:t>
            </a:r>
            <a:r>
              <a:rPr lang="en-US" sz="1800" dirty="0" smtClean="0"/>
              <a:t>components from different sources into a single graphical interface </a:t>
            </a:r>
            <a:r>
              <a:rPr lang="en-US" altLang="zh-CN" sz="1800" dirty="0" smtClean="0"/>
              <a:t>to</a:t>
            </a:r>
            <a:r>
              <a:rPr lang="zh-CN" altLang="en-US" sz="1800" dirty="0" smtClean="0"/>
              <a:t> </a:t>
            </a:r>
            <a:r>
              <a:rPr lang="en-US" altLang="zh-CN" sz="1800" dirty="0" smtClean="0"/>
              <a:t>provide</a:t>
            </a:r>
            <a:r>
              <a:rPr lang="zh-CN" altLang="en-US" sz="1800" dirty="0" smtClean="0"/>
              <a:t> </a:t>
            </a:r>
            <a:r>
              <a:rPr lang="en-US" altLang="zh-CN" sz="1800" dirty="0" smtClean="0"/>
              <a:t>functions</a:t>
            </a:r>
            <a:r>
              <a:rPr lang="zh-CN" altLang="en-US" sz="1800" dirty="0" smtClean="0"/>
              <a:t> </a:t>
            </a:r>
            <a:r>
              <a:rPr lang="en-US" altLang="zh-CN" sz="1800" dirty="0" smtClean="0"/>
              <a:t>to</a:t>
            </a:r>
            <a:r>
              <a:rPr lang="zh-CN" altLang="en-US" sz="1800" dirty="0" smtClean="0"/>
              <a:t> </a:t>
            </a:r>
            <a:r>
              <a:rPr lang="en-US" altLang="zh-CN" sz="1800" dirty="0" smtClean="0"/>
              <a:t>solve</a:t>
            </a:r>
            <a:r>
              <a:rPr lang="zh-CN" altLang="en-US" sz="1800" dirty="0" smtClean="0"/>
              <a:t> </a:t>
            </a:r>
            <a:r>
              <a:rPr lang="en-US" altLang="zh-CN" sz="1800" dirty="0" smtClean="0"/>
              <a:t>end-user</a:t>
            </a:r>
            <a:r>
              <a:rPr lang="zh-CN" altLang="en-US" sz="1800" dirty="0" smtClean="0"/>
              <a:t> </a:t>
            </a:r>
            <a:r>
              <a:rPr lang="en-US" altLang="zh-CN" sz="1800" dirty="0" smtClean="0"/>
              <a:t>problems</a:t>
            </a:r>
            <a:r>
              <a:rPr lang="zh-CN" altLang="en-US" sz="1800" dirty="0" smtClean="0"/>
              <a:t> </a:t>
            </a:r>
            <a:r>
              <a:rPr lang="en-US" sz="1800" dirty="0" smtClean="0"/>
              <a:t>(Hoyer, </a:t>
            </a:r>
            <a:r>
              <a:rPr lang="en-US" sz="1800" dirty="0" err="1" smtClean="0"/>
              <a:t>Stanoesvka-Slabeva</a:t>
            </a:r>
            <a:r>
              <a:rPr lang="en-US" sz="1800" dirty="0" smtClean="0"/>
              <a:t>, </a:t>
            </a:r>
            <a:r>
              <a:rPr lang="en-US" sz="1800" dirty="0" err="1" smtClean="0"/>
              <a:t>Janner</a:t>
            </a:r>
            <a:r>
              <a:rPr lang="en-US" sz="1800" dirty="0" smtClean="0"/>
              <a:t>, &amp; </a:t>
            </a:r>
            <a:r>
              <a:rPr lang="en-US" sz="1800" dirty="0" err="1" smtClean="0"/>
              <a:t>Schroth</a:t>
            </a:r>
            <a:r>
              <a:rPr lang="en-US" sz="1800" dirty="0" smtClean="0"/>
              <a:t>, 2008)</a:t>
            </a:r>
            <a:endParaRPr lang="en-US" sz="1800" dirty="0"/>
          </a:p>
        </p:txBody>
      </p:sp>
      <p:sp>
        <p:nvSpPr>
          <p:cNvPr id="7" name="Title 1"/>
          <p:cNvSpPr>
            <a:spLocks noGrp="1"/>
          </p:cNvSpPr>
          <p:nvPr>
            <p:ph type="title"/>
          </p:nvPr>
        </p:nvSpPr>
        <p:spPr>
          <a:xfrm>
            <a:off x="349980" y="539990"/>
            <a:ext cx="9067602" cy="289982"/>
          </a:xfrm>
        </p:spPr>
        <p:txBody>
          <a:bodyPr/>
          <a:lstStyle/>
          <a:p>
            <a:r>
              <a:rPr lang="en-US" altLang="zh-CN" dirty="0" smtClean="0"/>
              <a:t>Example</a:t>
            </a:r>
            <a:endParaRPr lang="en-US" dirty="0"/>
          </a:p>
        </p:txBody>
      </p:sp>
    </p:spTree>
    <p:extLst>
      <p:ext uri="{BB962C8B-B14F-4D97-AF65-F5344CB8AC3E}">
        <p14:creationId xmlns:p14="http://schemas.microsoft.com/office/powerpoint/2010/main" val="7471819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nvSpPr>
        <p:spPr>
          <a:xfrm>
            <a:off x="865496" y="1370303"/>
            <a:ext cx="8311486" cy="796624"/>
          </a:xfrm>
          <a:prstGeom prst="rect">
            <a:avLst/>
          </a:prstGeom>
        </p:spPr>
        <p:txBody>
          <a:bodyPr lIns="91326" tIns="45664" rIns="91326" bIns="45664">
            <a:normAutofit/>
          </a:bodyPr>
          <a:lstStyle>
            <a:lvl1pPr marL="240939" indent="-240939" algn="l" defTabSz="535773" rtl="0" eaLnBrk="1" latinLnBrk="0" hangingPunct="1">
              <a:spcBef>
                <a:spcPct val="20000"/>
              </a:spcBef>
              <a:buClr>
                <a:srgbClr val="D19B23"/>
              </a:buClr>
              <a:buFont typeface="Wingdings" charset="2"/>
              <a:buChar char="§"/>
              <a:defRPr sz="1500" kern="1200">
                <a:solidFill>
                  <a:schemeClr val="tx1"/>
                </a:solidFill>
                <a:latin typeface="Arial"/>
                <a:ea typeface="Verdana" panose="020B0604030504040204" pitchFamily="34" charset="0"/>
                <a:cs typeface="Arial"/>
              </a:defRPr>
            </a:lvl1pPr>
            <a:lvl2pPr marL="870629" indent="-334855" algn="l" defTabSz="535773" rtl="0" eaLnBrk="1" latinLnBrk="0" hangingPunct="1">
              <a:spcBef>
                <a:spcPct val="20000"/>
              </a:spcBef>
              <a:buClr>
                <a:srgbClr val="746C66"/>
              </a:buClr>
              <a:buFont typeface="Wide Latin" panose="020A0A07050505020404" pitchFamily="18" charset="0"/>
              <a:buChar char="–"/>
              <a:defRPr sz="2800" kern="1200">
                <a:solidFill>
                  <a:schemeClr val="tx1"/>
                </a:solidFill>
                <a:latin typeface="+mj-lt"/>
                <a:ea typeface="+mn-ea"/>
                <a:cs typeface="Arial" panose="020B0604020202020204" pitchFamily="34" charset="0"/>
              </a:defRPr>
            </a:lvl2pPr>
            <a:lvl3pPr marL="1339430" indent="-267886" algn="l" defTabSz="535773" rtl="0" eaLnBrk="1" latinLnBrk="0" hangingPunct="1">
              <a:spcBef>
                <a:spcPct val="20000"/>
              </a:spcBef>
              <a:buClrTx/>
              <a:buFont typeface="Wingdings" panose="05000000000000000000" pitchFamily="2" charset="2"/>
              <a:buChar char="§"/>
              <a:defRPr sz="2400" kern="1200">
                <a:solidFill>
                  <a:schemeClr val="tx1"/>
                </a:solidFill>
                <a:latin typeface="+mj-lt"/>
                <a:ea typeface="+mn-ea"/>
                <a:cs typeface="Arial" panose="020B0604020202020204" pitchFamily="34" charset="0"/>
              </a:defRPr>
            </a:lvl3pPr>
            <a:lvl4pPr marL="1875202" indent="-267886" algn="l" defTabSz="535773" rtl="0" eaLnBrk="1" latinLnBrk="0" hangingPunct="1">
              <a:spcBef>
                <a:spcPct val="20000"/>
              </a:spcBef>
              <a:buClr>
                <a:schemeClr val="bg2"/>
              </a:buClr>
              <a:buFont typeface="Wingdings" panose="05000000000000000000" pitchFamily="2" charset="2"/>
              <a:buChar char="§"/>
              <a:defRPr sz="2000" kern="1200">
                <a:solidFill>
                  <a:schemeClr val="tx1"/>
                </a:solidFill>
                <a:latin typeface="+mj-lt"/>
                <a:ea typeface="+mn-ea"/>
                <a:cs typeface="Arial" panose="020B0604020202020204" pitchFamily="34" charset="0"/>
              </a:defRPr>
            </a:lvl4pPr>
            <a:lvl5pPr marL="2410974" indent="-267886" algn="l" defTabSz="535773" rtl="0" eaLnBrk="1" latinLnBrk="0" hangingPunct="1">
              <a:spcBef>
                <a:spcPct val="20000"/>
              </a:spcBef>
              <a:buClr>
                <a:schemeClr val="bg2"/>
              </a:buClr>
              <a:buFont typeface="Wingdings" panose="05000000000000000000" pitchFamily="2" charset="2"/>
              <a:buChar char="§"/>
              <a:defRPr sz="1900" kern="1200">
                <a:solidFill>
                  <a:schemeClr val="tx1"/>
                </a:solidFill>
                <a:latin typeface="+mj-lt"/>
                <a:ea typeface="+mn-ea"/>
                <a:cs typeface="Arial" panose="020B0604020202020204" pitchFamily="34" charset="0"/>
              </a:defRPr>
            </a:lvl5pPr>
            <a:lvl6pPr marL="2946745" indent="-267886" algn="l" defTabSz="535773" rtl="0" eaLnBrk="1" latinLnBrk="0" hangingPunct="1">
              <a:spcBef>
                <a:spcPct val="20000"/>
              </a:spcBef>
              <a:buFont typeface="Arial"/>
              <a:buChar char="•"/>
              <a:defRPr sz="2300" kern="1200">
                <a:solidFill>
                  <a:schemeClr val="tx1"/>
                </a:solidFill>
                <a:latin typeface="+mn-lt"/>
                <a:ea typeface="+mn-ea"/>
                <a:cs typeface="+mn-cs"/>
              </a:defRPr>
            </a:lvl6pPr>
            <a:lvl7pPr marL="3482515" indent="-267886" algn="l" defTabSz="535773" rtl="0" eaLnBrk="1" latinLnBrk="0" hangingPunct="1">
              <a:spcBef>
                <a:spcPct val="20000"/>
              </a:spcBef>
              <a:buFont typeface="Arial"/>
              <a:buChar char="•"/>
              <a:defRPr sz="2300" kern="1200">
                <a:solidFill>
                  <a:schemeClr val="tx1"/>
                </a:solidFill>
                <a:latin typeface="+mn-lt"/>
                <a:ea typeface="+mn-ea"/>
                <a:cs typeface="+mn-cs"/>
              </a:defRPr>
            </a:lvl7pPr>
            <a:lvl8pPr marL="4018288" indent="-267886" algn="l" defTabSz="535773" rtl="0" eaLnBrk="1" latinLnBrk="0" hangingPunct="1">
              <a:spcBef>
                <a:spcPct val="20000"/>
              </a:spcBef>
              <a:buFont typeface="Arial"/>
              <a:buChar char="•"/>
              <a:defRPr sz="2300" kern="1200">
                <a:solidFill>
                  <a:schemeClr val="tx1"/>
                </a:solidFill>
                <a:latin typeface="+mn-lt"/>
                <a:ea typeface="+mn-ea"/>
                <a:cs typeface="+mn-cs"/>
              </a:defRPr>
            </a:lvl8pPr>
            <a:lvl9pPr marL="4554062" indent="-267886" algn="l" defTabSz="535773" rtl="0" eaLnBrk="1" latinLnBrk="0" hangingPunct="1">
              <a:spcBef>
                <a:spcPct val="20000"/>
              </a:spcBef>
              <a:buFont typeface="Arial"/>
              <a:buChar char="•"/>
              <a:defRPr sz="2300" kern="1200">
                <a:solidFill>
                  <a:schemeClr val="tx1"/>
                </a:solidFill>
                <a:latin typeface="+mn-lt"/>
                <a:ea typeface="+mn-ea"/>
                <a:cs typeface="+mn-cs"/>
              </a:defRPr>
            </a:lvl9pPr>
          </a:lstStyle>
          <a:p>
            <a:pPr marL="0" indent="0">
              <a:buNone/>
            </a:pPr>
            <a:endParaRPr lang="zh-CN" altLang="en-US" sz="1800" b="1" dirty="0" smtClean="0"/>
          </a:p>
          <a:p>
            <a:r>
              <a:rPr lang="en-US" altLang="zh-CN" sz="1800" b="1" dirty="0" smtClean="0"/>
              <a:t>Use a process model from Design Science </a:t>
            </a:r>
            <a:r>
              <a:rPr lang="en-US" sz="1800" dirty="0" smtClean="0"/>
              <a:t>(</a:t>
            </a:r>
            <a:r>
              <a:rPr lang="en-US" sz="1800" dirty="0"/>
              <a:t>March &amp; Smith, 1995</a:t>
            </a:r>
            <a:r>
              <a:rPr lang="en-US" sz="1800" dirty="0" smtClean="0"/>
              <a:t>)</a:t>
            </a:r>
            <a:r>
              <a:rPr lang="en-US" altLang="zh-CN" sz="1800" b="1" dirty="0" smtClean="0"/>
              <a:t>: </a:t>
            </a:r>
          </a:p>
          <a:p>
            <a:endParaRPr lang="en-US" altLang="zh-CN" sz="1800" b="1" dirty="0" smtClean="0"/>
          </a:p>
        </p:txBody>
      </p:sp>
      <p:sp>
        <p:nvSpPr>
          <p:cNvPr id="2" name="Title 1"/>
          <p:cNvSpPr>
            <a:spLocks noGrp="1"/>
          </p:cNvSpPr>
          <p:nvPr>
            <p:ph type="title"/>
          </p:nvPr>
        </p:nvSpPr>
        <p:spPr/>
        <p:txBody>
          <a:bodyPr/>
          <a:lstStyle/>
          <a:p>
            <a:r>
              <a:rPr lang="en-US" altLang="zh-CN" dirty="0" smtClean="0"/>
              <a:t>Research</a:t>
            </a:r>
            <a:r>
              <a:rPr lang="zh-CN" altLang="en-US" dirty="0" smtClean="0"/>
              <a:t> </a:t>
            </a:r>
            <a:r>
              <a:rPr lang="en-US" altLang="zh-CN" dirty="0" smtClean="0"/>
              <a:t>design</a:t>
            </a:r>
            <a:endParaRPr lang="en-US" dirty="0"/>
          </a:p>
        </p:txBody>
      </p:sp>
      <p:sp>
        <p:nvSpPr>
          <p:cNvPr id="4" name="Text Placeholder 3"/>
          <p:cNvSpPr>
            <a:spLocks noGrp="1"/>
          </p:cNvSpPr>
          <p:nvPr>
            <p:ph type="body" idx="11"/>
          </p:nvPr>
        </p:nvSpPr>
        <p:spPr/>
        <p:txBody>
          <a:bodyPr/>
          <a:lstStyle/>
          <a:p>
            <a:r>
              <a:rPr lang="en-US" altLang="zh-CN" dirty="0" smtClean="0"/>
              <a:t>In</a:t>
            </a:r>
            <a:r>
              <a:rPr lang="zh-CN" altLang="en-US" dirty="0" smtClean="0"/>
              <a:t> </a:t>
            </a:r>
            <a:r>
              <a:rPr lang="en-US" altLang="zh-CN" dirty="0" smtClean="0"/>
              <a:t>this</a:t>
            </a:r>
            <a:r>
              <a:rPr lang="zh-CN" altLang="en-US" dirty="0" smtClean="0"/>
              <a:t> </a:t>
            </a:r>
            <a:r>
              <a:rPr lang="en-US" altLang="zh-CN" dirty="0" smtClean="0"/>
              <a:t>research,</a:t>
            </a:r>
            <a:r>
              <a:rPr lang="zh-CN" altLang="en-US" dirty="0" smtClean="0"/>
              <a:t> </a:t>
            </a:r>
            <a:r>
              <a:rPr lang="en-US" altLang="zh-CN" dirty="0" smtClean="0"/>
              <a:t>I</a:t>
            </a:r>
            <a:r>
              <a:rPr lang="zh-CN" altLang="en-US" dirty="0" smtClean="0"/>
              <a:t> </a:t>
            </a:r>
            <a:r>
              <a:rPr lang="en-US" altLang="zh-CN" dirty="0" smtClean="0"/>
              <a:t>will</a:t>
            </a:r>
            <a:endParaRPr lang="en-US" dirty="0"/>
          </a:p>
        </p:txBody>
      </p:sp>
      <p:sp>
        <p:nvSpPr>
          <p:cNvPr id="3" name="TextBox 2"/>
          <p:cNvSpPr txBox="1"/>
          <p:nvPr/>
        </p:nvSpPr>
        <p:spPr>
          <a:xfrm>
            <a:off x="1392781" y="2406606"/>
            <a:ext cx="7239354" cy="400110"/>
          </a:xfrm>
          <a:prstGeom prst="rect">
            <a:avLst/>
          </a:prstGeom>
          <a:noFill/>
        </p:spPr>
        <p:txBody>
          <a:bodyPr wrap="none" rtlCol="0">
            <a:spAutoFit/>
          </a:bodyPr>
          <a:lstStyle/>
          <a:p>
            <a:r>
              <a:rPr lang="en-US" sz="2000" dirty="0" smtClean="0"/>
              <a:t>Literature Review on Code Similarity &amp; Functional Feature Similarity</a:t>
            </a:r>
            <a:endParaRPr lang="en-US" sz="2000" dirty="0"/>
          </a:p>
        </p:txBody>
      </p:sp>
      <p:sp>
        <p:nvSpPr>
          <p:cNvPr id="8" name="Down Arrow 7"/>
          <p:cNvSpPr/>
          <p:nvPr/>
        </p:nvSpPr>
        <p:spPr>
          <a:xfrm>
            <a:off x="4544704" y="2949129"/>
            <a:ext cx="339077" cy="544698"/>
          </a:xfrm>
          <a:prstGeom prst="downArrow">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587430" y="3604306"/>
            <a:ext cx="6028021" cy="400110"/>
          </a:xfrm>
          <a:prstGeom prst="rect">
            <a:avLst/>
          </a:prstGeom>
          <a:noFill/>
        </p:spPr>
        <p:txBody>
          <a:bodyPr wrap="square" rtlCol="0">
            <a:spAutoFit/>
          </a:bodyPr>
          <a:lstStyle/>
          <a:p>
            <a:pPr algn="ctr"/>
            <a:r>
              <a:rPr lang="en-US" sz="2000" dirty="0" smtClean="0"/>
              <a:t>Develop Measurement Algorithm</a:t>
            </a:r>
            <a:endParaRPr lang="en-US" sz="2000" dirty="0"/>
          </a:p>
        </p:txBody>
      </p:sp>
      <p:sp>
        <p:nvSpPr>
          <p:cNvPr id="11" name="Down Arrow 10"/>
          <p:cNvSpPr/>
          <p:nvPr/>
        </p:nvSpPr>
        <p:spPr>
          <a:xfrm>
            <a:off x="4544704" y="4146829"/>
            <a:ext cx="339077" cy="544698"/>
          </a:xfrm>
          <a:prstGeom prst="downArrow">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418003" y="4802006"/>
            <a:ext cx="5197448" cy="400110"/>
          </a:xfrm>
          <a:prstGeom prst="rect">
            <a:avLst/>
          </a:prstGeom>
          <a:noFill/>
        </p:spPr>
        <p:txBody>
          <a:bodyPr wrap="square" rtlCol="0">
            <a:spAutoFit/>
          </a:bodyPr>
          <a:lstStyle>
            <a:defPPr>
              <a:defRPr lang="en-US"/>
            </a:defPPr>
            <a:lvl1pPr marL="0" algn="l" defTabSz="535773" rtl="0" eaLnBrk="1" latinLnBrk="0" hangingPunct="1">
              <a:defRPr sz="2100" kern="1200">
                <a:solidFill>
                  <a:schemeClr val="tx1"/>
                </a:solidFill>
                <a:latin typeface="+mn-lt"/>
                <a:ea typeface="+mn-ea"/>
                <a:cs typeface="+mn-cs"/>
              </a:defRPr>
            </a:lvl1pPr>
            <a:lvl2pPr marL="535773" algn="l" defTabSz="535773" rtl="0" eaLnBrk="1" latinLnBrk="0" hangingPunct="1">
              <a:defRPr sz="2100" kern="1200">
                <a:solidFill>
                  <a:schemeClr val="tx1"/>
                </a:solidFill>
                <a:latin typeface="+mn-lt"/>
                <a:ea typeface="+mn-ea"/>
                <a:cs typeface="+mn-cs"/>
              </a:defRPr>
            </a:lvl2pPr>
            <a:lvl3pPr marL="1071545" algn="l" defTabSz="535773" rtl="0" eaLnBrk="1" latinLnBrk="0" hangingPunct="1">
              <a:defRPr sz="2100" kern="1200">
                <a:solidFill>
                  <a:schemeClr val="tx1"/>
                </a:solidFill>
                <a:latin typeface="+mn-lt"/>
                <a:ea typeface="+mn-ea"/>
                <a:cs typeface="+mn-cs"/>
              </a:defRPr>
            </a:lvl3pPr>
            <a:lvl4pPr marL="1607315" algn="l" defTabSz="535773" rtl="0" eaLnBrk="1" latinLnBrk="0" hangingPunct="1">
              <a:defRPr sz="2100" kern="1200">
                <a:solidFill>
                  <a:schemeClr val="tx1"/>
                </a:solidFill>
                <a:latin typeface="+mn-lt"/>
                <a:ea typeface="+mn-ea"/>
                <a:cs typeface="+mn-cs"/>
              </a:defRPr>
            </a:lvl4pPr>
            <a:lvl5pPr marL="2143088" algn="l" defTabSz="535773" rtl="0" eaLnBrk="1" latinLnBrk="0" hangingPunct="1">
              <a:defRPr sz="2100" kern="1200">
                <a:solidFill>
                  <a:schemeClr val="tx1"/>
                </a:solidFill>
                <a:latin typeface="+mn-lt"/>
                <a:ea typeface="+mn-ea"/>
                <a:cs typeface="+mn-cs"/>
              </a:defRPr>
            </a:lvl5pPr>
            <a:lvl6pPr marL="2678862" algn="l" defTabSz="535773" rtl="0" eaLnBrk="1" latinLnBrk="0" hangingPunct="1">
              <a:defRPr sz="2100" kern="1200">
                <a:solidFill>
                  <a:schemeClr val="tx1"/>
                </a:solidFill>
                <a:latin typeface="+mn-lt"/>
                <a:ea typeface="+mn-ea"/>
                <a:cs typeface="+mn-cs"/>
              </a:defRPr>
            </a:lvl6pPr>
            <a:lvl7pPr marL="3214626" algn="l" defTabSz="535773" rtl="0" eaLnBrk="1" latinLnBrk="0" hangingPunct="1">
              <a:defRPr sz="2100" kern="1200">
                <a:solidFill>
                  <a:schemeClr val="tx1"/>
                </a:solidFill>
                <a:latin typeface="+mn-lt"/>
                <a:ea typeface="+mn-ea"/>
                <a:cs typeface="+mn-cs"/>
              </a:defRPr>
            </a:lvl7pPr>
            <a:lvl8pPr marL="3750403" algn="l" defTabSz="535773" rtl="0" eaLnBrk="1" latinLnBrk="0" hangingPunct="1">
              <a:defRPr sz="2100" kern="1200">
                <a:solidFill>
                  <a:schemeClr val="tx1"/>
                </a:solidFill>
                <a:latin typeface="+mn-lt"/>
                <a:ea typeface="+mn-ea"/>
                <a:cs typeface="+mn-cs"/>
              </a:defRPr>
            </a:lvl8pPr>
            <a:lvl9pPr marL="4286173" algn="l" defTabSz="535773" rtl="0" eaLnBrk="1" latinLnBrk="0" hangingPunct="1">
              <a:defRPr sz="2100" kern="1200">
                <a:solidFill>
                  <a:schemeClr val="tx1"/>
                </a:solidFill>
                <a:latin typeface="+mn-lt"/>
                <a:ea typeface="+mn-ea"/>
                <a:cs typeface="+mn-cs"/>
              </a:defRPr>
            </a:lvl9pPr>
          </a:lstStyle>
          <a:p>
            <a:pPr algn="ctr"/>
            <a:r>
              <a:rPr lang="en-US" sz="2000" dirty="0" smtClean="0"/>
              <a:t>Experiment Based on the Collected Data</a:t>
            </a:r>
            <a:endParaRPr lang="en-US" sz="2000" dirty="0"/>
          </a:p>
        </p:txBody>
      </p:sp>
      <p:sp>
        <p:nvSpPr>
          <p:cNvPr id="13" name="Down Arrow 12"/>
          <p:cNvSpPr/>
          <p:nvPr/>
        </p:nvSpPr>
        <p:spPr>
          <a:xfrm>
            <a:off x="4544704" y="5344529"/>
            <a:ext cx="339077" cy="544698"/>
          </a:xfrm>
          <a:prstGeom prst="downArrow">
            <a:avLst/>
          </a:prstGeom>
          <a:solidFill>
            <a:srgbClr val="00B0F0"/>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p>
        </p:txBody>
      </p:sp>
      <p:sp>
        <p:nvSpPr>
          <p:cNvPr id="14" name="Dodecagon 13"/>
          <p:cNvSpPr/>
          <p:nvPr/>
        </p:nvSpPr>
        <p:spPr>
          <a:xfrm>
            <a:off x="865496" y="2406606"/>
            <a:ext cx="450376" cy="415498"/>
          </a:xfrm>
          <a:prstGeom prst="dodec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15" name="Dodecagon 14"/>
          <p:cNvSpPr/>
          <p:nvPr/>
        </p:nvSpPr>
        <p:spPr>
          <a:xfrm>
            <a:off x="1431879" y="3599087"/>
            <a:ext cx="450376" cy="415498"/>
          </a:xfrm>
          <a:prstGeom prst="dodec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16" name="TextBox 15"/>
          <p:cNvSpPr txBox="1"/>
          <p:nvPr/>
        </p:nvSpPr>
        <p:spPr>
          <a:xfrm>
            <a:off x="3463614" y="5999706"/>
            <a:ext cx="2705612" cy="400110"/>
          </a:xfrm>
          <a:prstGeom prst="rect">
            <a:avLst/>
          </a:prstGeom>
          <a:noFill/>
        </p:spPr>
        <p:txBody>
          <a:bodyPr wrap="none" rtlCol="0">
            <a:spAutoFit/>
          </a:bodyPr>
          <a:lstStyle>
            <a:defPPr>
              <a:defRPr lang="en-US"/>
            </a:defPPr>
            <a:lvl1pPr marL="0" algn="l" defTabSz="535773" rtl="0" eaLnBrk="1" latinLnBrk="0" hangingPunct="1">
              <a:defRPr sz="2100" kern="1200">
                <a:solidFill>
                  <a:schemeClr val="tx1"/>
                </a:solidFill>
                <a:latin typeface="+mn-lt"/>
                <a:ea typeface="+mn-ea"/>
                <a:cs typeface="+mn-cs"/>
              </a:defRPr>
            </a:lvl1pPr>
            <a:lvl2pPr marL="535773" algn="l" defTabSz="535773" rtl="0" eaLnBrk="1" latinLnBrk="0" hangingPunct="1">
              <a:defRPr sz="2100" kern="1200">
                <a:solidFill>
                  <a:schemeClr val="tx1"/>
                </a:solidFill>
                <a:latin typeface="+mn-lt"/>
                <a:ea typeface="+mn-ea"/>
                <a:cs typeface="+mn-cs"/>
              </a:defRPr>
            </a:lvl2pPr>
            <a:lvl3pPr marL="1071545" algn="l" defTabSz="535773" rtl="0" eaLnBrk="1" latinLnBrk="0" hangingPunct="1">
              <a:defRPr sz="2100" kern="1200">
                <a:solidFill>
                  <a:schemeClr val="tx1"/>
                </a:solidFill>
                <a:latin typeface="+mn-lt"/>
                <a:ea typeface="+mn-ea"/>
                <a:cs typeface="+mn-cs"/>
              </a:defRPr>
            </a:lvl3pPr>
            <a:lvl4pPr marL="1607315" algn="l" defTabSz="535773" rtl="0" eaLnBrk="1" latinLnBrk="0" hangingPunct="1">
              <a:defRPr sz="2100" kern="1200">
                <a:solidFill>
                  <a:schemeClr val="tx1"/>
                </a:solidFill>
                <a:latin typeface="+mn-lt"/>
                <a:ea typeface="+mn-ea"/>
                <a:cs typeface="+mn-cs"/>
              </a:defRPr>
            </a:lvl4pPr>
            <a:lvl5pPr marL="2143088" algn="l" defTabSz="535773" rtl="0" eaLnBrk="1" latinLnBrk="0" hangingPunct="1">
              <a:defRPr sz="2100" kern="1200">
                <a:solidFill>
                  <a:schemeClr val="tx1"/>
                </a:solidFill>
                <a:latin typeface="+mn-lt"/>
                <a:ea typeface="+mn-ea"/>
                <a:cs typeface="+mn-cs"/>
              </a:defRPr>
            </a:lvl5pPr>
            <a:lvl6pPr marL="2678862" algn="l" defTabSz="535773" rtl="0" eaLnBrk="1" latinLnBrk="0" hangingPunct="1">
              <a:defRPr sz="2100" kern="1200">
                <a:solidFill>
                  <a:schemeClr val="tx1"/>
                </a:solidFill>
                <a:latin typeface="+mn-lt"/>
                <a:ea typeface="+mn-ea"/>
                <a:cs typeface="+mn-cs"/>
              </a:defRPr>
            </a:lvl6pPr>
            <a:lvl7pPr marL="3214626" algn="l" defTabSz="535773" rtl="0" eaLnBrk="1" latinLnBrk="0" hangingPunct="1">
              <a:defRPr sz="2100" kern="1200">
                <a:solidFill>
                  <a:schemeClr val="tx1"/>
                </a:solidFill>
                <a:latin typeface="+mn-lt"/>
                <a:ea typeface="+mn-ea"/>
                <a:cs typeface="+mn-cs"/>
              </a:defRPr>
            </a:lvl7pPr>
            <a:lvl8pPr marL="3750403" algn="l" defTabSz="535773" rtl="0" eaLnBrk="1" latinLnBrk="0" hangingPunct="1">
              <a:defRPr sz="2100" kern="1200">
                <a:solidFill>
                  <a:schemeClr val="tx1"/>
                </a:solidFill>
                <a:latin typeface="+mn-lt"/>
                <a:ea typeface="+mn-ea"/>
                <a:cs typeface="+mn-cs"/>
              </a:defRPr>
            </a:lvl8pPr>
            <a:lvl9pPr marL="4286173" algn="l" defTabSz="535773" rtl="0" eaLnBrk="1" latinLnBrk="0" hangingPunct="1">
              <a:defRPr sz="2100" kern="1200">
                <a:solidFill>
                  <a:schemeClr val="tx1"/>
                </a:solidFill>
                <a:latin typeface="+mn-lt"/>
                <a:ea typeface="+mn-ea"/>
                <a:cs typeface="+mn-cs"/>
              </a:defRPr>
            </a:lvl9pPr>
          </a:lstStyle>
          <a:p>
            <a:r>
              <a:rPr lang="en-US" sz="2000" dirty="0" smtClean="0"/>
              <a:t>Evaluation of the Design</a:t>
            </a:r>
            <a:endParaRPr lang="en-US" sz="2000" dirty="0"/>
          </a:p>
        </p:txBody>
      </p:sp>
      <p:sp>
        <p:nvSpPr>
          <p:cNvPr id="17" name="Dodecagon 16"/>
          <p:cNvSpPr/>
          <p:nvPr/>
        </p:nvSpPr>
        <p:spPr>
          <a:xfrm>
            <a:off x="1932046" y="4802006"/>
            <a:ext cx="450376" cy="415498"/>
          </a:xfrm>
          <a:prstGeom prst="dodec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18" name="Dodecagon 17"/>
          <p:cNvSpPr/>
          <p:nvPr/>
        </p:nvSpPr>
        <p:spPr>
          <a:xfrm>
            <a:off x="2944998" y="5999706"/>
            <a:ext cx="450376" cy="415498"/>
          </a:xfrm>
          <a:prstGeom prst="dodecagon">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r>
              <a:rPr lang="en-US" dirty="0" smtClean="0"/>
              <a:t>4</a:t>
            </a:r>
            <a:endParaRPr lang="en-US" dirty="0"/>
          </a:p>
        </p:txBody>
      </p:sp>
    </p:spTree>
    <p:extLst>
      <p:ext uri="{BB962C8B-B14F-4D97-AF65-F5344CB8AC3E}">
        <p14:creationId xmlns:p14="http://schemas.microsoft.com/office/powerpoint/2010/main" val="522171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Research</a:t>
            </a:r>
            <a:r>
              <a:rPr lang="zh-CN" altLang="en-US" dirty="0" smtClean="0"/>
              <a:t> </a:t>
            </a:r>
            <a:r>
              <a:rPr lang="en-US" altLang="zh-CN" dirty="0" smtClean="0"/>
              <a:t>design</a:t>
            </a:r>
            <a:endParaRPr lang="en-US" dirty="0"/>
          </a:p>
        </p:txBody>
      </p:sp>
      <p:sp>
        <p:nvSpPr>
          <p:cNvPr id="4" name="Text Placeholder 3"/>
          <p:cNvSpPr>
            <a:spLocks noGrp="1"/>
          </p:cNvSpPr>
          <p:nvPr>
            <p:ph type="body" idx="11"/>
          </p:nvPr>
        </p:nvSpPr>
        <p:spPr/>
        <p:txBody>
          <a:bodyPr/>
          <a:lstStyle/>
          <a:p>
            <a:r>
              <a:rPr lang="en-US" altLang="zh-CN" dirty="0" smtClean="0"/>
              <a:t>In</a:t>
            </a:r>
            <a:r>
              <a:rPr lang="zh-CN" altLang="en-US" dirty="0" smtClean="0"/>
              <a:t> </a:t>
            </a:r>
            <a:r>
              <a:rPr lang="en-US" altLang="zh-CN" dirty="0" smtClean="0"/>
              <a:t>order</a:t>
            </a:r>
            <a:r>
              <a:rPr lang="zh-CN" altLang="en-US" dirty="0" smtClean="0"/>
              <a:t> </a:t>
            </a:r>
            <a:r>
              <a:rPr lang="en-US" altLang="zh-CN" dirty="0" smtClean="0"/>
              <a:t>to</a:t>
            </a:r>
            <a:r>
              <a:rPr lang="zh-CN" altLang="en-US" dirty="0" smtClean="0"/>
              <a:t> </a:t>
            </a:r>
            <a:r>
              <a:rPr lang="en-US" altLang="zh-CN" dirty="0" smtClean="0"/>
              <a:t>test</a:t>
            </a:r>
            <a:r>
              <a:rPr lang="zh-CN" altLang="en-US" dirty="0" smtClean="0"/>
              <a:t> </a:t>
            </a:r>
            <a:r>
              <a:rPr lang="en-US" altLang="zh-CN" dirty="0" smtClean="0"/>
              <a:t>the</a:t>
            </a:r>
            <a:r>
              <a:rPr lang="zh-CN" altLang="en-US" dirty="0" smtClean="0"/>
              <a:t> </a:t>
            </a:r>
            <a:r>
              <a:rPr lang="en-US" altLang="zh-CN" dirty="0" smtClean="0"/>
              <a:t>validity</a:t>
            </a:r>
            <a:r>
              <a:rPr lang="zh-CN" altLang="en-US" dirty="0" smtClean="0"/>
              <a:t> </a:t>
            </a:r>
            <a:r>
              <a:rPr lang="en-US" altLang="zh-CN" dirty="0" smtClean="0"/>
              <a:t>for</a:t>
            </a:r>
            <a:r>
              <a:rPr lang="zh-CN" altLang="en-US" dirty="0" smtClean="0"/>
              <a:t> </a:t>
            </a:r>
            <a:r>
              <a:rPr lang="en-US" altLang="zh-CN" dirty="0" smtClean="0"/>
              <a:t>this</a:t>
            </a:r>
            <a:r>
              <a:rPr lang="zh-CN" altLang="en-US" dirty="0" smtClean="0"/>
              <a:t> </a:t>
            </a:r>
            <a:r>
              <a:rPr lang="en-US" altLang="zh-CN" dirty="0" smtClean="0"/>
              <a:t>research</a:t>
            </a:r>
            <a:endParaRPr lang="en-US" dirty="0"/>
          </a:p>
        </p:txBody>
      </p:sp>
      <p:sp>
        <p:nvSpPr>
          <p:cNvPr id="5" name="Text Placeholder 2"/>
          <p:cNvSpPr>
            <a:spLocks noGrp="1"/>
          </p:cNvSpPr>
          <p:nvPr/>
        </p:nvSpPr>
        <p:spPr>
          <a:xfrm>
            <a:off x="662291" y="1415509"/>
            <a:ext cx="7799321" cy="5168614"/>
          </a:xfrm>
          <a:prstGeom prst="rect">
            <a:avLst/>
          </a:prstGeom>
        </p:spPr>
        <p:txBody>
          <a:bodyPr lIns="91326" tIns="45664" rIns="91326" bIns="45664">
            <a:normAutofit/>
          </a:bodyPr>
          <a:lstStyle>
            <a:lvl1pPr marL="240939" indent="-240939" algn="l" defTabSz="535773" rtl="0" eaLnBrk="1" latinLnBrk="0" hangingPunct="1">
              <a:spcBef>
                <a:spcPct val="20000"/>
              </a:spcBef>
              <a:buClr>
                <a:srgbClr val="D19B23"/>
              </a:buClr>
              <a:buFont typeface="Wingdings" charset="2"/>
              <a:buChar char="§"/>
              <a:defRPr sz="1500" kern="1200">
                <a:solidFill>
                  <a:schemeClr val="tx1"/>
                </a:solidFill>
                <a:latin typeface="Arial"/>
                <a:ea typeface="Verdana" panose="020B0604030504040204" pitchFamily="34" charset="0"/>
                <a:cs typeface="Arial"/>
              </a:defRPr>
            </a:lvl1pPr>
            <a:lvl2pPr marL="870629" indent="-334855" algn="l" defTabSz="535773" rtl="0" eaLnBrk="1" latinLnBrk="0" hangingPunct="1">
              <a:spcBef>
                <a:spcPct val="20000"/>
              </a:spcBef>
              <a:buClr>
                <a:srgbClr val="746C66"/>
              </a:buClr>
              <a:buFont typeface="Wide Latin" panose="020A0A07050505020404" pitchFamily="18" charset="0"/>
              <a:buChar char="–"/>
              <a:defRPr sz="2800" kern="1200">
                <a:solidFill>
                  <a:schemeClr val="tx1"/>
                </a:solidFill>
                <a:latin typeface="+mj-lt"/>
                <a:ea typeface="+mn-ea"/>
                <a:cs typeface="Arial" panose="020B0604020202020204" pitchFamily="34" charset="0"/>
              </a:defRPr>
            </a:lvl2pPr>
            <a:lvl3pPr marL="1339430" indent="-267886" algn="l" defTabSz="535773" rtl="0" eaLnBrk="1" latinLnBrk="0" hangingPunct="1">
              <a:spcBef>
                <a:spcPct val="20000"/>
              </a:spcBef>
              <a:buClrTx/>
              <a:buFont typeface="Wingdings" panose="05000000000000000000" pitchFamily="2" charset="2"/>
              <a:buChar char="§"/>
              <a:defRPr sz="2400" kern="1200">
                <a:solidFill>
                  <a:schemeClr val="tx1"/>
                </a:solidFill>
                <a:latin typeface="+mj-lt"/>
                <a:ea typeface="+mn-ea"/>
                <a:cs typeface="Arial" panose="020B0604020202020204" pitchFamily="34" charset="0"/>
              </a:defRPr>
            </a:lvl3pPr>
            <a:lvl4pPr marL="1875202" indent="-267886" algn="l" defTabSz="535773" rtl="0" eaLnBrk="1" latinLnBrk="0" hangingPunct="1">
              <a:spcBef>
                <a:spcPct val="20000"/>
              </a:spcBef>
              <a:buClr>
                <a:schemeClr val="bg2"/>
              </a:buClr>
              <a:buFont typeface="Wingdings" panose="05000000000000000000" pitchFamily="2" charset="2"/>
              <a:buChar char="§"/>
              <a:defRPr sz="2000" kern="1200">
                <a:solidFill>
                  <a:schemeClr val="tx1"/>
                </a:solidFill>
                <a:latin typeface="+mj-lt"/>
                <a:ea typeface="+mn-ea"/>
                <a:cs typeface="Arial" panose="020B0604020202020204" pitchFamily="34" charset="0"/>
              </a:defRPr>
            </a:lvl4pPr>
            <a:lvl5pPr marL="2410974" indent="-267886" algn="l" defTabSz="535773" rtl="0" eaLnBrk="1" latinLnBrk="0" hangingPunct="1">
              <a:spcBef>
                <a:spcPct val="20000"/>
              </a:spcBef>
              <a:buClr>
                <a:schemeClr val="bg2"/>
              </a:buClr>
              <a:buFont typeface="Wingdings" panose="05000000000000000000" pitchFamily="2" charset="2"/>
              <a:buChar char="§"/>
              <a:defRPr sz="1900" kern="1200">
                <a:solidFill>
                  <a:schemeClr val="tx1"/>
                </a:solidFill>
                <a:latin typeface="+mj-lt"/>
                <a:ea typeface="+mn-ea"/>
                <a:cs typeface="Arial" panose="020B0604020202020204" pitchFamily="34" charset="0"/>
              </a:defRPr>
            </a:lvl5pPr>
            <a:lvl6pPr marL="2946745" indent="-267886" algn="l" defTabSz="535773" rtl="0" eaLnBrk="1" latinLnBrk="0" hangingPunct="1">
              <a:spcBef>
                <a:spcPct val="20000"/>
              </a:spcBef>
              <a:buFont typeface="Arial"/>
              <a:buChar char="•"/>
              <a:defRPr sz="2300" kern="1200">
                <a:solidFill>
                  <a:schemeClr val="tx1"/>
                </a:solidFill>
                <a:latin typeface="+mn-lt"/>
                <a:ea typeface="+mn-ea"/>
                <a:cs typeface="+mn-cs"/>
              </a:defRPr>
            </a:lvl6pPr>
            <a:lvl7pPr marL="3482515" indent="-267886" algn="l" defTabSz="535773" rtl="0" eaLnBrk="1" latinLnBrk="0" hangingPunct="1">
              <a:spcBef>
                <a:spcPct val="20000"/>
              </a:spcBef>
              <a:buFont typeface="Arial"/>
              <a:buChar char="•"/>
              <a:defRPr sz="2300" kern="1200">
                <a:solidFill>
                  <a:schemeClr val="tx1"/>
                </a:solidFill>
                <a:latin typeface="+mn-lt"/>
                <a:ea typeface="+mn-ea"/>
                <a:cs typeface="+mn-cs"/>
              </a:defRPr>
            </a:lvl7pPr>
            <a:lvl8pPr marL="4018288" indent="-267886" algn="l" defTabSz="535773" rtl="0" eaLnBrk="1" latinLnBrk="0" hangingPunct="1">
              <a:spcBef>
                <a:spcPct val="20000"/>
              </a:spcBef>
              <a:buFont typeface="Arial"/>
              <a:buChar char="•"/>
              <a:defRPr sz="2300" kern="1200">
                <a:solidFill>
                  <a:schemeClr val="tx1"/>
                </a:solidFill>
                <a:latin typeface="+mn-lt"/>
                <a:ea typeface="+mn-ea"/>
                <a:cs typeface="+mn-cs"/>
              </a:defRPr>
            </a:lvl8pPr>
            <a:lvl9pPr marL="4554062" indent="-267886" algn="l" defTabSz="535773" rtl="0" eaLnBrk="1" latinLnBrk="0" hangingPunct="1">
              <a:spcBef>
                <a:spcPct val="20000"/>
              </a:spcBef>
              <a:buFont typeface="Arial"/>
              <a:buChar char="•"/>
              <a:defRPr sz="2300" kern="1200">
                <a:solidFill>
                  <a:schemeClr val="tx1"/>
                </a:solidFill>
                <a:latin typeface="+mn-lt"/>
                <a:ea typeface="+mn-ea"/>
                <a:cs typeface="+mn-cs"/>
              </a:defRPr>
            </a:lvl9pPr>
          </a:lstStyle>
          <a:p>
            <a:pPr marL="0" indent="0">
              <a:buNone/>
            </a:pPr>
            <a:r>
              <a:rPr lang="en-US" altLang="zh-CN" sz="1800" b="1" dirty="0" smtClean="0"/>
              <a:t>Internal Validity</a:t>
            </a:r>
            <a:endParaRPr lang="zh-CN" altLang="en-US" sz="1800" b="1" dirty="0"/>
          </a:p>
          <a:p>
            <a:r>
              <a:rPr lang="en-US" altLang="zh-CN" sz="1800" dirty="0" smtClean="0"/>
              <a:t>Validity of the computational methods</a:t>
            </a:r>
            <a:r>
              <a:rPr lang="en-US" altLang="zh-CN" sz="1800" b="1" dirty="0" smtClean="0"/>
              <a:t>:</a:t>
            </a:r>
          </a:p>
          <a:p>
            <a:pPr lvl="1"/>
            <a:r>
              <a:rPr lang="en-US" altLang="zh-CN" sz="2000" dirty="0" smtClean="0"/>
              <a:t>Code Similarity: use existing tested methods to complete the computation</a:t>
            </a:r>
            <a:r>
              <a:rPr lang="zh-CN" altLang="en-US" sz="2000" dirty="0" smtClean="0"/>
              <a:t> </a:t>
            </a:r>
            <a:r>
              <a:rPr lang="en-US" altLang="zh-CN" sz="2000" dirty="0" smtClean="0"/>
              <a:t>–</a:t>
            </a:r>
            <a:r>
              <a:rPr lang="zh-CN" altLang="en-US" sz="2000" dirty="0" smtClean="0"/>
              <a:t> </a:t>
            </a:r>
            <a:r>
              <a:rPr lang="en-US" altLang="zh-CN" sz="2000" dirty="0" smtClean="0"/>
              <a:t>find</a:t>
            </a:r>
            <a:r>
              <a:rPr lang="zh-CN" altLang="en-US" sz="2000" dirty="0" smtClean="0"/>
              <a:t> </a:t>
            </a:r>
            <a:r>
              <a:rPr lang="en-US" altLang="zh-CN" sz="2000" dirty="0" smtClean="0"/>
              <a:t>the</a:t>
            </a:r>
            <a:r>
              <a:rPr lang="zh-CN" altLang="en-US" sz="2000" dirty="0" smtClean="0"/>
              <a:t> </a:t>
            </a:r>
            <a:r>
              <a:rPr lang="en-US" altLang="zh-CN" sz="2000" dirty="0" smtClean="0"/>
              <a:t>best</a:t>
            </a:r>
            <a:r>
              <a:rPr lang="zh-CN" altLang="en-US" sz="2000" dirty="0" smtClean="0"/>
              <a:t> </a:t>
            </a:r>
            <a:r>
              <a:rPr lang="en-US" altLang="zh-CN" sz="2000" dirty="0" smtClean="0"/>
              <a:t>one</a:t>
            </a:r>
            <a:r>
              <a:rPr lang="zh-CN" altLang="en-US" sz="2000" dirty="0" smtClean="0"/>
              <a:t> </a:t>
            </a:r>
            <a:r>
              <a:rPr lang="en-US" altLang="zh-CN" sz="2000" dirty="0" smtClean="0"/>
              <a:t>for</a:t>
            </a:r>
            <a:r>
              <a:rPr lang="zh-CN" altLang="en-US" sz="2000" dirty="0" smtClean="0"/>
              <a:t> </a:t>
            </a:r>
            <a:r>
              <a:rPr lang="en-US" altLang="zh-CN" sz="2000" dirty="0" smtClean="0"/>
              <a:t>mashup</a:t>
            </a:r>
            <a:r>
              <a:rPr lang="en-US" altLang="zh-CN" sz="2000" dirty="0"/>
              <a:t>.</a:t>
            </a:r>
            <a:endParaRPr lang="en-US" altLang="zh-CN" sz="2000" dirty="0" smtClean="0"/>
          </a:p>
          <a:p>
            <a:pPr lvl="1"/>
            <a:r>
              <a:rPr lang="en-US" altLang="zh-CN" sz="2000" dirty="0" smtClean="0"/>
              <a:t>Functional Feature Similarity: use “test case” approach to ensure validity </a:t>
            </a:r>
            <a:r>
              <a:rPr lang="nb-NO" altLang="zh-CN" sz="2000" dirty="0"/>
              <a:t>(</a:t>
            </a:r>
            <a:r>
              <a:rPr lang="nb-NO" altLang="zh-CN" sz="2000" dirty="0" err="1"/>
              <a:t>Nebut</a:t>
            </a:r>
            <a:r>
              <a:rPr lang="nb-NO" altLang="zh-CN" sz="2000" dirty="0"/>
              <a:t> et al., 2006)</a:t>
            </a:r>
            <a:r>
              <a:rPr lang="en-US" altLang="zh-CN" sz="2000" dirty="0" smtClean="0"/>
              <a:t>.</a:t>
            </a:r>
            <a:endParaRPr lang="zh-CN" altLang="en-US" sz="2000" dirty="0" smtClean="0"/>
          </a:p>
          <a:p>
            <a:endParaRPr lang="zh-CN" altLang="en-US" sz="1800" dirty="0"/>
          </a:p>
          <a:p>
            <a:pPr marL="0" indent="0">
              <a:buNone/>
            </a:pPr>
            <a:r>
              <a:rPr lang="en-US" altLang="zh-CN" sz="1800" b="1" dirty="0" smtClean="0"/>
              <a:t>External Validity</a:t>
            </a:r>
            <a:endParaRPr lang="zh-CN" altLang="en-US" sz="1800" b="1" dirty="0"/>
          </a:p>
          <a:p>
            <a:r>
              <a:rPr lang="en-US" altLang="zh-CN" sz="1800" dirty="0" smtClean="0"/>
              <a:t>The methods are tested in two different open data innovation contests:</a:t>
            </a:r>
          </a:p>
          <a:p>
            <a:pPr lvl="1"/>
            <a:r>
              <a:rPr lang="en-US" altLang="zh-CN" sz="2000" dirty="0" smtClean="0"/>
              <a:t>2015 BlueIronhack: 10 * 3 = 30 collected projects.</a:t>
            </a:r>
          </a:p>
          <a:p>
            <a:pPr lvl="1"/>
            <a:r>
              <a:rPr lang="en-US" altLang="zh-CN" sz="2000" dirty="0" smtClean="0"/>
              <a:t>2016 GreenIronhack: 26 * 4 = 104 collected projects.</a:t>
            </a:r>
            <a:endParaRPr lang="zh-CN" altLang="en-US" sz="2000" dirty="0" smtClean="0"/>
          </a:p>
          <a:p>
            <a:pPr marL="535774" lvl="1" indent="0">
              <a:buNone/>
            </a:pPr>
            <a:endParaRPr lang="zh-CN" altLang="en-US" sz="1800" dirty="0" smtClean="0"/>
          </a:p>
          <a:p>
            <a:pPr marL="240939" lvl="1" indent="-240939">
              <a:buClr>
                <a:srgbClr val="D19B23"/>
              </a:buClr>
              <a:buFont typeface="Wingdings" charset="2"/>
              <a:buChar char="§"/>
            </a:pPr>
            <a:r>
              <a:rPr lang="en-US" altLang="zh-CN" sz="2000" dirty="0" smtClean="0"/>
              <a:t>There</a:t>
            </a:r>
            <a:r>
              <a:rPr lang="zh-CN" altLang="en-US" sz="2000" dirty="0" smtClean="0"/>
              <a:t> </a:t>
            </a:r>
            <a:r>
              <a:rPr lang="en-US" altLang="zh-CN" sz="2000" dirty="0" smtClean="0"/>
              <a:t>are</a:t>
            </a:r>
            <a:r>
              <a:rPr lang="zh-CN" altLang="en-US" sz="2000" dirty="0" smtClean="0"/>
              <a:t> </a:t>
            </a:r>
            <a:r>
              <a:rPr lang="en-US" altLang="zh-CN" sz="2000" dirty="0" smtClean="0"/>
              <a:t>limitations</a:t>
            </a:r>
            <a:r>
              <a:rPr lang="zh-CN" altLang="en-US" sz="2000" dirty="0" smtClean="0"/>
              <a:t> </a:t>
            </a:r>
            <a:r>
              <a:rPr lang="en-US" altLang="zh-CN" sz="2000" dirty="0" smtClean="0"/>
              <a:t>to</a:t>
            </a:r>
            <a:r>
              <a:rPr lang="zh-CN" altLang="en-US" sz="2000" dirty="0" smtClean="0"/>
              <a:t> </a:t>
            </a:r>
            <a:r>
              <a:rPr lang="en-US" altLang="zh-CN" sz="2000" dirty="0" smtClean="0"/>
              <a:t>the</a:t>
            </a:r>
            <a:r>
              <a:rPr lang="zh-CN" altLang="en-US" sz="2000" dirty="0" smtClean="0"/>
              <a:t> </a:t>
            </a:r>
            <a:r>
              <a:rPr lang="en-US" altLang="zh-CN" sz="2000" dirty="0" smtClean="0"/>
              <a:t>external</a:t>
            </a:r>
            <a:r>
              <a:rPr lang="zh-CN" altLang="en-US" sz="2000" dirty="0" smtClean="0"/>
              <a:t> </a:t>
            </a:r>
            <a:r>
              <a:rPr lang="en-US" altLang="zh-CN" sz="2000" dirty="0" smtClean="0"/>
              <a:t>validity</a:t>
            </a:r>
            <a:r>
              <a:rPr lang="zh-CN" altLang="en-US" sz="2000" dirty="0" smtClean="0"/>
              <a:t> </a:t>
            </a:r>
            <a:r>
              <a:rPr lang="en-US" altLang="zh-CN" sz="2000" dirty="0" smtClean="0"/>
              <a:t>according</a:t>
            </a:r>
            <a:r>
              <a:rPr lang="zh-CN" altLang="en-US" sz="2000" dirty="0" smtClean="0"/>
              <a:t> </a:t>
            </a:r>
            <a:r>
              <a:rPr lang="en-US" altLang="zh-CN" sz="2000" dirty="0" smtClean="0"/>
              <a:t>to</a:t>
            </a:r>
            <a:r>
              <a:rPr lang="zh-CN" altLang="en-US" sz="2000" dirty="0" smtClean="0"/>
              <a:t> </a:t>
            </a:r>
            <a:r>
              <a:rPr lang="en-US" altLang="zh-CN" sz="2000" dirty="0" smtClean="0"/>
              <a:t>the</a:t>
            </a:r>
            <a:r>
              <a:rPr lang="zh-CN" altLang="en-US" sz="2000" dirty="0" smtClean="0"/>
              <a:t> </a:t>
            </a:r>
            <a:r>
              <a:rPr lang="en-US" altLang="zh-CN" sz="2000" dirty="0" smtClean="0"/>
              <a:t>programming</a:t>
            </a:r>
            <a:r>
              <a:rPr lang="zh-CN" altLang="en-US" sz="2000" dirty="0" smtClean="0"/>
              <a:t> </a:t>
            </a:r>
            <a:r>
              <a:rPr lang="en-US" altLang="zh-CN" sz="2000" dirty="0" smtClean="0"/>
              <a:t>languages</a:t>
            </a:r>
            <a:r>
              <a:rPr lang="zh-CN" altLang="en-US" sz="2000" dirty="0" smtClean="0"/>
              <a:t> </a:t>
            </a:r>
            <a:r>
              <a:rPr lang="en-US" altLang="zh-CN" sz="2000" dirty="0" smtClean="0"/>
              <a:t>and</a:t>
            </a:r>
            <a:r>
              <a:rPr lang="zh-CN" altLang="en-US" sz="2000" dirty="0" smtClean="0"/>
              <a:t> </a:t>
            </a:r>
            <a:r>
              <a:rPr lang="en-US" altLang="zh-CN" sz="2000" dirty="0" smtClean="0"/>
              <a:t>external</a:t>
            </a:r>
            <a:r>
              <a:rPr lang="zh-CN" altLang="en-US" sz="2000" dirty="0" smtClean="0"/>
              <a:t> </a:t>
            </a:r>
            <a:r>
              <a:rPr lang="en-US" altLang="zh-CN" sz="2000" dirty="0" smtClean="0"/>
              <a:t>libraries.</a:t>
            </a:r>
            <a:endParaRPr lang="zh-CN" altLang="en-US" sz="2000" dirty="0"/>
          </a:p>
          <a:p>
            <a:endParaRPr lang="zh-CN" altLang="en-US" sz="1800" b="1" dirty="0" smtClean="0"/>
          </a:p>
          <a:p>
            <a:endParaRPr lang="zh-CN" altLang="en-US" sz="1800" dirty="0"/>
          </a:p>
          <a:p>
            <a:endParaRPr lang="zh-CN" altLang="en-US" sz="1800" b="1" dirty="0"/>
          </a:p>
          <a:p>
            <a:endParaRPr lang="zh-CN" altLang="en-US" sz="1800" b="1" dirty="0"/>
          </a:p>
        </p:txBody>
      </p:sp>
    </p:spTree>
    <p:extLst>
      <p:ext uri="{BB962C8B-B14F-4D97-AF65-F5344CB8AC3E}">
        <p14:creationId xmlns:p14="http://schemas.microsoft.com/office/powerpoint/2010/main" val="787753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Literature</a:t>
            </a:r>
            <a:r>
              <a:rPr lang="zh-CN" altLang="en-US" dirty="0" smtClean="0"/>
              <a:t> </a:t>
            </a:r>
            <a:r>
              <a:rPr lang="en-US" altLang="zh-CN" dirty="0" smtClean="0"/>
              <a:t>review</a:t>
            </a:r>
            <a:endParaRPr lang="en-US" dirty="0"/>
          </a:p>
        </p:txBody>
      </p:sp>
      <p:sp>
        <p:nvSpPr>
          <p:cNvPr id="3" name="Text Placeholder 2"/>
          <p:cNvSpPr>
            <a:spLocks noGrp="1"/>
          </p:cNvSpPr>
          <p:nvPr>
            <p:ph type="body" idx="12"/>
          </p:nvPr>
        </p:nvSpPr>
        <p:spPr/>
        <p:txBody>
          <a:bodyPr>
            <a:normAutofit/>
          </a:bodyPr>
          <a:lstStyle/>
          <a:p>
            <a:pPr lvl="1"/>
            <a:r>
              <a:rPr lang="en-US" sz="2000" b="1" dirty="0" smtClean="0">
                <a:latin typeface="+mn-lt"/>
              </a:rPr>
              <a:t>Technology (code)</a:t>
            </a:r>
          </a:p>
          <a:p>
            <a:pPr lvl="2"/>
            <a:r>
              <a:rPr lang="en-US" sz="2000" dirty="0" smtClean="0">
                <a:latin typeface="+mn-lt"/>
              </a:rPr>
              <a:t>Find how similar they are in the “code” level</a:t>
            </a:r>
          </a:p>
          <a:p>
            <a:pPr lvl="2"/>
            <a:r>
              <a:rPr lang="en-US" sz="2000" dirty="0" smtClean="0">
                <a:latin typeface="+mn-lt"/>
              </a:rPr>
              <a:t>Lexical approach to measure the exact same </a:t>
            </a:r>
            <a:r>
              <a:rPr lang="en-US" altLang="zh-CN" sz="2000" dirty="0" smtClean="0">
                <a:latin typeface="+mn-lt"/>
              </a:rPr>
              <a:t>syntactic</a:t>
            </a:r>
            <a:r>
              <a:rPr lang="zh-CN" altLang="en-US" sz="2000" dirty="0" smtClean="0">
                <a:latin typeface="+mn-lt"/>
              </a:rPr>
              <a:t> </a:t>
            </a:r>
            <a:r>
              <a:rPr lang="en-US" altLang="zh-CN" sz="2000" dirty="0" smtClean="0">
                <a:latin typeface="+mn-lt"/>
              </a:rPr>
              <a:t>style</a:t>
            </a:r>
            <a:r>
              <a:rPr lang="zh-CN" altLang="en-US" sz="2000" dirty="0" smtClean="0">
                <a:latin typeface="+mn-lt"/>
              </a:rPr>
              <a:t> </a:t>
            </a:r>
            <a:r>
              <a:rPr lang="en-US" altLang="zh-CN" sz="2000" dirty="0" smtClean="0">
                <a:latin typeface="+mn-lt"/>
              </a:rPr>
              <a:t>of</a:t>
            </a:r>
            <a:r>
              <a:rPr lang="zh-CN" altLang="en-US" sz="2000" dirty="0" smtClean="0">
                <a:latin typeface="+mn-lt"/>
              </a:rPr>
              <a:t> </a:t>
            </a:r>
            <a:r>
              <a:rPr lang="en-US" sz="2000" dirty="0" smtClean="0">
                <a:latin typeface="+mn-lt"/>
              </a:rPr>
              <a:t>“tokens”</a:t>
            </a:r>
            <a:r>
              <a:rPr lang="zh-CN" altLang="en-US" sz="2000" dirty="0" smtClean="0">
                <a:latin typeface="+mn-lt"/>
              </a:rPr>
              <a:t> </a:t>
            </a:r>
            <a:r>
              <a:rPr lang="en-US" altLang="zh-CN" sz="2000" dirty="0" smtClean="0">
                <a:latin typeface="+mn-lt"/>
              </a:rPr>
              <a:t>and</a:t>
            </a:r>
            <a:r>
              <a:rPr lang="zh-CN" altLang="en-US" sz="2000" dirty="0" smtClean="0">
                <a:latin typeface="+mn-lt"/>
              </a:rPr>
              <a:t> </a:t>
            </a:r>
            <a:r>
              <a:rPr lang="en-US" altLang="zh-CN" sz="2000" dirty="0" smtClean="0">
                <a:latin typeface="+mn-lt"/>
              </a:rPr>
              <a:t>“strings”</a:t>
            </a:r>
            <a:r>
              <a:rPr lang="en-US" sz="2000" dirty="0" smtClean="0">
                <a:latin typeface="+mn-lt"/>
              </a:rPr>
              <a:t> in the code </a:t>
            </a:r>
            <a:r>
              <a:rPr lang="en-US" sz="2000" dirty="0">
                <a:latin typeface="+mn-lt"/>
              </a:rPr>
              <a:t>(Baker, 1995</a:t>
            </a:r>
            <a:r>
              <a:rPr lang="en-US" sz="2000" dirty="0" smtClean="0">
                <a:latin typeface="+mn-lt"/>
              </a:rPr>
              <a:t>)</a:t>
            </a:r>
          </a:p>
          <a:p>
            <a:pPr lvl="2"/>
            <a:r>
              <a:rPr lang="en-US" sz="2000" dirty="0" smtClean="0">
                <a:latin typeface="+mn-lt"/>
              </a:rPr>
              <a:t>Semantic approach to figure out the “meaning” of words and sentences</a:t>
            </a:r>
          </a:p>
          <a:p>
            <a:pPr lvl="2"/>
            <a:r>
              <a:rPr lang="en-US" sz="2000" dirty="0" smtClean="0">
                <a:latin typeface="+mn-lt"/>
              </a:rPr>
              <a:t>Abstracted graph approach to find out the structures of the code (Baxter &amp; </a:t>
            </a:r>
            <a:r>
              <a:rPr lang="en-US" sz="2000" dirty="0" err="1" smtClean="0">
                <a:latin typeface="+mn-lt"/>
              </a:rPr>
              <a:t>Yahin</a:t>
            </a:r>
            <a:r>
              <a:rPr lang="en-US" sz="2000" dirty="0" smtClean="0">
                <a:latin typeface="+mn-lt"/>
              </a:rPr>
              <a:t>, 1998</a:t>
            </a:r>
            <a:r>
              <a:rPr lang="en-US" sz="2000" dirty="0">
                <a:latin typeface="+mn-lt"/>
              </a:rPr>
              <a:t>) </a:t>
            </a:r>
          </a:p>
          <a:p>
            <a:pPr lvl="2"/>
            <a:r>
              <a:rPr lang="en-US" sz="2000" dirty="0" smtClean="0">
                <a:latin typeface="+mn-lt"/>
              </a:rPr>
              <a:t>Other techni</a:t>
            </a:r>
            <a:r>
              <a:rPr lang="en-US" altLang="zh-CN" sz="2000" dirty="0" smtClean="0">
                <a:latin typeface="+mn-lt"/>
              </a:rPr>
              <a:t>ques</a:t>
            </a:r>
            <a:r>
              <a:rPr lang="en-US" sz="2000" dirty="0" smtClean="0">
                <a:latin typeface="+mn-lt"/>
              </a:rPr>
              <a:t>: subjective supervising, machine learning</a:t>
            </a:r>
            <a:r>
              <a:rPr lang="en-US" sz="2000" dirty="0">
                <a:latin typeface="+mn-lt"/>
              </a:rPr>
              <a:t> (Basit &amp; Jarzabek, 2009</a:t>
            </a:r>
            <a:r>
              <a:rPr lang="en-US" sz="2000" dirty="0" smtClean="0">
                <a:latin typeface="+mn-lt"/>
              </a:rPr>
              <a:t>), etc. </a:t>
            </a:r>
            <a:endParaRPr lang="en-US" sz="2000" dirty="0">
              <a:latin typeface="+mn-lt"/>
            </a:endParaRPr>
          </a:p>
          <a:p>
            <a:pPr lvl="2"/>
            <a:endParaRPr lang="en-US" sz="2000" dirty="0" smtClean="0">
              <a:latin typeface="+mn-lt"/>
            </a:endParaRPr>
          </a:p>
        </p:txBody>
      </p:sp>
      <p:sp>
        <p:nvSpPr>
          <p:cNvPr id="4" name="Text Placeholder 3"/>
          <p:cNvSpPr>
            <a:spLocks noGrp="1"/>
          </p:cNvSpPr>
          <p:nvPr>
            <p:ph type="body" idx="11"/>
          </p:nvPr>
        </p:nvSpPr>
        <p:spPr/>
        <p:txBody>
          <a:bodyPr/>
          <a:lstStyle/>
          <a:p>
            <a:r>
              <a:rPr lang="en-US" altLang="zh-CN" dirty="0" smtClean="0"/>
              <a:t>There</a:t>
            </a:r>
            <a:r>
              <a:rPr lang="zh-CN" altLang="en-US" dirty="0" smtClean="0"/>
              <a:t> </a:t>
            </a:r>
            <a:r>
              <a:rPr lang="en-US" altLang="zh-CN" dirty="0" smtClean="0"/>
              <a:t>are</a:t>
            </a:r>
            <a:r>
              <a:rPr lang="zh-CN" altLang="en-US" dirty="0" smtClean="0"/>
              <a:t> </a:t>
            </a:r>
            <a:r>
              <a:rPr lang="en-US" altLang="zh-CN" dirty="0" smtClean="0"/>
              <a:t>multiple</a:t>
            </a:r>
            <a:r>
              <a:rPr lang="zh-CN" altLang="en-US" dirty="0" smtClean="0"/>
              <a:t> </a:t>
            </a:r>
            <a:r>
              <a:rPr lang="en-US" altLang="zh-CN" dirty="0" smtClean="0"/>
              <a:t>ways</a:t>
            </a:r>
            <a:r>
              <a:rPr lang="zh-CN" altLang="en-US" dirty="0" smtClean="0"/>
              <a:t> </a:t>
            </a:r>
            <a:r>
              <a:rPr lang="en-US" altLang="zh-CN" dirty="0" smtClean="0"/>
              <a:t>to</a:t>
            </a:r>
            <a:r>
              <a:rPr lang="zh-CN" altLang="en-US" dirty="0" smtClean="0"/>
              <a:t> </a:t>
            </a:r>
            <a:r>
              <a:rPr lang="en-US" altLang="zh-CN" dirty="0" smtClean="0"/>
              <a:t>measure</a:t>
            </a:r>
            <a:r>
              <a:rPr lang="zh-CN" altLang="en-US" dirty="0" smtClean="0"/>
              <a:t> </a:t>
            </a:r>
            <a:r>
              <a:rPr lang="en-US" altLang="zh-CN" dirty="0" smtClean="0"/>
              <a:t>code</a:t>
            </a:r>
            <a:r>
              <a:rPr lang="zh-CN" altLang="en-US" dirty="0" smtClean="0"/>
              <a:t> </a:t>
            </a:r>
            <a:r>
              <a:rPr lang="en-US" altLang="zh-CN" dirty="0" smtClean="0"/>
              <a:t>similarity</a:t>
            </a:r>
            <a:endParaRPr lang="en-US" dirty="0"/>
          </a:p>
        </p:txBody>
      </p:sp>
    </p:spTree>
    <p:extLst>
      <p:ext uri="{BB962C8B-B14F-4D97-AF65-F5344CB8AC3E}">
        <p14:creationId xmlns:p14="http://schemas.microsoft.com/office/powerpoint/2010/main" val="10050369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Literature</a:t>
            </a:r>
            <a:r>
              <a:rPr lang="zh-CN" altLang="en-US" dirty="0" smtClean="0"/>
              <a:t> </a:t>
            </a:r>
            <a:r>
              <a:rPr lang="en-US" altLang="zh-CN" dirty="0" smtClean="0"/>
              <a:t>review</a:t>
            </a:r>
            <a:endParaRPr lang="en-US" dirty="0"/>
          </a:p>
        </p:txBody>
      </p:sp>
      <p:sp>
        <p:nvSpPr>
          <p:cNvPr id="3" name="Text Placeholder 2"/>
          <p:cNvSpPr>
            <a:spLocks noGrp="1"/>
          </p:cNvSpPr>
          <p:nvPr>
            <p:ph type="body" idx="12"/>
          </p:nvPr>
        </p:nvSpPr>
        <p:spPr/>
        <p:txBody>
          <a:bodyPr>
            <a:normAutofit fontScale="92500" lnSpcReduction="20000"/>
          </a:bodyPr>
          <a:lstStyle/>
          <a:p>
            <a:pPr lvl="1"/>
            <a:r>
              <a:rPr lang="en-US" sz="2200" b="1" dirty="0">
                <a:latin typeface="+mn-lt"/>
              </a:rPr>
              <a:t>Functional Feature</a:t>
            </a:r>
          </a:p>
          <a:p>
            <a:pPr lvl="2"/>
            <a:r>
              <a:rPr lang="en-US" sz="2200" dirty="0">
                <a:latin typeface="+mn-lt"/>
              </a:rPr>
              <a:t>Ontology Components: Finding out all the components would be helpful to evaluate a software application (Beydoun, Low, </a:t>
            </a:r>
            <a:r>
              <a:rPr lang="en-US" sz="2200" dirty="0" err="1">
                <a:latin typeface="+mn-lt"/>
              </a:rPr>
              <a:t>García</a:t>
            </a:r>
            <a:r>
              <a:rPr lang="en-US" sz="2200" dirty="0">
                <a:latin typeface="+mn-lt"/>
              </a:rPr>
              <a:t>-Sánchez, Valencia-</a:t>
            </a:r>
            <a:r>
              <a:rPr lang="en-US" sz="2200" dirty="0" err="1">
                <a:latin typeface="+mn-lt"/>
              </a:rPr>
              <a:t>García</a:t>
            </a:r>
            <a:r>
              <a:rPr lang="en-US" sz="2200" dirty="0">
                <a:latin typeface="+mn-lt"/>
              </a:rPr>
              <a:t>, &amp; </a:t>
            </a:r>
            <a:r>
              <a:rPr lang="en-US" sz="2200" dirty="0" err="1">
                <a:latin typeface="+mn-lt"/>
              </a:rPr>
              <a:t>Martínez-Béjar</a:t>
            </a:r>
            <a:r>
              <a:rPr lang="en-US" sz="2200" dirty="0">
                <a:latin typeface="+mn-lt"/>
              </a:rPr>
              <a:t>, 2014).</a:t>
            </a:r>
            <a:endParaRPr lang="zh-CN" altLang="en-US" sz="2200" dirty="0">
              <a:latin typeface="+mn-lt"/>
            </a:endParaRPr>
          </a:p>
          <a:p>
            <a:pPr lvl="2"/>
            <a:endParaRPr lang="en-US" sz="2200" dirty="0">
              <a:latin typeface="+mn-lt"/>
            </a:endParaRPr>
          </a:p>
          <a:p>
            <a:pPr lvl="2"/>
            <a:r>
              <a:rPr lang="en-US" sz="2200" dirty="0">
                <a:latin typeface="+mn-lt"/>
              </a:rPr>
              <a:t>Scenario-Based Parameters: By going through a scenario of using the application, we could find all the parameters that influencing the </a:t>
            </a:r>
            <a:r>
              <a:rPr lang="en-US" altLang="zh-CN" sz="2200" dirty="0">
                <a:latin typeface="+mn-lt"/>
              </a:rPr>
              <a:t>function</a:t>
            </a:r>
            <a:r>
              <a:rPr lang="zh-CN" altLang="en-US" sz="2200" dirty="0">
                <a:latin typeface="+mn-lt"/>
              </a:rPr>
              <a:t> </a:t>
            </a:r>
            <a:r>
              <a:rPr lang="en-US" altLang="zh-CN" sz="2200" dirty="0">
                <a:latin typeface="+mn-lt"/>
              </a:rPr>
              <a:t>for</a:t>
            </a:r>
            <a:r>
              <a:rPr lang="zh-CN" altLang="en-US" sz="2200" dirty="0">
                <a:latin typeface="+mn-lt"/>
              </a:rPr>
              <a:t> </a:t>
            </a:r>
            <a:r>
              <a:rPr lang="en-US" sz="2200" dirty="0">
                <a:latin typeface="+mn-lt"/>
              </a:rPr>
              <a:t>users. </a:t>
            </a:r>
            <a:endParaRPr lang="zh-CN" altLang="en-US" sz="2200" dirty="0">
              <a:latin typeface="+mn-lt"/>
            </a:endParaRPr>
          </a:p>
          <a:p>
            <a:pPr lvl="2"/>
            <a:endParaRPr lang="en-US" sz="2200" dirty="0">
              <a:latin typeface="+mn-lt"/>
            </a:endParaRPr>
          </a:p>
          <a:p>
            <a:pPr lvl="2"/>
            <a:r>
              <a:rPr lang="en-US" sz="2200" dirty="0">
                <a:latin typeface="+mn-lt"/>
              </a:rPr>
              <a:t>Cluster: Components and parameters could be separated in different clusters (higher-level ontology components), which support specific user-end functions (Nikerson &amp; Corter, 2008).</a:t>
            </a:r>
            <a:endParaRPr lang="zh-CN" altLang="en-US" sz="2200" dirty="0">
              <a:latin typeface="+mn-lt"/>
            </a:endParaRPr>
          </a:p>
          <a:p>
            <a:pPr lvl="2"/>
            <a:endParaRPr lang="en-US" sz="2200" dirty="0">
              <a:latin typeface="+mn-lt"/>
            </a:endParaRPr>
          </a:p>
          <a:p>
            <a:pPr lvl="2"/>
            <a:r>
              <a:rPr lang="en-US" sz="2200" dirty="0">
                <a:latin typeface="+mn-lt"/>
              </a:rPr>
              <a:t>Decision Support System: </a:t>
            </a:r>
            <a:r>
              <a:rPr lang="en-US" altLang="zh-CN" sz="2200" dirty="0" smtClean="0">
                <a:latin typeface="+mn-lt"/>
              </a:rPr>
              <a:t>functional</a:t>
            </a:r>
            <a:r>
              <a:rPr lang="zh-CN" altLang="en-US" sz="2200" dirty="0" smtClean="0">
                <a:latin typeface="+mn-lt"/>
              </a:rPr>
              <a:t> </a:t>
            </a:r>
            <a:r>
              <a:rPr lang="en-US" altLang="zh-CN" sz="2200" dirty="0" smtClean="0">
                <a:latin typeface="+mn-lt"/>
              </a:rPr>
              <a:t>feature</a:t>
            </a:r>
            <a:r>
              <a:rPr lang="zh-CN" altLang="en-US" sz="2200" dirty="0" smtClean="0">
                <a:latin typeface="+mn-lt"/>
              </a:rPr>
              <a:t> </a:t>
            </a:r>
            <a:r>
              <a:rPr lang="en-US" sz="2200" dirty="0" smtClean="0">
                <a:latin typeface="+mn-lt"/>
              </a:rPr>
              <a:t>could </a:t>
            </a:r>
            <a:r>
              <a:rPr lang="en-US" sz="2200" dirty="0">
                <a:latin typeface="+mn-lt"/>
              </a:rPr>
              <a:t>also be defined based on the </a:t>
            </a:r>
            <a:r>
              <a:rPr lang="en-US" altLang="zh-CN" sz="2200" dirty="0" smtClean="0">
                <a:latin typeface="+mn-lt"/>
              </a:rPr>
              <a:t>equally</a:t>
            </a:r>
            <a:r>
              <a:rPr lang="en-US" altLang="zh-CN" sz="2200" dirty="0">
                <a:latin typeface="+mn-lt"/>
              </a:rPr>
              <a:t>-</a:t>
            </a:r>
            <a:r>
              <a:rPr lang="en-US" altLang="zh-CN" sz="2200" dirty="0" smtClean="0">
                <a:latin typeface="+mn-lt"/>
              </a:rPr>
              <a:t>weighted</a:t>
            </a:r>
            <a:r>
              <a:rPr lang="zh-CN" altLang="en-US" sz="2200" dirty="0" smtClean="0">
                <a:latin typeface="+mn-lt"/>
              </a:rPr>
              <a:t> </a:t>
            </a:r>
            <a:r>
              <a:rPr lang="en-US" sz="2200" dirty="0" smtClean="0">
                <a:latin typeface="+mn-lt"/>
              </a:rPr>
              <a:t>parameters </a:t>
            </a:r>
            <a:r>
              <a:rPr lang="en-US" sz="2200" dirty="0">
                <a:latin typeface="+mn-lt"/>
              </a:rPr>
              <a:t>(scenario-based parameters) provided in the system (Özacar, 2016) </a:t>
            </a:r>
          </a:p>
          <a:p>
            <a:pPr lvl="1"/>
            <a:endParaRPr lang="en-US" sz="2400" dirty="0" smtClean="0">
              <a:latin typeface="+mn-lt"/>
            </a:endParaRPr>
          </a:p>
        </p:txBody>
      </p:sp>
      <p:sp>
        <p:nvSpPr>
          <p:cNvPr id="4" name="Text Placeholder 3"/>
          <p:cNvSpPr>
            <a:spLocks noGrp="1"/>
          </p:cNvSpPr>
          <p:nvPr>
            <p:ph type="body" idx="11"/>
          </p:nvPr>
        </p:nvSpPr>
        <p:spPr/>
        <p:txBody>
          <a:bodyPr/>
          <a:lstStyle/>
          <a:p>
            <a:r>
              <a:rPr lang="en-US" altLang="zh-CN" dirty="0"/>
              <a:t>There</a:t>
            </a:r>
            <a:r>
              <a:rPr lang="zh-CN" altLang="en-US" dirty="0"/>
              <a:t> </a:t>
            </a:r>
            <a:r>
              <a:rPr lang="en-US" altLang="zh-CN" dirty="0"/>
              <a:t>are</a:t>
            </a:r>
            <a:r>
              <a:rPr lang="zh-CN" altLang="en-US" dirty="0"/>
              <a:t> </a:t>
            </a:r>
            <a:r>
              <a:rPr lang="en-US" altLang="zh-CN" dirty="0"/>
              <a:t>multiple</a:t>
            </a:r>
            <a:r>
              <a:rPr lang="zh-CN" altLang="en-US" dirty="0"/>
              <a:t> </a:t>
            </a:r>
            <a:r>
              <a:rPr lang="en-US" altLang="zh-CN" dirty="0"/>
              <a:t>ways</a:t>
            </a:r>
            <a:r>
              <a:rPr lang="zh-CN" altLang="en-US" dirty="0"/>
              <a:t> </a:t>
            </a:r>
            <a:r>
              <a:rPr lang="en-US" altLang="zh-CN" dirty="0"/>
              <a:t>to</a:t>
            </a:r>
            <a:r>
              <a:rPr lang="zh-CN" altLang="en-US" dirty="0"/>
              <a:t> </a:t>
            </a:r>
            <a:r>
              <a:rPr lang="en-US" altLang="zh-CN" dirty="0"/>
              <a:t>measure</a:t>
            </a:r>
            <a:r>
              <a:rPr lang="zh-CN" altLang="en-US" dirty="0"/>
              <a:t> </a:t>
            </a:r>
            <a:r>
              <a:rPr lang="en-US" altLang="zh-CN" dirty="0" smtClean="0"/>
              <a:t>functional</a:t>
            </a:r>
            <a:r>
              <a:rPr lang="zh-CN" altLang="en-US" dirty="0" smtClean="0"/>
              <a:t> </a:t>
            </a:r>
            <a:r>
              <a:rPr lang="en-US" altLang="zh-CN" dirty="0" smtClean="0"/>
              <a:t>feature</a:t>
            </a:r>
            <a:r>
              <a:rPr lang="zh-CN" altLang="en-US" dirty="0" smtClean="0"/>
              <a:t> </a:t>
            </a:r>
            <a:r>
              <a:rPr lang="en-US" altLang="zh-CN" dirty="0" smtClean="0"/>
              <a:t>similarity</a:t>
            </a:r>
            <a:endParaRPr lang="en-US" dirty="0"/>
          </a:p>
        </p:txBody>
      </p:sp>
    </p:spTree>
    <p:extLst>
      <p:ext uri="{BB962C8B-B14F-4D97-AF65-F5344CB8AC3E}">
        <p14:creationId xmlns:p14="http://schemas.microsoft.com/office/powerpoint/2010/main" val="1697672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Literature</a:t>
            </a:r>
            <a:r>
              <a:rPr lang="zh-CN" altLang="en-US" dirty="0" smtClean="0"/>
              <a:t> </a:t>
            </a:r>
            <a:r>
              <a:rPr lang="en-US" altLang="zh-CN" dirty="0" smtClean="0"/>
              <a:t>review</a:t>
            </a:r>
            <a:endParaRPr lang="en-US" dirty="0"/>
          </a:p>
        </p:txBody>
      </p:sp>
      <p:sp>
        <p:nvSpPr>
          <p:cNvPr id="4" name="Text Placeholder 3"/>
          <p:cNvSpPr>
            <a:spLocks noGrp="1"/>
          </p:cNvSpPr>
          <p:nvPr>
            <p:ph type="body" idx="11"/>
          </p:nvPr>
        </p:nvSpPr>
        <p:spPr/>
        <p:txBody>
          <a:bodyPr/>
          <a:lstStyle/>
          <a:p>
            <a:r>
              <a:rPr lang="en-US" altLang="zh-CN" dirty="0" smtClean="0"/>
              <a:t>A</a:t>
            </a:r>
            <a:r>
              <a:rPr lang="zh-CN" altLang="en-US" dirty="0" smtClean="0"/>
              <a:t> </a:t>
            </a:r>
            <a:r>
              <a:rPr lang="en-US" altLang="zh-CN" dirty="0" smtClean="0"/>
              <a:t>prototype</a:t>
            </a:r>
            <a:r>
              <a:rPr lang="zh-CN" altLang="en-US" dirty="0" smtClean="0"/>
              <a:t> </a:t>
            </a:r>
            <a:r>
              <a:rPr lang="en-US" altLang="zh-CN" dirty="0" smtClean="0"/>
              <a:t>for</a:t>
            </a:r>
            <a:r>
              <a:rPr lang="zh-CN" altLang="en-US" dirty="0" smtClean="0"/>
              <a:t> </a:t>
            </a:r>
            <a:r>
              <a:rPr lang="en-US" altLang="zh-CN" dirty="0" smtClean="0"/>
              <a:t>cluster</a:t>
            </a:r>
            <a:r>
              <a:rPr lang="zh-CN" altLang="en-US" dirty="0" smtClean="0"/>
              <a:t> </a:t>
            </a:r>
            <a:r>
              <a:rPr lang="en-US" altLang="zh-CN" dirty="0" smtClean="0"/>
              <a:t>approach</a:t>
            </a:r>
            <a:r>
              <a:rPr lang="zh-CN" altLang="en-US" dirty="0" smtClean="0"/>
              <a:t> </a:t>
            </a:r>
            <a:r>
              <a:rPr lang="en-US" altLang="zh-CN" dirty="0" smtClean="0"/>
              <a:t>for</a:t>
            </a:r>
            <a:r>
              <a:rPr lang="zh-CN" altLang="en-US" dirty="0" smtClean="0"/>
              <a:t> </a:t>
            </a:r>
            <a:r>
              <a:rPr lang="en-US" altLang="zh-CN" dirty="0" smtClean="0"/>
              <a:t>end-user</a:t>
            </a:r>
            <a:r>
              <a:rPr lang="zh-CN" altLang="en-US" dirty="0" smtClean="0"/>
              <a:t> </a:t>
            </a:r>
            <a:r>
              <a:rPr lang="en-US" altLang="zh-CN" dirty="0" smtClean="0"/>
              <a:t>functions</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1541799" y="1460786"/>
            <a:ext cx="6307791" cy="3906861"/>
          </a:xfrm>
          <a:prstGeom prst="rect">
            <a:avLst/>
          </a:prstGeom>
          <a:noFill/>
          <a:ln>
            <a:noFill/>
          </a:ln>
        </p:spPr>
      </p:pic>
      <p:sp>
        <p:nvSpPr>
          <p:cNvPr id="3" name="TextBox 2"/>
          <p:cNvSpPr txBox="1"/>
          <p:nvPr/>
        </p:nvSpPr>
        <p:spPr>
          <a:xfrm>
            <a:off x="1258786" y="5728857"/>
            <a:ext cx="9298379" cy="338554"/>
          </a:xfrm>
          <a:prstGeom prst="rect">
            <a:avLst/>
          </a:prstGeom>
          <a:noFill/>
        </p:spPr>
        <p:txBody>
          <a:bodyPr wrap="square" rtlCol="0">
            <a:spAutoFit/>
          </a:bodyPr>
          <a:lstStyle/>
          <a:p>
            <a:r>
              <a:rPr lang="en-US" sz="1600" dirty="0" smtClean="0"/>
              <a:t>Figure</a:t>
            </a:r>
            <a:r>
              <a:rPr lang="en-US" altLang="zh-CN" sz="1600" dirty="0" smtClean="0"/>
              <a:t>1:</a:t>
            </a:r>
            <a:r>
              <a:rPr lang="en-US" sz="1600" dirty="0" smtClean="0"/>
              <a:t> </a:t>
            </a:r>
            <a:r>
              <a:rPr lang="en-US" altLang="zh-CN" sz="1600" dirty="0" smtClean="0"/>
              <a:t>Prototype</a:t>
            </a:r>
            <a:r>
              <a:rPr lang="zh-CN" altLang="en-US" sz="1600" dirty="0" smtClean="0"/>
              <a:t> </a:t>
            </a:r>
            <a:r>
              <a:rPr lang="en-US" altLang="zh-CN" sz="1600" dirty="0" smtClean="0"/>
              <a:t>for</a:t>
            </a:r>
            <a:r>
              <a:rPr lang="zh-CN" altLang="en-US" sz="1600" dirty="0" smtClean="0"/>
              <a:t> </a:t>
            </a:r>
            <a:r>
              <a:rPr lang="en-US" altLang="zh-CN" sz="1600" dirty="0" smtClean="0"/>
              <a:t>cluster</a:t>
            </a:r>
            <a:r>
              <a:rPr lang="zh-CN" altLang="en-US" sz="1600" dirty="0" smtClean="0"/>
              <a:t> </a:t>
            </a:r>
            <a:r>
              <a:rPr lang="en-US" altLang="zh-CN" sz="1600" dirty="0" smtClean="0"/>
              <a:t>approach</a:t>
            </a:r>
            <a:r>
              <a:rPr lang="zh-CN" altLang="en-US" sz="1600" dirty="0"/>
              <a:t> </a:t>
            </a:r>
            <a:r>
              <a:rPr lang="en-US" altLang="zh-CN" sz="1600" dirty="0" smtClean="0"/>
              <a:t>for</a:t>
            </a:r>
            <a:r>
              <a:rPr lang="zh-CN" altLang="en-US" sz="1600" dirty="0" smtClean="0"/>
              <a:t> </a:t>
            </a:r>
            <a:r>
              <a:rPr lang="en-US" altLang="zh-CN" sz="1600" dirty="0" smtClean="0"/>
              <a:t>end-user</a:t>
            </a:r>
            <a:r>
              <a:rPr lang="zh-CN" altLang="en-US" sz="1600" dirty="0" smtClean="0"/>
              <a:t> </a:t>
            </a:r>
            <a:r>
              <a:rPr lang="en-US" altLang="zh-CN" sz="1600" dirty="0" smtClean="0"/>
              <a:t>functions</a:t>
            </a:r>
            <a:r>
              <a:rPr lang="en-US" sz="1600" dirty="0" smtClean="0"/>
              <a:t>(Nikerson </a:t>
            </a:r>
            <a:r>
              <a:rPr lang="en-US" sz="1600" dirty="0"/>
              <a:t>&amp; Corter, 2008)</a:t>
            </a:r>
          </a:p>
        </p:txBody>
      </p:sp>
    </p:spTree>
    <p:extLst>
      <p:ext uri="{BB962C8B-B14F-4D97-AF65-F5344CB8AC3E}">
        <p14:creationId xmlns:p14="http://schemas.microsoft.com/office/powerpoint/2010/main" val="13892621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4" name="Text Placeholder 3"/>
          <p:cNvSpPr>
            <a:spLocks noGrp="1"/>
          </p:cNvSpPr>
          <p:nvPr>
            <p:ph type="body" idx="11"/>
          </p:nvPr>
        </p:nvSpPr>
        <p:spPr/>
        <p:txBody>
          <a:bodyPr/>
          <a:lstStyle/>
          <a:p>
            <a:r>
              <a:rPr lang="en-US" altLang="zh-CN" dirty="0" smtClean="0"/>
              <a:t>After</a:t>
            </a:r>
            <a:r>
              <a:rPr lang="zh-CN" altLang="en-US" dirty="0" smtClean="0"/>
              <a:t> </a:t>
            </a:r>
            <a:r>
              <a:rPr lang="en-US" altLang="zh-CN" dirty="0" smtClean="0"/>
              <a:t>doing</a:t>
            </a:r>
            <a:r>
              <a:rPr lang="zh-CN" altLang="en-US" dirty="0" smtClean="0"/>
              <a:t> </a:t>
            </a:r>
            <a:r>
              <a:rPr lang="en-US" altLang="zh-CN" dirty="0" smtClean="0"/>
              <a:t>a</a:t>
            </a:r>
            <a:r>
              <a:rPr lang="zh-CN" altLang="en-US" dirty="0" smtClean="0"/>
              <a:t> </a:t>
            </a:r>
            <a:r>
              <a:rPr lang="en-US" altLang="zh-CN" dirty="0" smtClean="0"/>
              <a:t>meta-analysis</a:t>
            </a:r>
            <a:r>
              <a:rPr lang="zh-CN" altLang="en-US" dirty="0" smtClean="0"/>
              <a:t> </a:t>
            </a:r>
            <a:r>
              <a:rPr lang="en-US" altLang="zh-CN" dirty="0" smtClean="0"/>
              <a:t>on</a:t>
            </a:r>
            <a:r>
              <a:rPr lang="zh-CN" altLang="en-US" dirty="0" smtClean="0"/>
              <a:t> </a:t>
            </a:r>
            <a:r>
              <a:rPr lang="en-US" altLang="zh-CN" dirty="0" smtClean="0"/>
              <a:t>code</a:t>
            </a:r>
            <a:r>
              <a:rPr lang="zh-CN" altLang="en-US" dirty="0" smtClean="0"/>
              <a:t> </a:t>
            </a:r>
            <a:r>
              <a:rPr lang="en-US" altLang="zh-CN" dirty="0" smtClean="0"/>
              <a:t>similarity</a:t>
            </a:r>
            <a:endParaRPr lang="en-US" dirty="0"/>
          </a:p>
        </p:txBody>
      </p:sp>
      <p:sp>
        <p:nvSpPr>
          <p:cNvPr id="8" name="TextBox 7"/>
          <p:cNvSpPr txBox="1"/>
          <p:nvPr/>
        </p:nvSpPr>
        <p:spPr>
          <a:xfrm>
            <a:off x="1514939" y="5689898"/>
            <a:ext cx="6568145" cy="338554"/>
          </a:xfrm>
          <a:prstGeom prst="rect">
            <a:avLst/>
          </a:prstGeom>
          <a:noFill/>
        </p:spPr>
        <p:txBody>
          <a:bodyPr wrap="none" rtlCol="0">
            <a:spAutoFit/>
          </a:bodyPr>
          <a:lstStyle/>
          <a:p>
            <a:r>
              <a:rPr lang="en-US" sz="1600" dirty="0" smtClean="0"/>
              <a:t>Table </a:t>
            </a:r>
            <a:r>
              <a:rPr lang="en-US" altLang="zh-CN" sz="1600" dirty="0"/>
              <a:t>1</a:t>
            </a:r>
            <a:r>
              <a:rPr lang="en-US" sz="1600" dirty="0" smtClean="0"/>
              <a:t> Characteristics for different code similarity measurement approaches</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1856833237"/>
              </p:ext>
            </p:extLst>
          </p:nvPr>
        </p:nvGraphicFramePr>
        <p:xfrm>
          <a:off x="350609" y="1569494"/>
          <a:ext cx="9066973" cy="3983926"/>
        </p:xfrm>
        <a:graphic>
          <a:graphicData uri="http://schemas.openxmlformats.org/drawingml/2006/table">
            <a:tbl>
              <a:tblPr/>
              <a:tblGrid>
                <a:gridCol w="1126791"/>
                <a:gridCol w="774481"/>
                <a:gridCol w="791570"/>
                <a:gridCol w="856021"/>
                <a:gridCol w="1000420"/>
                <a:gridCol w="1484835"/>
                <a:gridCol w="1421651"/>
                <a:gridCol w="1611204"/>
              </a:tblGrid>
              <a:tr h="525353">
                <a:tc>
                  <a:txBody>
                    <a:bodyPr/>
                    <a:lstStyle/>
                    <a:p>
                      <a:pPr algn="ctr" fontAlgn="ctr"/>
                      <a:r>
                        <a:rPr lang="en-US" sz="1400" b="1" i="0" u="none" strike="noStrike">
                          <a:solidFill>
                            <a:srgbClr val="44546A"/>
                          </a:solidFill>
                          <a:effectLst/>
                          <a:latin typeface="Calibri" charset="0"/>
                        </a:rPr>
                        <a:t>Type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Syntactic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44546A"/>
                          </a:solidFill>
                          <a:effectLst/>
                          <a:latin typeface="Calibri" charset="0"/>
                        </a:rPr>
                        <a:t>Semantic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High Efficiency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High Accuracy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Need Human Support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Work for Large Scale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Need pre-requirements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25353">
                <a:tc>
                  <a:txBody>
                    <a:bodyPr/>
                    <a:lstStyle/>
                    <a:p>
                      <a:pPr algn="ctr" fontAlgn="ctr"/>
                      <a:r>
                        <a:rPr lang="en-US" sz="1400" b="1" i="0" u="none" strike="noStrike">
                          <a:solidFill>
                            <a:srgbClr val="44546A"/>
                          </a:solidFill>
                          <a:effectLst/>
                          <a:latin typeface="Calibri" charset="0"/>
                        </a:rPr>
                        <a:t>String Structure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1400" b="1" i="0" u="none" strike="noStrike" dirty="0" smtClean="0">
                          <a:solidFill>
                            <a:srgbClr val="44546A"/>
                          </a:solidFill>
                          <a:effectLst/>
                          <a:latin typeface="Calibri" charset="0"/>
                        </a:rPr>
                        <a:t>No</a:t>
                      </a:r>
                      <a:endParaRPr lang="is-IS" sz="1400" b="1" i="0" u="none" strike="noStrike" dirty="0">
                        <a:solidFill>
                          <a:srgbClr val="44546A"/>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r>
              <a:tr h="525353">
                <a:tc>
                  <a:txBody>
                    <a:bodyPr/>
                    <a:lstStyle/>
                    <a:p>
                      <a:pPr algn="ctr" fontAlgn="ctr"/>
                      <a:r>
                        <a:rPr lang="en-US" sz="1400" b="1" i="0" u="none" strike="noStrike">
                          <a:solidFill>
                            <a:srgbClr val="44546A"/>
                          </a:solidFill>
                          <a:effectLst/>
                          <a:latin typeface="Calibri" charset="0"/>
                        </a:rPr>
                        <a:t>Token Structure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r>
              <a:tr h="846402">
                <a:tc>
                  <a:txBody>
                    <a:bodyPr/>
                    <a:lstStyle/>
                    <a:p>
                      <a:pPr algn="ctr" fontAlgn="ctr"/>
                      <a:r>
                        <a:rPr lang="en-US" sz="1400" b="1" i="0" u="none" strike="noStrike">
                          <a:solidFill>
                            <a:srgbClr val="44546A"/>
                          </a:solidFill>
                          <a:effectLst/>
                          <a:latin typeface="Calibri" charset="0"/>
                        </a:rPr>
                        <a:t>Abstract Tree (Graph) Structure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44546A"/>
                          </a:solidFill>
                          <a:effectLst/>
                          <a:latin typeface="Calibri" charset="0"/>
                        </a:rPr>
                        <a:t>Yes</a:t>
                      </a:r>
                      <a:endParaRPr lang="en-US" sz="1400" b="1" i="0" u="none" strike="noStrike" dirty="0">
                        <a:solidFill>
                          <a:srgbClr val="44546A"/>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dirty="0" smtClean="0">
                          <a:solidFill>
                            <a:srgbClr val="44546A"/>
                          </a:solidFill>
                          <a:effectLst/>
                          <a:latin typeface="Calibri" charset="0"/>
                        </a:rPr>
                        <a:t>No</a:t>
                      </a:r>
                      <a:endParaRPr lang="en-US" sz="1400" b="1" i="0" u="none" strike="noStrike" dirty="0">
                        <a:solidFill>
                          <a:srgbClr val="44546A"/>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r>
              <a:tr h="525353">
                <a:tc>
                  <a:txBody>
                    <a:bodyPr/>
                    <a:lstStyle/>
                    <a:p>
                      <a:pPr algn="ctr" fontAlgn="ctr"/>
                      <a:r>
                        <a:rPr lang="en-US" sz="1400" b="1" i="0" u="none" strike="noStrike">
                          <a:solidFill>
                            <a:srgbClr val="44546A"/>
                          </a:solidFill>
                          <a:effectLst/>
                          <a:latin typeface="Calibri" charset="0"/>
                        </a:rPr>
                        <a:t>Metric </a:t>
                      </a:r>
                      <a:br>
                        <a:rPr lang="en-US" sz="1400" b="1" i="0" u="none" strike="noStrike">
                          <a:solidFill>
                            <a:srgbClr val="44546A"/>
                          </a:solidFill>
                          <a:effectLst/>
                          <a:latin typeface="Calibri" charset="0"/>
                        </a:rPr>
                      </a:br>
                      <a:r>
                        <a:rPr lang="en-US" sz="1400" b="1" i="0" u="none" strike="noStrike">
                          <a:solidFill>
                            <a:srgbClr val="44546A"/>
                          </a:solidFill>
                          <a:effectLst/>
                          <a:latin typeface="Calibri" charset="0"/>
                        </a:rPr>
                        <a:t>Based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r>
              <a:tr h="525353">
                <a:tc>
                  <a:txBody>
                    <a:bodyPr/>
                    <a:lstStyle/>
                    <a:p>
                      <a:pPr algn="ctr" fontAlgn="ctr"/>
                      <a:r>
                        <a:rPr lang="en-US" sz="1400" b="1" i="0" u="none" strike="noStrike">
                          <a:solidFill>
                            <a:srgbClr val="44546A"/>
                          </a:solidFill>
                          <a:effectLst/>
                          <a:latin typeface="Calibri" charset="0"/>
                        </a:rPr>
                        <a:t>Machine </a:t>
                      </a:r>
                      <a:br>
                        <a:rPr lang="en-US" sz="1400" b="1" i="0" u="none" strike="noStrike">
                          <a:solidFill>
                            <a:srgbClr val="44546A"/>
                          </a:solidFill>
                          <a:effectLst/>
                          <a:latin typeface="Calibri" charset="0"/>
                        </a:rPr>
                      </a:br>
                      <a:r>
                        <a:rPr lang="en-US" sz="1400" b="1" i="0" u="none" strike="noStrike">
                          <a:solidFill>
                            <a:srgbClr val="44546A"/>
                          </a:solidFill>
                          <a:effectLst/>
                          <a:latin typeface="Calibri" charset="0"/>
                        </a:rPr>
                        <a:t>Learning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r>
              <a:tr h="510759">
                <a:tc>
                  <a:txBody>
                    <a:bodyPr/>
                    <a:lstStyle/>
                    <a:p>
                      <a:pPr algn="ctr" fontAlgn="ctr"/>
                      <a:r>
                        <a:rPr lang="en-US" sz="1400" b="1" i="0" u="none" strike="noStrike">
                          <a:solidFill>
                            <a:srgbClr val="44546A"/>
                          </a:solidFill>
                          <a:effectLst/>
                          <a:latin typeface="Calibri" charset="0"/>
                        </a:rPr>
                        <a:t>Mashup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kern="1200" dirty="0">
                          <a:solidFill>
                            <a:srgbClr val="44546A"/>
                          </a:solidFill>
                          <a:effectLst/>
                          <a:latin typeface="Calibri" charset="0"/>
                          <a:ea typeface="+mn-ea"/>
                          <a:cs typeface="+mn-cs"/>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7E1B4"/>
                    </a:solidFill>
                  </a:tcPr>
                </a:tc>
              </a:tr>
            </a:tbl>
          </a:graphicData>
        </a:graphic>
      </p:graphicFrame>
    </p:spTree>
    <p:extLst>
      <p:ext uri="{BB962C8B-B14F-4D97-AF65-F5344CB8AC3E}">
        <p14:creationId xmlns:p14="http://schemas.microsoft.com/office/powerpoint/2010/main" val="13381296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4" name="Text Placeholder 3"/>
          <p:cNvSpPr>
            <a:spLocks noGrp="1"/>
          </p:cNvSpPr>
          <p:nvPr>
            <p:ph type="body" idx="11"/>
          </p:nvPr>
        </p:nvSpPr>
        <p:spPr/>
        <p:txBody>
          <a:bodyPr/>
          <a:lstStyle/>
          <a:p>
            <a:r>
              <a:rPr lang="en-US" altLang="zh-CN" dirty="0" smtClean="0"/>
              <a:t>After</a:t>
            </a:r>
            <a:r>
              <a:rPr lang="zh-CN" altLang="en-US" dirty="0" smtClean="0"/>
              <a:t> </a:t>
            </a:r>
            <a:r>
              <a:rPr lang="en-US" altLang="zh-CN" dirty="0" smtClean="0"/>
              <a:t>doing</a:t>
            </a:r>
            <a:r>
              <a:rPr lang="zh-CN" altLang="en-US" dirty="0" smtClean="0"/>
              <a:t> </a:t>
            </a:r>
            <a:r>
              <a:rPr lang="en-US" altLang="zh-CN" dirty="0" smtClean="0"/>
              <a:t>a</a:t>
            </a:r>
            <a:r>
              <a:rPr lang="zh-CN" altLang="en-US" dirty="0" smtClean="0"/>
              <a:t> </a:t>
            </a:r>
            <a:r>
              <a:rPr lang="en-US" altLang="zh-CN" dirty="0" smtClean="0"/>
              <a:t>meta-analysis</a:t>
            </a:r>
            <a:r>
              <a:rPr lang="zh-CN" altLang="en-US" dirty="0" smtClean="0"/>
              <a:t> </a:t>
            </a:r>
            <a:r>
              <a:rPr lang="en-US" altLang="zh-CN" dirty="0" smtClean="0"/>
              <a:t>on</a:t>
            </a:r>
            <a:r>
              <a:rPr lang="zh-CN" altLang="en-US" dirty="0" smtClean="0"/>
              <a:t> </a:t>
            </a:r>
            <a:r>
              <a:rPr lang="en-US" altLang="zh-CN" dirty="0" smtClean="0"/>
              <a:t>code</a:t>
            </a:r>
            <a:r>
              <a:rPr lang="zh-CN" altLang="en-US" dirty="0" smtClean="0"/>
              <a:t> </a:t>
            </a:r>
            <a:r>
              <a:rPr lang="en-US" altLang="zh-CN" dirty="0" smtClean="0"/>
              <a:t>similarity</a:t>
            </a:r>
            <a:endParaRPr lang="en-US" dirty="0"/>
          </a:p>
        </p:txBody>
      </p:sp>
      <p:sp>
        <p:nvSpPr>
          <p:cNvPr id="8" name="TextBox 7"/>
          <p:cNvSpPr txBox="1"/>
          <p:nvPr/>
        </p:nvSpPr>
        <p:spPr>
          <a:xfrm>
            <a:off x="1514939" y="5689898"/>
            <a:ext cx="6568145" cy="338554"/>
          </a:xfrm>
          <a:prstGeom prst="rect">
            <a:avLst/>
          </a:prstGeom>
          <a:noFill/>
        </p:spPr>
        <p:txBody>
          <a:bodyPr wrap="none" rtlCol="0">
            <a:spAutoFit/>
          </a:bodyPr>
          <a:lstStyle/>
          <a:p>
            <a:r>
              <a:rPr lang="en-US" sz="1600" dirty="0" smtClean="0"/>
              <a:t>Table </a:t>
            </a:r>
            <a:r>
              <a:rPr lang="en-US" altLang="zh-CN" sz="1600" dirty="0"/>
              <a:t>1</a:t>
            </a:r>
            <a:r>
              <a:rPr lang="en-US" sz="1600" dirty="0" smtClean="0"/>
              <a:t> Characteristics for different code similarity measurement approaches</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2137036183"/>
              </p:ext>
            </p:extLst>
          </p:nvPr>
        </p:nvGraphicFramePr>
        <p:xfrm>
          <a:off x="350609" y="1569494"/>
          <a:ext cx="9066973" cy="3983926"/>
        </p:xfrm>
        <a:graphic>
          <a:graphicData uri="http://schemas.openxmlformats.org/drawingml/2006/table">
            <a:tbl>
              <a:tblPr/>
              <a:tblGrid>
                <a:gridCol w="1126791"/>
                <a:gridCol w="774481"/>
                <a:gridCol w="791570"/>
                <a:gridCol w="856021"/>
                <a:gridCol w="1000420"/>
                <a:gridCol w="1484835"/>
                <a:gridCol w="1421651"/>
                <a:gridCol w="1611204"/>
              </a:tblGrid>
              <a:tr h="525353">
                <a:tc>
                  <a:txBody>
                    <a:bodyPr/>
                    <a:lstStyle/>
                    <a:p>
                      <a:pPr algn="ctr" fontAlgn="ctr"/>
                      <a:r>
                        <a:rPr lang="en-US" sz="1400" b="1" i="0" u="none" strike="noStrike">
                          <a:solidFill>
                            <a:srgbClr val="44546A"/>
                          </a:solidFill>
                          <a:effectLst/>
                          <a:latin typeface="Calibri" charset="0"/>
                        </a:rPr>
                        <a:t>Type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Syntactic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44546A"/>
                          </a:solidFill>
                          <a:effectLst/>
                          <a:latin typeface="Calibri" charset="0"/>
                        </a:rPr>
                        <a:t>Semantic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High Efficiency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High Accuracy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Need Human Support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Work for Large Scale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Need pre-requirements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25353">
                <a:tc>
                  <a:txBody>
                    <a:bodyPr/>
                    <a:lstStyle/>
                    <a:p>
                      <a:pPr algn="ctr" fontAlgn="ctr"/>
                      <a:r>
                        <a:rPr lang="en-US" sz="1400" b="1" i="0" u="none" strike="noStrike" dirty="0">
                          <a:solidFill>
                            <a:schemeClr val="accent4">
                              <a:lumMod val="60000"/>
                              <a:lumOff val="40000"/>
                            </a:schemeClr>
                          </a:solidFill>
                          <a:effectLst/>
                          <a:latin typeface="Calibri" charset="0"/>
                        </a:rPr>
                        <a:t>String Structure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1400" b="1" i="0" u="none" strike="noStrike" dirty="0" smtClean="0">
                          <a:solidFill>
                            <a:srgbClr val="44546A"/>
                          </a:solidFill>
                          <a:effectLst/>
                          <a:latin typeface="Calibri" charset="0"/>
                        </a:rPr>
                        <a:t>No</a:t>
                      </a:r>
                      <a:endParaRPr lang="is-IS" sz="1400" b="1" i="0" u="none" strike="noStrike" dirty="0">
                        <a:solidFill>
                          <a:srgbClr val="44546A"/>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r>
              <a:tr h="525353">
                <a:tc>
                  <a:txBody>
                    <a:bodyPr/>
                    <a:lstStyle/>
                    <a:p>
                      <a:pPr algn="ctr" fontAlgn="ctr"/>
                      <a:r>
                        <a:rPr lang="en-US" sz="1400" b="1" i="0" u="none" strike="noStrike">
                          <a:solidFill>
                            <a:schemeClr val="accent4">
                              <a:lumMod val="60000"/>
                              <a:lumOff val="40000"/>
                            </a:schemeClr>
                          </a:solidFill>
                          <a:effectLst/>
                          <a:latin typeface="Calibri" charset="0"/>
                        </a:rPr>
                        <a:t>Token Structure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r>
              <a:tr h="846402">
                <a:tc>
                  <a:txBody>
                    <a:bodyPr/>
                    <a:lstStyle/>
                    <a:p>
                      <a:pPr algn="ctr" fontAlgn="ctr"/>
                      <a:r>
                        <a:rPr lang="en-US" sz="1400" b="1" i="0" u="none" strike="noStrike" dirty="0">
                          <a:solidFill>
                            <a:schemeClr val="accent4">
                              <a:lumMod val="60000"/>
                              <a:lumOff val="40000"/>
                            </a:schemeClr>
                          </a:solidFill>
                          <a:effectLst/>
                          <a:latin typeface="Calibri" charset="0"/>
                        </a:rPr>
                        <a:t>Abstract Tree (Graph) Structure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rgbClr val="44546A"/>
                          </a:solidFill>
                          <a:effectLst/>
                          <a:latin typeface="Calibri" charset="0"/>
                        </a:rPr>
                        <a:t>Yes</a:t>
                      </a:r>
                      <a:endParaRPr lang="en-US" sz="1400" b="1" i="0" u="none" strike="noStrike" dirty="0">
                        <a:solidFill>
                          <a:srgbClr val="44546A"/>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dirty="0" smtClean="0">
                          <a:solidFill>
                            <a:srgbClr val="44546A"/>
                          </a:solidFill>
                          <a:effectLst/>
                          <a:latin typeface="Calibri" charset="0"/>
                        </a:rPr>
                        <a:t>No</a:t>
                      </a:r>
                      <a:endParaRPr lang="en-US" sz="1400" b="1" i="0" u="none" strike="noStrike" dirty="0">
                        <a:solidFill>
                          <a:srgbClr val="44546A"/>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r>
              <a:tr h="525353">
                <a:tc>
                  <a:txBody>
                    <a:bodyPr/>
                    <a:lstStyle/>
                    <a:p>
                      <a:pPr algn="ctr" fontAlgn="ctr"/>
                      <a:r>
                        <a:rPr lang="en-US" sz="1400" b="1" i="0" u="none" strike="noStrike">
                          <a:solidFill>
                            <a:srgbClr val="44546A"/>
                          </a:solidFill>
                          <a:effectLst/>
                          <a:latin typeface="Calibri" charset="0"/>
                        </a:rPr>
                        <a:t>Metric </a:t>
                      </a:r>
                      <a:br>
                        <a:rPr lang="en-US" sz="1400" b="1" i="0" u="none" strike="noStrike">
                          <a:solidFill>
                            <a:srgbClr val="44546A"/>
                          </a:solidFill>
                          <a:effectLst/>
                          <a:latin typeface="Calibri" charset="0"/>
                        </a:rPr>
                      </a:br>
                      <a:r>
                        <a:rPr lang="en-US" sz="1400" b="1" i="0" u="none" strike="noStrike">
                          <a:solidFill>
                            <a:srgbClr val="44546A"/>
                          </a:solidFill>
                          <a:effectLst/>
                          <a:latin typeface="Calibri" charset="0"/>
                        </a:rPr>
                        <a:t>Based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r>
              <a:tr h="525353">
                <a:tc>
                  <a:txBody>
                    <a:bodyPr/>
                    <a:lstStyle/>
                    <a:p>
                      <a:pPr algn="ctr" fontAlgn="ctr"/>
                      <a:r>
                        <a:rPr lang="en-US" sz="1400" b="1" i="0" u="none" strike="noStrike">
                          <a:solidFill>
                            <a:srgbClr val="44546A"/>
                          </a:solidFill>
                          <a:effectLst/>
                          <a:latin typeface="Calibri" charset="0"/>
                        </a:rPr>
                        <a:t>Machine </a:t>
                      </a:r>
                      <a:br>
                        <a:rPr lang="en-US" sz="1400" b="1" i="0" u="none" strike="noStrike">
                          <a:solidFill>
                            <a:srgbClr val="44546A"/>
                          </a:solidFill>
                          <a:effectLst/>
                          <a:latin typeface="Calibri" charset="0"/>
                        </a:rPr>
                      </a:br>
                      <a:r>
                        <a:rPr lang="en-US" sz="1400" b="1" i="0" u="none" strike="noStrike">
                          <a:solidFill>
                            <a:srgbClr val="44546A"/>
                          </a:solidFill>
                          <a:effectLst/>
                          <a:latin typeface="Calibri" charset="0"/>
                        </a:rPr>
                        <a:t>Learning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r>
              <a:tr h="510759">
                <a:tc>
                  <a:txBody>
                    <a:bodyPr/>
                    <a:lstStyle/>
                    <a:p>
                      <a:pPr algn="ctr" fontAlgn="ctr"/>
                      <a:r>
                        <a:rPr lang="en-US" sz="1400" b="1" i="0" u="none" strike="noStrike">
                          <a:solidFill>
                            <a:srgbClr val="44546A"/>
                          </a:solidFill>
                          <a:effectLst/>
                          <a:latin typeface="Calibri" charset="0"/>
                        </a:rPr>
                        <a:t>Mashup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Yes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r>
                        <a:rPr lang="en-US" sz="1400" b="1" i="0" u="none" strike="noStrike" dirty="0">
                          <a:solidFill>
                            <a:srgbClr val="44546A"/>
                          </a:solidFill>
                          <a:effectLst/>
                          <a:latin typeface="Calibri" charset="0"/>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r>
            </a:tbl>
          </a:graphicData>
        </a:graphic>
      </p:graphicFrame>
    </p:spTree>
    <p:extLst>
      <p:ext uri="{BB962C8B-B14F-4D97-AF65-F5344CB8AC3E}">
        <p14:creationId xmlns:p14="http://schemas.microsoft.com/office/powerpoint/2010/main" val="7750224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4" name="Text Placeholder 3"/>
          <p:cNvSpPr>
            <a:spLocks noGrp="1"/>
          </p:cNvSpPr>
          <p:nvPr>
            <p:ph type="body" idx="11"/>
          </p:nvPr>
        </p:nvSpPr>
        <p:spPr/>
        <p:txBody>
          <a:bodyPr/>
          <a:lstStyle/>
          <a:p>
            <a:r>
              <a:rPr lang="en-US" altLang="zh-CN" dirty="0" smtClean="0"/>
              <a:t>I</a:t>
            </a:r>
            <a:r>
              <a:rPr lang="zh-CN" altLang="en-US" dirty="0" smtClean="0"/>
              <a:t> </a:t>
            </a:r>
            <a:r>
              <a:rPr lang="en-US" altLang="zh-CN" dirty="0" smtClean="0"/>
              <a:t>compare</a:t>
            </a:r>
            <a:r>
              <a:rPr lang="zh-CN" altLang="en-US" dirty="0" smtClean="0"/>
              <a:t> </a:t>
            </a:r>
            <a:r>
              <a:rPr lang="en-US" altLang="zh-CN" dirty="0" smtClean="0"/>
              <a:t>several</a:t>
            </a:r>
            <a:r>
              <a:rPr lang="zh-CN" altLang="en-US" dirty="0" smtClean="0"/>
              <a:t> </a:t>
            </a:r>
            <a:r>
              <a:rPr lang="en-US" altLang="zh-CN" dirty="0" smtClean="0"/>
              <a:t>different</a:t>
            </a:r>
            <a:r>
              <a:rPr lang="zh-CN" altLang="en-US" dirty="0" smtClean="0"/>
              <a:t> </a:t>
            </a:r>
            <a:r>
              <a:rPr lang="en-US" altLang="zh-CN" dirty="0" smtClean="0"/>
              <a:t>code</a:t>
            </a:r>
            <a:r>
              <a:rPr lang="zh-CN" altLang="en-US" dirty="0" smtClean="0"/>
              <a:t> </a:t>
            </a:r>
            <a:r>
              <a:rPr lang="en-US" altLang="zh-CN" dirty="0" smtClean="0"/>
              <a:t>clone</a:t>
            </a:r>
            <a:r>
              <a:rPr lang="zh-CN" altLang="en-US" dirty="0" smtClean="0"/>
              <a:t> </a:t>
            </a:r>
            <a:r>
              <a:rPr lang="en-US" altLang="zh-CN" dirty="0" smtClean="0"/>
              <a:t>detections</a:t>
            </a:r>
            <a:r>
              <a:rPr lang="zh-CN" altLang="en-US" dirty="0" smtClean="0"/>
              <a:t> </a:t>
            </a:r>
            <a:r>
              <a:rPr lang="en-US" altLang="zh-CN" dirty="0" smtClean="0"/>
              <a:t>tools</a:t>
            </a:r>
            <a:r>
              <a:rPr lang="zh-CN" altLang="en-US" dirty="0" smtClean="0"/>
              <a:t> </a:t>
            </a:r>
            <a:r>
              <a:rPr lang="en-US" altLang="zh-CN" dirty="0" smtClean="0"/>
              <a:t>and</a:t>
            </a:r>
            <a:r>
              <a:rPr lang="zh-CN" altLang="en-US" dirty="0" smtClean="0"/>
              <a:t> </a:t>
            </a:r>
            <a:r>
              <a:rPr lang="en-US" altLang="zh-CN" dirty="0" smtClean="0"/>
              <a:t>find</a:t>
            </a:r>
            <a:r>
              <a:rPr lang="zh-CN" altLang="en-US" dirty="0" smtClean="0"/>
              <a:t> </a:t>
            </a:r>
            <a:r>
              <a:rPr lang="en-US" altLang="zh-CN" dirty="0" smtClean="0"/>
              <a:t>out</a:t>
            </a:r>
            <a:endParaRPr lang="en-US" dirty="0"/>
          </a:p>
        </p:txBody>
      </p:sp>
      <p:sp>
        <p:nvSpPr>
          <p:cNvPr id="8" name="TextBox 7"/>
          <p:cNvSpPr txBox="1"/>
          <p:nvPr/>
        </p:nvSpPr>
        <p:spPr>
          <a:xfrm>
            <a:off x="1838759" y="5049932"/>
            <a:ext cx="5493812" cy="338554"/>
          </a:xfrm>
          <a:prstGeom prst="rect">
            <a:avLst/>
          </a:prstGeom>
          <a:noFill/>
        </p:spPr>
        <p:txBody>
          <a:bodyPr wrap="none" rtlCol="0">
            <a:spAutoFit/>
          </a:bodyPr>
          <a:lstStyle/>
          <a:p>
            <a:r>
              <a:rPr lang="en-US" sz="1600" dirty="0" smtClean="0"/>
              <a:t>Table 2 Characteristics for different code clone detection tools</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2075453363"/>
              </p:ext>
            </p:extLst>
          </p:nvPr>
        </p:nvGraphicFramePr>
        <p:xfrm>
          <a:off x="1514938" y="1975329"/>
          <a:ext cx="6141455" cy="2855976"/>
        </p:xfrm>
        <a:graphic>
          <a:graphicData uri="http://schemas.openxmlformats.org/drawingml/2006/table">
            <a:tbl>
              <a:tblPr/>
              <a:tblGrid>
                <a:gridCol w="1766531"/>
                <a:gridCol w="1200689"/>
                <a:gridCol w="1200689"/>
                <a:gridCol w="1973546"/>
              </a:tblGrid>
              <a:tr h="475996">
                <a:tc>
                  <a:txBody>
                    <a:bodyPr/>
                    <a:lstStyle/>
                    <a:p>
                      <a:pPr algn="ctr" fontAlgn="ctr"/>
                      <a:r>
                        <a:rPr lang="en-US" sz="1400" b="1" i="0" u="none" strike="noStrike">
                          <a:solidFill>
                            <a:srgbClr val="44546A"/>
                          </a:solidFill>
                          <a:effectLst/>
                          <a:latin typeface="Calibri" charset="0"/>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Structual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1" i="0" u="none" strike="noStrike" dirty="0" smtClean="0">
                          <a:solidFill>
                            <a:srgbClr val="44546A"/>
                          </a:solidFill>
                          <a:effectLst/>
                          <a:latin typeface="Calibri" charset="0"/>
                        </a:rPr>
                        <a:t>Lexical</a:t>
                      </a:r>
                      <a:endParaRPr lang="en-US" sz="1400" b="1" i="0" u="none" strike="noStrike" dirty="0">
                        <a:solidFill>
                          <a:srgbClr val="44546A"/>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Javascript/HTML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75996">
                <a:tc>
                  <a:txBody>
                    <a:bodyPr/>
                    <a:lstStyle/>
                    <a:p>
                      <a:pPr algn="ctr" fontAlgn="ctr"/>
                      <a:r>
                        <a:rPr lang="en-US" sz="1400" b="1" i="0" u="none" strike="noStrike">
                          <a:solidFill>
                            <a:srgbClr val="44546A"/>
                          </a:solidFill>
                          <a:effectLst/>
                          <a:latin typeface="Calibri" charset="0"/>
                        </a:rPr>
                        <a:t>MOSS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400" b="1" i="0" u="none" strike="noStrike" dirty="0">
                          <a:solidFill>
                            <a:srgbClr val="44546A"/>
                          </a:solidFill>
                          <a:effectLst/>
                          <a:latin typeface="Calibri" charset="0"/>
                        </a:rPr>
                        <a: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tr-TR" sz="1400" b="1" i="0" u="none" strike="noStrike">
                          <a:solidFill>
                            <a:srgbClr val="44546A"/>
                          </a:solidFill>
                          <a:effectLst/>
                          <a:latin typeface="Calibri" charset="0"/>
                        </a:rPr>
                        <a: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tr-TR" sz="1400" b="1" i="0" u="none" strike="noStrike">
                          <a:solidFill>
                            <a:srgbClr val="44546A"/>
                          </a:solidFill>
                          <a:effectLst/>
                          <a:latin typeface="Calibri" charset="0"/>
                        </a:rPr>
                        <a: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r>
              <a:tr h="475996">
                <a:tc>
                  <a:txBody>
                    <a:bodyPr/>
                    <a:lstStyle/>
                    <a:p>
                      <a:pPr algn="ctr" fontAlgn="ctr"/>
                      <a:r>
                        <a:rPr lang="en-US" sz="1400" b="1" i="0" u="none" strike="noStrike">
                          <a:solidFill>
                            <a:srgbClr val="44546A"/>
                          </a:solidFill>
                          <a:effectLst/>
                          <a:latin typeface="Calibri" charset="0"/>
                        </a:rPr>
                        <a:t>PDetect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400" b="1" i="0" u="none" strike="noStrike">
                          <a:solidFill>
                            <a:srgbClr val="44546A"/>
                          </a:solidFill>
                          <a:effectLst/>
                          <a:latin typeface="Calibri" charset="0"/>
                        </a:rPr>
                        <a: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tr-TR" sz="1400" b="1" i="0" u="none" strike="noStrike">
                          <a:solidFill>
                            <a:srgbClr val="44546A"/>
                          </a:solidFill>
                          <a:effectLst/>
                          <a:latin typeface="Calibri" charset="0"/>
                        </a:rPr>
                        <a: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1" i="0" u="none" strike="noStrike">
                          <a:solidFill>
                            <a:srgbClr val="44546A"/>
                          </a:solidFill>
                          <a:effectLst/>
                          <a:latin typeface="Calibri" charset="0"/>
                        </a:rPr>
                        <a:t>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r>
              <a:tr h="475996">
                <a:tc>
                  <a:txBody>
                    <a:bodyPr/>
                    <a:lstStyle/>
                    <a:p>
                      <a:pPr algn="ctr" fontAlgn="ctr"/>
                      <a:r>
                        <a:rPr lang="en-US" sz="1400" b="1" i="0" u="none" strike="noStrike">
                          <a:solidFill>
                            <a:srgbClr val="44546A"/>
                          </a:solidFill>
                          <a:effectLst/>
                          <a:latin typeface="Calibri" charset="0"/>
                        </a:rPr>
                        <a:t>SID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44546A"/>
                          </a:solidFill>
                          <a:effectLst/>
                          <a:latin typeface="Calibri" charset="0"/>
                        </a:rPr>
                        <a:t>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400" b="1" i="0" u="none" strike="noStrike">
                          <a:solidFill>
                            <a:srgbClr val="44546A"/>
                          </a:solidFill>
                          <a:effectLst/>
                          <a:latin typeface="Calibri" charset="0"/>
                        </a:rPr>
                        <a:t>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400" b="1" i="0" u="none" strike="noStrike">
                          <a:solidFill>
                            <a:srgbClr val="44546A"/>
                          </a:solidFill>
                          <a:effectLst/>
                          <a:latin typeface="Calibri" charset="0"/>
                        </a:rPr>
                        <a:t>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r>
              <a:tr h="475996">
                <a:tc>
                  <a:txBody>
                    <a:bodyPr/>
                    <a:lstStyle/>
                    <a:p>
                      <a:pPr algn="ctr" fontAlgn="ctr"/>
                      <a:r>
                        <a:rPr lang="en-US" sz="1400" b="1" i="0" u="none" strike="noStrike">
                          <a:solidFill>
                            <a:srgbClr val="44546A"/>
                          </a:solidFill>
                          <a:effectLst/>
                          <a:latin typeface="Calibri" charset="0"/>
                        </a:rPr>
                        <a:t>TEAMHANDIN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tr-TR" sz="1400" b="1" i="0" u="none" strike="noStrike">
                          <a:solidFill>
                            <a:srgbClr val="44546A"/>
                          </a:solidFill>
                          <a:effectLst/>
                          <a:latin typeface="Calibri" charset="0"/>
                        </a:rPr>
                        <a: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1" i="0" u="none" strike="noStrike">
                          <a:solidFill>
                            <a:srgbClr val="44546A"/>
                          </a:solidFill>
                          <a:effectLst/>
                          <a:latin typeface="Calibri" charset="0"/>
                        </a:rPr>
                        <a:t>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1400" b="1" i="0" u="none" strike="noStrike">
                          <a:solidFill>
                            <a:srgbClr val="44546A"/>
                          </a:solidFill>
                          <a:effectLst/>
                          <a:latin typeface="Calibri" charset="0"/>
                        </a:rPr>
                        <a:t>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r>
              <a:tr h="475996">
                <a:tc>
                  <a:txBody>
                    <a:bodyPr/>
                    <a:lstStyle/>
                    <a:p>
                      <a:pPr algn="ctr" fontAlgn="ctr"/>
                      <a:r>
                        <a:rPr lang="en-US" sz="1400" b="1" i="0" u="none" strike="noStrike">
                          <a:solidFill>
                            <a:srgbClr val="44546A"/>
                          </a:solidFill>
                          <a:effectLst/>
                          <a:latin typeface="Calibri" charset="0"/>
                        </a:rPr>
                        <a:t>Jones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44546A"/>
                          </a:solidFill>
                          <a:effectLst/>
                          <a:latin typeface="Calibri" charset="0"/>
                        </a:rPr>
                        <a:t>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tr-TR" sz="1400" b="1" i="0" u="none" strike="noStrike">
                          <a:solidFill>
                            <a:srgbClr val="44546A"/>
                          </a:solidFill>
                          <a:effectLst/>
                          <a:latin typeface="Calibri" charset="0"/>
                        </a:rPr>
                        <a: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a:txBody>
                    <a:bodyPr/>
                    <a:lstStyle/>
                    <a:p>
                      <a:pPr algn="ctr" fontAlgn="ctr"/>
                      <a:r>
                        <a:rPr lang="en-US" sz="1400" b="1" i="0" u="none" strike="noStrike" dirty="0">
                          <a:solidFill>
                            <a:srgbClr val="44546A"/>
                          </a:solidFill>
                          <a:effectLst/>
                          <a:latin typeface="Calibri" charset="0"/>
                        </a:rPr>
                        <a:t>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r>
            </a:tbl>
          </a:graphicData>
        </a:graphic>
      </p:graphicFrame>
    </p:spTree>
    <p:extLst>
      <p:ext uri="{BB962C8B-B14F-4D97-AF65-F5344CB8AC3E}">
        <p14:creationId xmlns:p14="http://schemas.microsoft.com/office/powerpoint/2010/main" val="690448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4" name="Text Placeholder 3"/>
          <p:cNvSpPr>
            <a:spLocks noGrp="1"/>
          </p:cNvSpPr>
          <p:nvPr>
            <p:ph type="body" idx="11"/>
          </p:nvPr>
        </p:nvSpPr>
        <p:spPr/>
        <p:txBody>
          <a:bodyPr/>
          <a:lstStyle/>
          <a:p>
            <a:r>
              <a:rPr lang="en-US" altLang="zh-CN" dirty="0" smtClean="0"/>
              <a:t>How</a:t>
            </a:r>
            <a:r>
              <a:rPr lang="zh-CN" altLang="en-US" dirty="0" smtClean="0"/>
              <a:t> </a:t>
            </a:r>
            <a:r>
              <a:rPr lang="en-US" altLang="zh-CN" dirty="0" smtClean="0"/>
              <a:t>does</a:t>
            </a:r>
            <a:r>
              <a:rPr lang="zh-CN" altLang="en-US" dirty="0" smtClean="0"/>
              <a:t> </a:t>
            </a:r>
            <a:r>
              <a:rPr lang="en-US" altLang="zh-CN" dirty="0" smtClean="0"/>
              <a:t>MOSs</a:t>
            </a:r>
            <a:r>
              <a:rPr lang="zh-CN" altLang="en-US" dirty="0" smtClean="0"/>
              <a:t> </a:t>
            </a:r>
            <a:r>
              <a:rPr lang="en-US" altLang="zh-CN" dirty="0" smtClean="0"/>
              <a:t>system</a:t>
            </a:r>
            <a:r>
              <a:rPr lang="zh-CN" altLang="en-US" dirty="0" smtClean="0"/>
              <a:t> </a:t>
            </a:r>
            <a:r>
              <a:rPr lang="en-US" altLang="zh-CN" dirty="0" smtClean="0"/>
              <a:t>process</a:t>
            </a:r>
            <a:r>
              <a:rPr lang="zh-CN" altLang="en-US" dirty="0" smtClean="0"/>
              <a:t> </a:t>
            </a:r>
            <a:r>
              <a:rPr lang="en-US" altLang="zh-CN" dirty="0" smtClean="0"/>
              <a:t>two</a:t>
            </a:r>
            <a:r>
              <a:rPr lang="zh-CN" altLang="en-US" dirty="0" smtClean="0"/>
              <a:t> </a:t>
            </a:r>
            <a:r>
              <a:rPr lang="en-US" altLang="zh-CN" dirty="0" smtClean="0"/>
              <a:t>projects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33" y="2006429"/>
            <a:ext cx="7466222" cy="3199810"/>
          </a:xfrm>
          <a:prstGeom prst="rect">
            <a:avLst/>
          </a:prstGeom>
        </p:spPr>
      </p:pic>
      <p:sp>
        <p:nvSpPr>
          <p:cNvPr id="11" name="TextBox 10"/>
          <p:cNvSpPr txBox="1"/>
          <p:nvPr/>
        </p:nvSpPr>
        <p:spPr>
          <a:xfrm>
            <a:off x="1931209" y="5390865"/>
            <a:ext cx="6075061" cy="369332"/>
          </a:xfrm>
          <a:prstGeom prst="rect">
            <a:avLst/>
          </a:prstGeom>
          <a:noFill/>
        </p:spPr>
        <p:txBody>
          <a:bodyPr wrap="none" rtlCol="0">
            <a:spAutoFit/>
          </a:bodyPr>
          <a:lstStyle/>
          <a:p>
            <a:r>
              <a:rPr lang="en-US" sz="1800" dirty="0" smtClean="0"/>
              <a:t>Figure</a:t>
            </a:r>
            <a:r>
              <a:rPr lang="zh-CN" altLang="en-US" sz="1800" dirty="0" smtClean="0"/>
              <a:t> </a:t>
            </a:r>
            <a:r>
              <a:rPr lang="en-US" altLang="zh-CN" sz="1800" dirty="0" smtClean="0"/>
              <a:t>2</a:t>
            </a:r>
            <a:r>
              <a:rPr lang="en-US" sz="1800" dirty="0" smtClean="0"/>
              <a:t> </a:t>
            </a:r>
            <a:r>
              <a:rPr lang="en-US" sz="1800" dirty="0" err="1" smtClean="0"/>
              <a:t>Psuedocode</a:t>
            </a:r>
            <a:r>
              <a:rPr lang="en-US" sz="1800" dirty="0" smtClean="0"/>
              <a:t> for code similarity measurement in MOSS</a:t>
            </a:r>
            <a:endParaRPr lang="en-US" sz="1800" dirty="0"/>
          </a:p>
        </p:txBody>
      </p:sp>
      <p:sp>
        <p:nvSpPr>
          <p:cNvPr id="7" name="Frame 6"/>
          <p:cNvSpPr/>
          <p:nvPr/>
        </p:nvSpPr>
        <p:spPr>
          <a:xfrm>
            <a:off x="5186149" y="2674961"/>
            <a:ext cx="3316406" cy="24566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
        <p:nvSpPr>
          <p:cNvPr id="8" name="Frame 7"/>
          <p:cNvSpPr/>
          <p:nvPr/>
        </p:nvSpPr>
        <p:spPr>
          <a:xfrm>
            <a:off x="2725514" y="3589152"/>
            <a:ext cx="4480504" cy="22541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
        <p:nvSpPr>
          <p:cNvPr id="9" name="Frame 8"/>
          <p:cNvSpPr/>
          <p:nvPr/>
        </p:nvSpPr>
        <p:spPr>
          <a:xfrm>
            <a:off x="1498833" y="2245030"/>
            <a:ext cx="1476379" cy="21836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11920813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4" name="Text Placeholder 3"/>
          <p:cNvSpPr>
            <a:spLocks noGrp="1"/>
          </p:cNvSpPr>
          <p:nvPr>
            <p:ph type="body" idx="11"/>
          </p:nvPr>
        </p:nvSpPr>
        <p:spPr/>
        <p:txBody>
          <a:bodyPr/>
          <a:lstStyle/>
          <a:p>
            <a:r>
              <a:rPr lang="en-US" altLang="zh-CN" dirty="0" smtClean="0"/>
              <a:t>The</a:t>
            </a:r>
            <a:r>
              <a:rPr lang="zh-CN" altLang="en-US" dirty="0" smtClean="0"/>
              <a:t> </a:t>
            </a:r>
            <a:r>
              <a:rPr lang="en-US" altLang="zh-CN" dirty="0" smtClean="0"/>
              <a:t>formula</a:t>
            </a:r>
            <a:r>
              <a:rPr lang="zh-CN" altLang="en-US" dirty="0" smtClean="0"/>
              <a:t> </a:t>
            </a:r>
            <a:r>
              <a:rPr lang="en-US" altLang="zh-CN" dirty="0" smtClean="0"/>
              <a:t>I</a:t>
            </a:r>
            <a:r>
              <a:rPr lang="zh-CN" altLang="en-US" dirty="0" smtClean="0"/>
              <a:t> </a:t>
            </a:r>
            <a:r>
              <a:rPr lang="en-US" altLang="zh-CN" dirty="0" smtClean="0"/>
              <a:t>use</a:t>
            </a:r>
            <a:r>
              <a:rPr lang="zh-CN" altLang="en-US" dirty="0" smtClean="0"/>
              <a:t> </a:t>
            </a:r>
            <a:r>
              <a:rPr lang="en-US" altLang="zh-CN" dirty="0" smtClean="0"/>
              <a:t>to</a:t>
            </a:r>
            <a:r>
              <a:rPr lang="zh-CN" altLang="en-US" dirty="0" smtClean="0"/>
              <a:t> </a:t>
            </a:r>
            <a:r>
              <a:rPr lang="en-US" altLang="zh-CN" dirty="0" smtClean="0"/>
              <a:t>calculate</a:t>
            </a:r>
            <a:r>
              <a:rPr lang="zh-CN" altLang="en-US" dirty="0" smtClean="0"/>
              <a:t> </a:t>
            </a:r>
            <a:r>
              <a:rPr lang="en-US" altLang="zh-CN" dirty="0" smtClean="0"/>
              <a:t>code</a:t>
            </a:r>
            <a:r>
              <a:rPr lang="zh-CN" altLang="en-US" dirty="0" smtClean="0"/>
              <a:t> </a:t>
            </a:r>
            <a:r>
              <a:rPr lang="en-US" altLang="zh-CN" dirty="0" smtClean="0"/>
              <a:t>similarity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994" y="1702177"/>
            <a:ext cx="4353874" cy="624008"/>
          </a:xfrm>
          <a:prstGeom prst="rect">
            <a:avLst/>
          </a:prstGeom>
        </p:spPr>
      </p:pic>
      <p:sp>
        <p:nvSpPr>
          <p:cNvPr id="9" name="TextBox 8"/>
          <p:cNvSpPr txBox="1"/>
          <p:nvPr/>
        </p:nvSpPr>
        <p:spPr>
          <a:xfrm>
            <a:off x="3434047" y="2136777"/>
            <a:ext cx="2333767" cy="692497"/>
          </a:xfrm>
          <a:prstGeom prst="rect">
            <a:avLst/>
          </a:prstGeom>
          <a:noFill/>
        </p:spPr>
        <p:txBody>
          <a:bodyPr wrap="square" rtlCol="0">
            <a:spAutoFit/>
          </a:bodyPr>
          <a:lstStyle/>
          <a:p>
            <a:r>
              <a:rPr lang="en-US" sz="1800" dirty="0" smtClean="0"/>
              <a:t>(Baxter &amp; Yahin, 1998</a:t>
            </a:r>
            <a:r>
              <a:rPr lang="en-US" sz="1800" dirty="0"/>
              <a:t>) </a:t>
            </a:r>
          </a:p>
          <a:p>
            <a:endParaRPr lang="en-US" dirty="0"/>
          </a:p>
        </p:txBody>
      </p:sp>
      <p:sp>
        <p:nvSpPr>
          <p:cNvPr id="5" name="TextBox 4"/>
          <p:cNvSpPr txBox="1"/>
          <p:nvPr/>
        </p:nvSpPr>
        <p:spPr>
          <a:xfrm>
            <a:off x="1681366" y="3227192"/>
            <a:ext cx="6404830" cy="1546577"/>
          </a:xfrm>
          <a:prstGeom prst="rect">
            <a:avLst/>
          </a:prstGeom>
          <a:noFill/>
        </p:spPr>
        <p:txBody>
          <a:bodyPr wrap="none" rtlCol="0">
            <a:spAutoFit/>
          </a:bodyPr>
          <a:lstStyle/>
          <a:p>
            <a:pPr>
              <a:lnSpc>
                <a:spcPct val="150000"/>
              </a:lnSpc>
            </a:pPr>
            <a:r>
              <a:rPr lang="en-US" dirty="0"/>
              <a:t>S</a:t>
            </a:r>
            <a:r>
              <a:rPr lang="en-US" dirty="0" smtClean="0"/>
              <a:t>: Number of shared lines of code</a:t>
            </a:r>
          </a:p>
          <a:p>
            <a:pPr>
              <a:lnSpc>
                <a:spcPct val="150000"/>
              </a:lnSpc>
            </a:pPr>
            <a:r>
              <a:rPr lang="en-US" dirty="0" smtClean="0"/>
              <a:t>L: Number of different lines of code in the first project</a:t>
            </a:r>
          </a:p>
          <a:p>
            <a:pPr>
              <a:lnSpc>
                <a:spcPct val="150000"/>
              </a:lnSpc>
            </a:pPr>
            <a:r>
              <a:rPr lang="en-US" dirty="0" smtClean="0"/>
              <a:t>R: </a:t>
            </a:r>
            <a:r>
              <a:rPr lang="en-US" dirty="0"/>
              <a:t>Number of different lines of code in the </a:t>
            </a:r>
            <a:r>
              <a:rPr lang="en-US" dirty="0" smtClean="0"/>
              <a:t>second project</a:t>
            </a:r>
            <a:endParaRPr lang="en-US" dirty="0"/>
          </a:p>
        </p:txBody>
      </p:sp>
    </p:spTree>
    <p:extLst>
      <p:ext uri="{BB962C8B-B14F-4D97-AF65-F5344CB8AC3E}">
        <p14:creationId xmlns:p14="http://schemas.microsoft.com/office/powerpoint/2010/main" val="378039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1"/>
          </p:nvPr>
        </p:nvSpPr>
        <p:spPr/>
        <p:txBody>
          <a:bodyPr/>
          <a:lstStyle/>
          <a:p>
            <a:r>
              <a:rPr lang="en-US" altLang="zh-CN" dirty="0" smtClean="0"/>
              <a:t>What is an innovation contest?</a:t>
            </a:r>
            <a:endParaRPr lang="en-US" dirty="0"/>
          </a:p>
        </p:txBody>
      </p:sp>
      <p:pic>
        <p:nvPicPr>
          <p:cNvPr id="7" name="Picture 6"/>
          <p:cNvPicPr>
            <a:picLocks noChangeAspect="1"/>
          </p:cNvPicPr>
          <p:nvPr/>
        </p:nvPicPr>
        <p:blipFill>
          <a:blip r:embed="rId3"/>
          <a:stretch>
            <a:fillRect/>
          </a:stretch>
        </p:blipFill>
        <p:spPr>
          <a:xfrm>
            <a:off x="5307972" y="1082458"/>
            <a:ext cx="4464678" cy="5658320"/>
          </a:xfrm>
          <a:prstGeom prst="rect">
            <a:avLst/>
          </a:prstGeom>
        </p:spPr>
      </p:pic>
      <p:sp>
        <p:nvSpPr>
          <p:cNvPr id="8" name="Text Placeholder 2"/>
          <p:cNvSpPr>
            <a:spLocks noGrp="1"/>
          </p:cNvSpPr>
          <p:nvPr>
            <p:ph type="body" idx="12"/>
          </p:nvPr>
        </p:nvSpPr>
        <p:spPr>
          <a:xfrm>
            <a:off x="397728" y="2625891"/>
            <a:ext cx="4910244" cy="4037695"/>
          </a:xfrm>
        </p:spPr>
        <p:txBody>
          <a:bodyPr>
            <a:normAutofit/>
          </a:bodyPr>
          <a:lstStyle/>
          <a:p>
            <a:pPr marL="0" indent="0">
              <a:buNone/>
            </a:pPr>
            <a:endParaRPr lang="zh-CN" altLang="en-US" b="1" dirty="0"/>
          </a:p>
          <a:p>
            <a:r>
              <a:rPr lang="en-US" altLang="zh-CN" b="1" dirty="0"/>
              <a:t>Topic</a:t>
            </a:r>
            <a:r>
              <a:rPr lang="en-US" altLang="zh-CN" dirty="0"/>
              <a:t>:</a:t>
            </a:r>
            <a:r>
              <a:rPr lang="zh-CN" altLang="en-US" dirty="0"/>
              <a:t> </a:t>
            </a:r>
            <a:r>
              <a:rPr lang="en-US" altLang="zh-CN" dirty="0"/>
              <a:t>Keep</a:t>
            </a:r>
            <a:r>
              <a:rPr lang="zh-CN" altLang="en-US" dirty="0"/>
              <a:t> </a:t>
            </a:r>
            <a:r>
              <a:rPr lang="en-US" altLang="zh-CN" dirty="0"/>
              <a:t>the</a:t>
            </a:r>
            <a:r>
              <a:rPr lang="zh-CN" altLang="en-US" dirty="0"/>
              <a:t> </a:t>
            </a:r>
            <a:r>
              <a:rPr lang="en-US" altLang="zh-CN" dirty="0"/>
              <a:t>Earth</a:t>
            </a:r>
            <a:r>
              <a:rPr lang="zh-CN" altLang="en-US" dirty="0"/>
              <a:t> </a:t>
            </a:r>
            <a:r>
              <a:rPr lang="en-US" altLang="zh-CN" dirty="0"/>
              <a:t>Green</a:t>
            </a:r>
            <a:r>
              <a:rPr lang="zh-CN" altLang="en-US" dirty="0"/>
              <a:t> </a:t>
            </a:r>
            <a:r>
              <a:rPr lang="en-US" altLang="zh-CN" dirty="0"/>
              <a:t>and</a:t>
            </a:r>
            <a:r>
              <a:rPr lang="zh-CN" altLang="en-US" dirty="0"/>
              <a:t> </a:t>
            </a:r>
            <a:r>
              <a:rPr lang="en-US" altLang="zh-CN" dirty="0"/>
              <a:t>Clean</a:t>
            </a:r>
            <a:endParaRPr lang="en-US" b="1" dirty="0"/>
          </a:p>
          <a:p>
            <a:pPr marL="0" indent="0">
              <a:buNone/>
            </a:pPr>
            <a:endParaRPr lang="zh-CN" altLang="en-US" dirty="0"/>
          </a:p>
          <a:p>
            <a:r>
              <a:rPr lang="en-US" b="1" dirty="0" smtClean="0"/>
              <a:t>Category</a:t>
            </a:r>
            <a:r>
              <a:rPr lang="en-US" dirty="0"/>
              <a:t>: </a:t>
            </a:r>
            <a:r>
              <a:rPr lang="en-US" dirty="0" smtClean="0"/>
              <a:t>Software/Apps</a:t>
            </a:r>
            <a:endParaRPr lang="zh-CN" altLang="en-US" dirty="0" smtClean="0"/>
          </a:p>
          <a:p>
            <a:endParaRPr lang="zh-CN" altLang="en-US" b="1" dirty="0"/>
          </a:p>
          <a:p>
            <a:r>
              <a:rPr lang="en-US" b="1" dirty="0" smtClean="0"/>
              <a:t>Posted </a:t>
            </a:r>
            <a:r>
              <a:rPr lang="en-US" b="1" dirty="0"/>
              <a:t>By</a:t>
            </a:r>
            <a:r>
              <a:rPr lang="en-US" dirty="0"/>
              <a:t>: General Services </a:t>
            </a:r>
            <a:r>
              <a:rPr lang="en-US" dirty="0" smtClean="0"/>
              <a:t>Administration</a:t>
            </a:r>
            <a:endParaRPr lang="zh-CN" altLang="en-US" dirty="0" smtClean="0"/>
          </a:p>
          <a:p>
            <a:endParaRPr lang="zh-CN" altLang="en-US" dirty="0"/>
          </a:p>
          <a:p>
            <a:r>
              <a:rPr lang="en-US" b="1" dirty="0"/>
              <a:t>Partnership With</a:t>
            </a:r>
            <a:r>
              <a:rPr lang="en-US" dirty="0"/>
              <a:t>: </a:t>
            </a:r>
            <a:endParaRPr lang="zh-CN" altLang="en-US" dirty="0" smtClean="0"/>
          </a:p>
          <a:p>
            <a:pPr lvl="1"/>
            <a:r>
              <a:rPr lang="en-US" altLang="zh-CN" sz="1600" dirty="0" smtClean="0"/>
              <a:t>Environmental </a:t>
            </a:r>
            <a:r>
              <a:rPr lang="en-US" altLang="zh-CN" sz="1600" dirty="0"/>
              <a:t>Protection </a:t>
            </a:r>
            <a:r>
              <a:rPr lang="en-US" altLang="zh-CN" sz="1600" dirty="0" smtClean="0"/>
              <a:t>Agency</a:t>
            </a:r>
            <a:endParaRPr lang="zh-CN" altLang="en-US" sz="1600" dirty="0" smtClean="0"/>
          </a:p>
          <a:p>
            <a:pPr lvl="1"/>
            <a:r>
              <a:rPr lang="en-US" altLang="zh-CN" sz="1600" dirty="0" smtClean="0"/>
              <a:t>National </a:t>
            </a:r>
            <a:r>
              <a:rPr lang="en-US" altLang="zh-CN" sz="1600" dirty="0"/>
              <a:t>Institute of Standards and </a:t>
            </a:r>
            <a:r>
              <a:rPr lang="en-US" altLang="zh-CN" sz="1600" dirty="0" smtClean="0"/>
              <a:t>Technology</a:t>
            </a:r>
            <a:endParaRPr lang="zh-CN" altLang="en-US" sz="1600" dirty="0" smtClean="0"/>
          </a:p>
          <a:p>
            <a:pPr lvl="1"/>
            <a:r>
              <a:rPr lang="en-US" altLang="zh-CN" sz="1600" dirty="0" smtClean="0"/>
              <a:t>Department </a:t>
            </a:r>
            <a:r>
              <a:rPr lang="en-US" altLang="zh-CN" sz="1600" dirty="0"/>
              <a:t>of </a:t>
            </a:r>
            <a:r>
              <a:rPr lang="en-US" altLang="zh-CN" sz="1600" dirty="0" smtClean="0"/>
              <a:t>Agriculture</a:t>
            </a:r>
            <a:endParaRPr lang="zh-CN" altLang="en-US" sz="1600" dirty="0" smtClean="0"/>
          </a:p>
          <a:p>
            <a:pPr lvl="1"/>
            <a:r>
              <a:rPr lang="en-US" altLang="zh-CN" sz="1600" dirty="0" smtClean="0"/>
              <a:t>etc.</a:t>
            </a:r>
            <a:endParaRPr lang="zh-CN" altLang="en-US" sz="1600" dirty="0" smtClean="0"/>
          </a:p>
          <a:p>
            <a:pPr marL="0" indent="0">
              <a:buNone/>
            </a:pPr>
            <a:endParaRPr lang="zh-CN" altLang="en-US" b="1" dirty="0"/>
          </a:p>
        </p:txBody>
      </p:sp>
      <p:sp>
        <p:nvSpPr>
          <p:cNvPr id="5" name="TextBox 4"/>
          <p:cNvSpPr txBox="1"/>
          <p:nvPr/>
        </p:nvSpPr>
        <p:spPr>
          <a:xfrm>
            <a:off x="127017" y="1529085"/>
            <a:ext cx="5307972" cy="1477328"/>
          </a:xfrm>
          <a:prstGeom prst="rect">
            <a:avLst/>
          </a:prstGeom>
          <a:noFill/>
        </p:spPr>
        <p:txBody>
          <a:bodyPr wrap="square" rtlCol="0">
            <a:spAutoFit/>
          </a:bodyPr>
          <a:lstStyle/>
          <a:p>
            <a:r>
              <a:rPr lang="en-US" altLang="zh-CN" sz="1800" dirty="0" smtClean="0"/>
              <a:t>Innovation</a:t>
            </a:r>
            <a:r>
              <a:rPr lang="zh-CN" altLang="en-US" sz="1800" dirty="0" smtClean="0"/>
              <a:t> </a:t>
            </a:r>
            <a:r>
              <a:rPr lang="en-US" altLang="zh-CN" sz="1800" dirty="0" smtClean="0"/>
              <a:t>contest</a:t>
            </a:r>
            <a:r>
              <a:rPr lang="zh-CN" altLang="en-US" sz="1800" dirty="0" smtClean="0"/>
              <a:t> </a:t>
            </a:r>
            <a:r>
              <a:rPr lang="en-US" altLang="zh-CN" sz="1800" dirty="0" smtClean="0"/>
              <a:t>is</a:t>
            </a:r>
            <a:r>
              <a:rPr lang="zh-CN" altLang="en-US" sz="1800" dirty="0" smtClean="0"/>
              <a:t> </a:t>
            </a:r>
            <a:r>
              <a:rPr lang="en-US" altLang="zh-CN" sz="1800" dirty="0" smtClean="0"/>
              <a:t>the</a:t>
            </a:r>
            <a:r>
              <a:rPr lang="zh-CN" altLang="en-US" sz="1800" dirty="0" smtClean="0"/>
              <a:t> </a:t>
            </a:r>
            <a:r>
              <a:rPr lang="en-US" altLang="zh-CN" sz="1800" dirty="0" smtClean="0"/>
              <a:t>contest</a:t>
            </a:r>
            <a:r>
              <a:rPr lang="zh-CN" altLang="en-US" sz="1800" dirty="0" smtClean="0"/>
              <a:t> </a:t>
            </a:r>
            <a:r>
              <a:rPr lang="en-US" altLang="zh-CN" sz="1800" dirty="0" smtClean="0"/>
              <a:t>where</a:t>
            </a:r>
            <a:r>
              <a:rPr lang="zh-CN" altLang="en-US" sz="1800" dirty="0" smtClean="0"/>
              <a:t> </a:t>
            </a:r>
            <a:r>
              <a:rPr lang="en-US" altLang="zh-CN" sz="1800" dirty="0"/>
              <a:t>e</a:t>
            </a:r>
            <a:r>
              <a:rPr lang="en-US" sz="1800" dirty="0" smtClean="0"/>
              <a:t>ntities raise the innovation-related problems to public agents and reward the best solutions to the problems</a:t>
            </a:r>
            <a:r>
              <a:rPr lang="zh-CN" altLang="en-US" sz="1800" dirty="0" smtClean="0"/>
              <a:t> </a:t>
            </a:r>
            <a:r>
              <a:rPr lang="en-US" altLang="zh-CN" sz="1800" dirty="0" smtClean="0"/>
              <a:t>at</a:t>
            </a:r>
            <a:r>
              <a:rPr lang="zh-CN" altLang="en-US" sz="1800" dirty="0" smtClean="0"/>
              <a:t> </a:t>
            </a:r>
            <a:r>
              <a:rPr lang="en-US" altLang="zh-CN" sz="1800" dirty="0" smtClean="0"/>
              <a:t>the</a:t>
            </a:r>
            <a:r>
              <a:rPr lang="zh-CN" altLang="en-US" sz="1800" dirty="0" smtClean="0"/>
              <a:t> </a:t>
            </a:r>
            <a:r>
              <a:rPr lang="en-US" altLang="zh-CN" sz="1800" dirty="0" smtClean="0"/>
              <a:t>end</a:t>
            </a:r>
            <a:r>
              <a:rPr lang="zh-CN" altLang="en-US" sz="1800" dirty="0" smtClean="0"/>
              <a:t> </a:t>
            </a:r>
            <a:r>
              <a:rPr lang="de-DE" sz="1800" dirty="0"/>
              <a:t>(</a:t>
            </a:r>
            <a:r>
              <a:rPr lang="de-DE" sz="1800" dirty="0" err="1"/>
              <a:t>Terwiesch</a:t>
            </a:r>
            <a:r>
              <a:rPr lang="de-DE" sz="1800" dirty="0"/>
              <a:t> &amp; </a:t>
            </a:r>
            <a:r>
              <a:rPr lang="de-DE" sz="1800" dirty="0" err="1"/>
              <a:t>Xu</a:t>
            </a:r>
            <a:r>
              <a:rPr lang="de-DE" sz="1800" dirty="0"/>
              <a:t>, 2008</a:t>
            </a:r>
            <a:r>
              <a:rPr lang="de-DE" sz="1800" dirty="0" smtClean="0"/>
              <a:t>)</a:t>
            </a:r>
            <a:r>
              <a:rPr lang="en-US" altLang="zh-CN" sz="1800" dirty="0" smtClean="0"/>
              <a:t>.</a:t>
            </a:r>
            <a:endParaRPr lang="en-US" altLang="zh-CN" sz="1800" dirty="0"/>
          </a:p>
          <a:p>
            <a:endParaRPr lang="en-US" sz="1800" dirty="0"/>
          </a:p>
        </p:txBody>
      </p:sp>
      <p:sp>
        <p:nvSpPr>
          <p:cNvPr id="6" name="Title 1"/>
          <p:cNvSpPr>
            <a:spLocks noGrp="1"/>
          </p:cNvSpPr>
          <p:nvPr>
            <p:ph type="title"/>
          </p:nvPr>
        </p:nvSpPr>
        <p:spPr>
          <a:xfrm>
            <a:off x="349980" y="539990"/>
            <a:ext cx="9067602" cy="289982"/>
          </a:xfrm>
        </p:spPr>
        <p:txBody>
          <a:bodyPr/>
          <a:lstStyle/>
          <a:p>
            <a:r>
              <a:rPr lang="en-US" altLang="zh-CN" dirty="0" smtClean="0"/>
              <a:t>Example</a:t>
            </a:r>
            <a:endParaRPr lang="en-US" dirty="0"/>
          </a:p>
        </p:txBody>
      </p:sp>
    </p:spTree>
    <p:extLst>
      <p:ext uri="{BB962C8B-B14F-4D97-AF65-F5344CB8AC3E}">
        <p14:creationId xmlns:p14="http://schemas.microsoft.com/office/powerpoint/2010/main" val="17637863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4" name="Text Placeholder 3"/>
          <p:cNvSpPr>
            <a:spLocks noGrp="1"/>
          </p:cNvSpPr>
          <p:nvPr>
            <p:ph type="body" idx="11"/>
          </p:nvPr>
        </p:nvSpPr>
        <p:spPr/>
        <p:txBody>
          <a:bodyPr/>
          <a:lstStyle/>
          <a:p>
            <a:r>
              <a:rPr lang="en-US" altLang="zh-CN" dirty="0" smtClean="0"/>
              <a:t>Before</a:t>
            </a:r>
            <a:r>
              <a:rPr lang="zh-CN" altLang="en-US" dirty="0" smtClean="0"/>
              <a:t> </a:t>
            </a:r>
            <a:r>
              <a:rPr lang="en-US" altLang="zh-CN" dirty="0" smtClean="0"/>
              <a:t>submitting,</a:t>
            </a:r>
            <a:r>
              <a:rPr lang="zh-CN" altLang="en-US" dirty="0" smtClean="0"/>
              <a:t> </a:t>
            </a:r>
            <a:r>
              <a:rPr lang="en-US" altLang="zh-CN" dirty="0" smtClean="0"/>
              <a:t>the</a:t>
            </a:r>
            <a:r>
              <a:rPr lang="zh-CN" altLang="en-US" dirty="0" smtClean="0"/>
              <a:t> </a:t>
            </a:r>
            <a:r>
              <a:rPr lang="en-US" altLang="zh-CN" dirty="0" smtClean="0"/>
              <a:t>source</a:t>
            </a:r>
            <a:r>
              <a:rPr lang="zh-CN" altLang="en-US" dirty="0" smtClean="0"/>
              <a:t> </a:t>
            </a:r>
            <a:r>
              <a:rPr lang="en-US" altLang="zh-CN" dirty="0" smtClean="0"/>
              <a:t>code</a:t>
            </a:r>
            <a:r>
              <a:rPr lang="zh-CN" altLang="en-US" dirty="0" smtClean="0"/>
              <a:t> </a:t>
            </a:r>
            <a:r>
              <a:rPr lang="en-US" altLang="zh-CN" dirty="0" smtClean="0"/>
              <a:t>should</a:t>
            </a:r>
            <a:r>
              <a:rPr lang="zh-CN" altLang="en-US" dirty="0" smtClean="0"/>
              <a:t> </a:t>
            </a:r>
            <a:r>
              <a:rPr lang="en-US" altLang="zh-CN" dirty="0" smtClean="0"/>
              <a:t>be</a:t>
            </a:r>
            <a:r>
              <a:rPr lang="zh-CN" altLang="en-US" dirty="0" smtClean="0"/>
              <a:t> </a:t>
            </a:r>
            <a:r>
              <a:rPr lang="en-US" altLang="zh-CN" dirty="0" smtClean="0"/>
              <a:t>washed</a:t>
            </a:r>
            <a:endParaRPr lang="en-US" dirty="0"/>
          </a:p>
        </p:txBody>
      </p:sp>
      <p:sp>
        <p:nvSpPr>
          <p:cNvPr id="11" name="TextBox 10"/>
          <p:cNvSpPr txBox="1"/>
          <p:nvPr/>
        </p:nvSpPr>
        <p:spPr>
          <a:xfrm>
            <a:off x="3091396" y="5214713"/>
            <a:ext cx="3740639" cy="369332"/>
          </a:xfrm>
          <a:prstGeom prst="rect">
            <a:avLst/>
          </a:prstGeom>
          <a:noFill/>
        </p:spPr>
        <p:txBody>
          <a:bodyPr wrap="none" rtlCol="0">
            <a:spAutoFit/>
          </a:bodyPr>
          <a:lstStyle/>
          <a:p>
            <a:r>
              <a:rPr lang="en-US" sz="1800" dirty="0" smtClean="0"/>
              <a:t>Figure</a:t>
            </a:r>
            <a:r>
              <a:rPr lang="zh-CN" altLang="en-US" sz="1800" dirty="0" smtClean="0"/>
              <a:t> </a:t>
            </a:r>
            <a:r>
              <a:rPr lang="en-US" altLang="zh-CN" sz="1800" dirty="0"/>
              <a:t>3</a:t>
            </a:r>
            <a:r>
              <a:rPr lang="en-US" sz="1800" dirty="0" smtClean="0"/>
              <a:t> </a:t>
            </a:r>
            <a:r>
              <a:rPr lang="en-US" sz="1800" dirty="0" err="1" smtClean="0"/>
              <a:t>Psuedocode</a:t>
            </a:r>
            <a:r>
              <a:rPr lang="en-US" sz="1800" dirty="0" smtClean="0"/>
              <a:t> for data washing</a:t>
            </a:r>
            <a:endParaRPr lang="en-US" sz="1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183" y="1939686"/>
            <a:ext cx="7583193" cy="2932563"/>
          </a:xfrm>
          <a:prstGeom prst="rect">
            <a:avLst/>
          </a:prstGeom>
        </p:spPr>
      </p:pic>
      <p:sp>
        <p:nvSpPr>
          <p:cNvPr id="7" name="Frame 6"/>
          <p:cNvSpPr/>
          <p:nvPr/>
        </p:nvSpPr>
        <p:spPr>
          <a:xfrm>
            <a:off x="2171831" y="2852382"/>
            <a:ext cx="3355512" cy="24778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3982005" y="3080878"/>
            <a:ext cx="2050305" cy="235528"/>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10688164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4" name="Text Placeholder 3"/>
          <p:cNvSpPr>
            <a:spLocks noGrp="1"/>
          </p:cNvSpPr>
          <p:nvPr>
            <p:ph type="body" idx="11"/>
          </p:nvPr>
        </p:nvSpPr>
        <p:spPr/>
        <p:txBody>
          <a:bodyPr/>
          <a:lstStyle/>
          <a:p>
            <a:r>
              <a:rPr lang="en-US" altLang="zh-CN" dirty="0" smtClean="0"/>
              <a:t>Use</a:t>
            </a:r>
            <a:r>
              <a:rPr lang="zh-CN" altLang="en-US" dirty="0" smtClean="0"/>
              <a:t> </a:t>
            </a:r>
            <a:r>
              <a:rPr lang="en-US" altLang="zh-CN" dirty="0" smtClean="0"/>
              <a:t>components</a:t>
            </a:r>
            <a:r>
              <a:rPr lang="zh-CN" altLang="en-US" dirty="0" smtClean="0"/>
              <a:t> </a:t>
            </a:r>
            <a:r>
              <a:rPr lang="en-US" altLang="zh-CN" dirty="0" smtClean="0"/>
              <a:t>and</a:t>
            </a:r>
            <a:r>
              <a:rPr lang="zh-CN" altLang="en-US" dirty="0" smtClean="0"/>
              <a:t> </a:t>
            </a:r>
            <a:r>
              <a:rPr lang="en-US" altLang="zh-CN" dirty="0" smtClean="0"/>
              <a:t>parameters</a:t>
            </a:r>
            <a:r>
              <a:rPr lang="zh-CN" altLang="en-US" dirty="0" smtClean="0"/>
              <a:t> </a:t>
            </a:r>
            <a:r>
              <a:rPr lang="en-US" altLang="zh-CN" dirty="0" smtClean="0"/>
              <a:t>to</a:t>
            </a:r>
            <a:r>
              <a:rPr lang="zh-CN" altLang="en-US" dirty="0" smtClean="0"/>
              <a:t> </a:t>
            </a:r>
            <a:r>
              <a:rPr lang="en-US" altLang="zh-CN" dirty="0" smtClean="0"/>
              <a:t>define</a:t>
            </a:r>
            <a:r>
              <a:rPr lang="zh-CN" altLang="en-US" dirty="0" smtClean="0"/>
              <a:t> </a:t>
            </a:r>
            <a:r>
              <a:rPr lang="en-US" altLang="zh-CN" dirty="0" smtClean="0"/>
              <a:t>end-user</a:t>
            </a:r>
            <a:r>
              <a:rPr lang="zh-CN" altLang="en-US" dirty="0" smtClean="0"/>
              <a:t> </a:t>
            </a:r>
            <a:r>
              <a:rPr lang="en-US" altLang="zh-CN" dirty="0" smtClean="0"/>
              <a:t>functions</a:t>
            </a:r>
            <a:endParaRPr lang="en-US" dirty="0"/>
          </a:p>
          <a:p>
            <a:endParaRPr lang="en-US" dirty="0"/>
          </a:p>
        </p:txBody>
      </p:sp>
      <p:sp>
        <p:nvSpPr>
          <p:cNvPr id="6" name="TextBox 5"/>
          <p:cNvSpPr txBox="1"/>
          <p:nvPr/>
        </p:nvSpPr>
        <p:spPr>
          <a:xfrm>
            <a:off x="691174" y="6300307"/>
            <a:ext cx="7891495" cy="307777"/>
          </a:xfrm>
          <a:prstGeom prst="rect">
            <a:avLst/>
          </a:prstGeom>
          <a:noFill/>
        </p:spPr>
        <p:txBody>
          <a:bodyPr wrap="square" rtlCol="0">
            <a:spAutoFit/>
          </a:bodyPr>
          <a:lstStyle/>
          <a:p>
            <a:r>
              <a:rPr lang="en-US" altLang="zh-CN" sz="1400" dirty="0" smtClean="0"/>
              <a:t>Figure</a:t>
            </a:r>
            <a:r>
              <a:rPr lang="zh-CN" altLang="en-US" sz="1400" dirty="0" smtClean="0"/>
              <a:t> </a:t>
            </a:r>
            <a:r>
              <a:rPr lang="en-US" altLang="zh-CN" sz="1400" dirty="0" smtClean="0"/>
              <a:t>4</a:t>
            </a:r>
            <a:r>
              <a:rPr lang="zh-CN" altLang="en-US" sz="1400" dirty="0" smtClean="0"/>
              <a:t> </a:t>
            </a:r>
            <a:r>
              <a:rPr lang="en-US" altLang="zh-CN" sz="1400" dirty="0" smtClean="0"/>
              <a:t>Components</a:t>
            </a:r>
            <a:r>
              <a:rPr lang="zh-CN" altLang="en-US" sz="1400" dirty="0" smtClean="0"/>
              <a:t> </a:t>
            </a:r>
            <a:r>
              <a:rPr lang="en-US" altLang="zh-CN" sz="1400" dirty="0" smtClean="0"/>
              <a:t>and</a:t>
            </a:r>
            <a:r>
              <a:rPr lang="zh-CN" altLang="en-US" sz="1400" dirty="0" smtClean="0"/>
              <a:t> </a:t>
            </a:r>
            <a:r>
              <a:rPr lang="en-US" altLang="zh-CN" sz="1400" dirty="0" smtClean="0"/>
              <a:t>parameters</a:t>
            </a:r>
            <a:r>
              <a:rPr lang="zh-CN" altLang="en-US" sz="1400" dirty="0" smtClean="0"/>
              <a:t> </a:t>
            </a:r>
            <a:r>
              <a:rPr lang="en-US" altLang="zh-CN" sz="1400" dirty="0" smtClean="0"/>
              <a:t>in</a:t>
            </a:r>
            <a:r>
              <a:rPr lang="zh-CN" altLang="en-US" sz="1400" dirty="0" smtClean="0"/>
              <a:t> </a:t>
            </a:r>
            <a:r>
              <a:rPr lang="en-US" altLang="zh-CN" sz="1400" dirty="0" smtClean="0"/>
              <a:t>decision</a:t>
            </a:r>
            <a:r>
              <a:rPr lang="zh-CN" altLang="en-US" sz="1400" dirty="0" smtClean="0"/>
              <a:t> </a:t>
            </a:r>
            <a:r>
              <a:rPr lang="en-US" altLang="zh-CN" sz="1400" dirty="0" smtClean="0"/>
              <a:t>support</a:t>
            </a:r>
            <a:r>
              <a:rPr lang="zh-CN" altLang="en-US" sz="1400" dirty="0" smtClean="0"/>
              <a:t> </a:t>
            </a:r>
            <a:r>
              <a:rPr lang="en-US" altLang="zh-CN" sz="1400" dirty="0" smtClean="0"/>
              <a:t>system</a:t>
            </a:r>
            <a:r>
              <a:rPr lang="zh-CN" altLang="en-US" sz="1400" dirty="0"/>
              <a:t> </a:t>
            </a:r>
            <a:r>
              <a:rPr lang="en-US" altLang="zh-CN" sz="1400" dirty="0" smtClean="0"/>
              <a:t>(</a:t>
            </a:r>
            <a:r>
              <a:rPr lang="en-US" sz="1400" dirty="0" err="1" smtClean="0"/>
              <a:t>Guo</a:t>
            </a:r>
            <a:r>
              <a:rPr lang="en-US" sz="1400" dirty="0"/>
              <a:t>, J., &amp; </a:t>
            </a:r>
            <a:r>
              <a:rPr lang="en-US" sz="1400" dirty="0" err="1"/>
              <a:t>Tokuda</a:t>
            </a:r>
            <a:r>
              <a:rPr lang="en-US" sz="1400" dirty="0"/>
              <a:t>, </a:t>
            </a:r>
            <a:r>
              <a:rPr lang="en-US" sz="1400" dirty="0" smtClean="0"/>
              <a:t>T.</a:t>
            </a:r>
            <a:r>
              <a:rPr lang="en-US" altLang="zh-CN" sz="1400" dirty="0" smtClean="0"/>
              <a:t>,</a:t>
            </a:r>
            <a:r>
              <a:rPr lang="zh-CN" altLang="en-US" sz="1400" dirty="0" smtClean="0"/>
              <a:t> </a:t>
            </a:r>
            <a:r>
              <a:rPr lang="en-US" sz="1400" dirty="0" smtClean="0"/>
              <a:t>2010</a:t>
            </a:r>
            <a:r>
              <a:rPr lang="en-US" altLang="zh-CN" sz="1400" dirty="0" smtClean="0"/>
              <a:t>)</a:t>
            </a:r>
            <a:r>
              <a:rPr lang="en-US" sz="1400" dirty="0" smtClean="0"/>
              <a:t>. </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541" y="1364405"/>
            <a:ext cx="6029942" cy="4935902"/>
          </a:xfrm>
          <a:prstGeom prst="rect">
            <a:avLst/>
          </a:prstGeom>
        </p:spPr>
      </p:pic>
    </p:spTree>
    <p:extLst>
      <p:ext uri="{BB962C8B-B14F-4D97-AF65-F5344CB8AC3E}">
        <p14:creationId xmlns:p14="http://schemas.microsoft.com/office/powerpoint/2010/main" val="12928577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819" y="1899682"/>
            <a:ext cx="7497894" cy="3378939"/>
          </a:xfrm>
          <a:prstGeom prst="rect">
            <a:avLst/>
          </a:prstGeom>
        </p:spPr>
      </p:pic>
      <p:sp>
        <p:nvSpPr>
          <p:cNvPr id="2" name="Title 1"/>
          <p:cNvSpPr>
            <a:spLocks noGrp="1"/>
          </p:cNvSpPr>
          <p:nvPr>
            <p:ph type="title"/>
          </p:nvPr>
        </p:nvSpPr>
        <p:spPr/>
        <p:txBody>
          <a:bodyPr/>
          <a:lstStyle/>
          <a:p>
            <a:r>
              <a:rPr lang="en-US" altLang="zh-CN" dirty="0" smtClean="0"/>
              <a:t>methodology</a:t>
            </a:r>
            <a:endParaRPr lang="en-US" dirty="0"/>
          </a:p>
        </p:txBody>
      </p:sp>
      <p:sp>
        <p:nvSpPr>
          <p:cNvPr id="4" name="Text Placeholder 3"/>
          <p:cNvSpPr>
            <a:spLocks noGrp="1"/>
          </p:cNvSpPr>
          <p:nvPr>
            <p:ph type="body" idx="11"/>
          </p:nvPr>
        </p:nvSpPr>
        <p:spPr/>
        <p:txBody>
          <a:bodyPr/>
          <a:lstStyle/>
          <a:p>
            <a:r>
              <a:rPr lang="en-US" altLang="zh-CN" dirty="0" smtClean="0"/>
              <a:t>As</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algorithm</a:t>
            </a:r>
            <a:r>
              <a:rPr lang="zh-CN" altLang="en-US" dirty="0" smtClean="0"/>
              <a:t> </a:t>
            </a:r>
            <a:r>
              <a:rPr lang="en-US" altLang="zh-CN" dirty="0" smtClean="0"/>
              <a:t>designed</a:t>
            </a:r>
            <a:r>
              <a:rPr lang="zh-CN" altLang="en-US" dirty="0" smtClean="0"/>
              <a:t> </a:t>
            </a:r>
            <a:r>
              <a:rPr lang="en-US" altLang="zh-CN" dirty="0" smtClean="0"/>
              <a:t>to</a:t>
            </a:r>
            <a:r>
              <a:rPr lang="zh-CN" altLang="en-US" dirty="0" smtClean="0"/>
              <a:t> </a:t>
            </a:r>
            <a:r>
              <a:rPr lang="en-US" altLang="zh-CN" dirty="0" smtClean="0"/>
              <a:t>detect</a:t>
            </a:r>
            <a:r>
              <a:rPr lang="zh-CN" altLang="en-US" dirty="0" smtClean="0"/>
              <a:t> </a:t>
            </a:r>
            <a:r>
              <a:rPr lang="en-US" altLang="zh-CN" dirty="0" smtClean="0"/>
              <a:t>functional</a:t>
            </a:r>
            <a:r>
              <a:rPr lang="zh-CN" altLang="en-US" dirty="0" smtClean="0"/>
              <a:t> </a:t>
            </a:r>
            <a:r>
              <a:rPr lang="en-US" altLang="zh-CN" dirty="0" smtClean="0"/>
              <a:t>feature</a:t>
            </a:r>
            <a:r>
              <a:rPr lang="zh-CN" altLang="en-US" dirty="0" smtClean="0"/>
              <a:t> </a:t>
            </a:r>
            <a:r>
              <a:rPr lang="en-US" altLang="zh-CN" dirty="0" smtClean="0"/>
              <a:t>parameters</a:t>
            </a:r>
            <a:endParaRPr lang="en-US" dirty="0"/>
          </a:p>
        </p:txBody>
      </p:sp>
      <p:sp>
        <p:nvSpPr>
          <p:cNvPr id="11" name="TextBox 10"/>
          <p:cNvSpPr txBox="1"/>
          <p:nvPr/>
        </p:nvSpPr>
        <p:spPr>
          <a:xfrm>
            <a:off x="1931209" y="5390865"/>
            <a:ext cx="6518387" cy="369332"/>
          </a:xfrm>
          <a:prstGeom prst="rect">
            <a:avLst/>
          </a:prstGeom>
          <a:noFill/>
        </p:spPr>
        <p:txBody>
          <a:bodyPr wrap="none" rtlCol="0">
            <a:spAutoFit/>
          </a:bodyPr>
          <a:lstStyle/>
          <a:p>
            <a:r>
              <a:rPr lang="en-US" sz="1800" dirty="0" smtClean="0"/>
              <a:t>Figure </a:t>
            </a:r>
            <a:r>
              <a:rPr lang="en-US" altLang="zh-CN" sz="1800" dirty="0" smtClean="0"/>
              <a:t>5</a:t>
            </a:r>
            <a:r>
              <a:rPr lang="zh-CN" altLang="en-US" sz="1800" dirty="0" smtClean="0"/>
              <a:t> </a:t>
            </a:r>
            <a:r>
              <a:rPr lang="en-US" sz="1800" dirty="0" err="1" smtClean="0"/>
              <a:t>Psuedocode</a:t>
            </a:r>
            <a:r>
              <a:rPr lang="en-US" sz="1800" dirty="0" smtClean="0"/>
              <a:t> for </a:t>
            </a:r>
            <a:r>
              <a:rPr lang="en-US" altLang="zh-CN" sz="1800" dirty="0" smtClean="0"/>
              <a:t>functional</a:t>
            </a:r>
            <a:r>
              <a:rPr lang="zh-CN" altLang="en-US" sz="1800" dirty="0" smtClean="0"/>
              <a:t> </a:t>
            </a:r>
            <a:r>
              <a:rPr lang="en-US" altLang="zh-CN" sz="1800" dirty="0" smtClean="0"/>
              <a:t>feature</a:t>
            </a:r>
            <a:r>
              <a:rPr lang="zh-CN" altLang="en-US" sz="1800" dirty="0" smtClean="0"/>
              <a:t> </a:t>
            </a:r>
            <a:r>
              <a:rPr lang="en-US" sz="1800" dirty="0" smtClean="0"/>
              <a:t>similarity measurement</a:t>
            </a:r>
            <a:endParaRPr lang="en-US" sz="1800" dirty="0"/>
          </a:p>
        </p:txBody>
      </p:sp>
      <p:sp>
        <p:nvSpPr>
          <p:cNvPr id="7" name="Frame 6"/>
          <p:cNvSpPr/>
          <p:nvPr/>
        </p:nvSpPr>
        <p:spPr>
          <a:xfrm>
            <a:off x="1658254" y="2287856"/>
            <a:ext cx="3173054" cy="24534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
        <p:nvSpPr>
          <p:cNvPr id="8" name="Frame 7"/>
          <p:cNvSpPr/>
          <p:nvPr/>
        </p:nvSpPr>
        <p:spPr>
          <a:xfrm>
            <a:off x="3326015" y="3766782"/>
            <a:ext cx="5123581" cy="22520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
        <p:nvSpPr>
          <p:cNvPr id="9" name="Frame 8"/>
          <p:cNvSpPr/>
          <p:nvPr/>
        </p:nvSpPr>
        <p:spPr>
          <a:xfrm>
            <a:off x="3134947" y="3357566"/>
            <a:ext cx="2556170" cy="22520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2838605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4" name="Text Placeholder 3"/>
          <p:cNvSpPr>
            <a:spLocks noGrp="1"/>
          </p:cNvSpPr>
          <p:nvPr>
            <p:ph type="body" idx="11"/>
          </p:nvPr>
        </p:nvSpPr>
        <p:spPr/>
        <p:txBody>
          <a:bodyPr/>
          <a:lstStyle/>
          <a:p>
            <a:r>
              <a:rPr lang="en-US" altLang="zh-CN" dirty="0"/>
              <a:t>The</a:t>
            </a:r>
            <a:r>
              <a:rPr lang="zh-CN" altLang="en-US" dirty="0"/>
              <a:t> </a:t>
            </a:r>
            <a:r>
              <a:rPr lang="en-US" altLang="zh-CN" dirty="0"/>
              <a:t>formula</a:t>
            </a:r>
            <a:r>
              <a:rPr lang="zh-CN" altLang="en-US" dirty="0"/>
              <a:t> </a:t>
            </a:r>
            <a:r>
              <a:rPr lang="en-US" altLang="zh-CN" dirty="0"/>
              <a:t>I</a:t>
            </a:r>
            <a:r>
              <a:rPr lang="zh-CN" altLang="en-US" dirty="0"/>
              <a:t> </a:t>
            </a:r>
            <a:r>
              <a:rPr lang="en-US" altLang="zh-CN" dirty="0"/>
              <a:t>use</a:t>
            </a:r>
            <a:r>
              <a:rPr lang="zh-CN" altLang="en-US" dirty="0"/>
              <a:t> </a:t>
            </a:r>
            <a:r>
              <a:rPr lang="en-US" altLang="zh-CN" dirty="0"/>
              <a:t>to</a:t>
            </a:r>
            <a:r>
              <a:rPr lang="zh-CN" altLang="en-US" dirty="0"/>
              <a:t> </a:t>
            </a:r>
            <a:r>
              <a:rPr lang="en-US" altLang="zh-CN" dirty="0"/>
              <a:t>calculate</a:t>
            </a:r>
            <a:r>
              <a:rPr lang="zh-CN" altLang="en-US" dirty="0"/>
              <a:t> </a:t>
            </a:r>
            <a:r>
              <a:rPr lang="en-US" altLang="zh-CN" dirty="0" smtClean="0"/>
              <a:t>functional</a:t>
            </a:r>
            <a:r>
              <a:rPr lang="zh-CN" altLang="en-US" dirty="0" smtClean="0"/>
              <a:t> </a:t>
            </a:r>
            <a:r>
              <a:rPr lang="en-US" altLang="zh-CN" dirty="0" smtClean="0"/>
              <a:t>feature</a:t>
            </a:r>
            <a:r>
              <a:rPr lang="zh-CN" altLang="en-US" dirty="0" smtClean="0"/>
              <a:t> </a:t>
            </a:r>
            <a:r>
              <a:rPr lang="en-US" altLang="zh-CN" dirty="0" smtClean="0"/>
              <a:t>similarity</a:t>
            </a:r>
            <a:endParaRPr lang="en-US" dirty="0"/>
          </a:p>
        </p:txBody>
      </p:sp>
      <p:sp>
        <p:nvSpPr>
          <p:cNvPr id="9" name="TextBox 8"/>
          <p:cNvSpPr txBox="1"/>
          <p:nvPr/>
        </p:nvSpPr>
        <p:spPr>
          <a:xfrm>
            <a:off x="2410346" y="1690223"/>
            <a:ext cx="4113165" cy="692497"/>
          </a:xfrm>
          <a:prstGeom prst="rect">
            <a:avLst/>
          </a:prstGeom>
          <a:noFill/>
        </p:spPr>
        <p:txBody>
          <a:bodyPr wrap="square" rtlCol="0">
            <a:spAutoFit/>
          </a:bodyPr>
          <a:lstStyle/>
          <a:p>
            <a:r>
              <a:rPr lang="en-US" altLang="zh-CN" sz="1800" dirty="0" smtClean="0"/>
              <a:t>Tversky</a:t>
            </a:r>
            <a:r>
              <a:rPr lang="zh-CN" altLang="en-US" sz="1800" dirty="0" smtClean="0"/>
              <a:t> </a:t>
            </a:r>
            <a:r>
              <a:rPr lang="en-US" altLang="zh-CN" sz="1800" dirty="0" smtClean="0"/>
              <a:t>similarity</a:t>
            </a:r>
            <a:r>
              <a:rPr lang="zh-CN" altLang="en-US" sz="1800" dirty="0" smtClean="0"/>
              <a:t> </a:t>
            </a:r>
            <a:r>
              <a:rPr lang="en-US" altLang="zh-CN" sz="1800" dirty="0" smtClean="0"/>
              <a:t>with</a:t>
            </a:r>
            <a:r>
              <a:rPr lang="zh-CN" altLang="en-US" sz="1800" dirty="0" smtClean="0"/>
              <a:t> </a:t>
            </a:r>
            <a:r>
              <a:rPr lang="en-US" altLang="zh-CN" sz="1800" dirty="0" err="1" smtClean="0"/>
              <a:t>Jaccard</a:t>
            </a:r>
            <a:r>
              <a:rPr lang="zh-CN" altLang="en-US" sz="1800" dirty="0" smtClean="0"/>
              <a:t> </a:t>
            </a:r>
            <a:r>
              <a:rPr lang="en-US" altLang="zh-CN" sz="1800" dirty="0" smtClean="0"/>
              <a:t>Index:</a:t>
            </a:r>
            <a:endParaRPr lang="en-US" sz="1800" dirty="0"/>
          </a:p>
          <a:p>
            <a:endParaRPr lang="en-US" dirty="0"/>
          </a:p>
        </p:txBody>
      </p:sp>
      <p:sp>
        <p:nvSpPr>
          <p:cNvPr id="5" name="TextBox 4"/>
          <p:cNvSpPr txBox="1"/>
          <p:nvPr/>
        </p:nvSpPr>
        <p:spPr>
          <a:xfrm>
            <a:off x="1681366" y="3227192"/>
            <a:ext cx="6274410" cy="1546577"/>
          </a:xfrm>
          <a:prstGeom prst="rect">
            <a:avLst/>
          </a:prstGeom>
          <a:noFill/>
        </p:spPr>
        <p:txBody>
          <a:bodyPr wrap="none" rtlCol="0">
            <a:spAutoFit/>
          </a:bodyPr>
          <a:lstStyle/>
          <a:p>
            <a:pPr>
              <a:lnSpc>
                <a:spcPct val="150000"/>
              </a:lnSpc>
            </a:pPr>
            <a:r>
              <a:rPr lang="en-US" dirty="0"/>
              <a:t>S</a:t>
            </a:r>
            <a:r>
              <a:rPr lang="en-US" dirty="0" smtClean="0"/>
              <a:t>: Number of shared </a:t>
            </a:r>
            <a:r>
              <a:rPr lang="en-US" altLang="zh-CN" dirty="0" smtClean="0"/>
              <a:t>parameters</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source</a:t>
            </a:r>
            <a:r>
              <a:rPr lang="zh-CN" altLang="en-US" dirty="0" smtClean="0"/>
              <a:t> </a:t>
            </a:r>
            <a:r>
              <a:rPr lang="en-US" altLang="zh-CN" dirty="0" smtClean="0"/>
              <a:t>code</a:t>
            </a:r>
            <a:endParaRPr lang="en-US" dirty="0" smtClean="0"/>
          </a:p>
          <a:p>
            <a:pPr>
              <a:lnSpc>
                <a:spcPct val="150000"/>
              </a:lnSpc>
            </a:pPr>
            <a:r>
              <a:rPr lang="en-US" dirty="0" smtClean="0"/>
              <a:t>L: Number of different</a:t>
            </a:r>
            <a:r>
              <a:rPr lang="zh-CN" altLang="en-US" dirty="0" smtClean="0"/>
              <a:t> </a:t>
            </a:r>
            <a:r>
              <a:rPr lang="en-US" altLang="zh-CN" dirty="0" smtClean="0"/>
              <a:t>parameters</a:t>
            </a:r>
            <a:r>
              <a:rPr lang="zh-CN" altLang="en-US" dirty="0" smtClean="0"/>
              <a:t> </a:t>
            </a:r>
            <a:r>
              <a:rPr lang="en-US" dirty="0" smtClean="0"/>
              <a:t>in the first project</a:t>
            </a:r>
          </a:p>
          <a:p>
            <a:pPr>
              <a:lnSpc>
                <a:spcPct val="150000"/>
              </a:lnSpc>
            </a:pPr>
            <a:r>
              <a:rPr lang="en-US" dirty="0" smtClean="0"/>
              <a:t>R: </a:t>
            </a:r>
            <a:r>
              <a:rPr lang="en-US" dirty="0"/>
              <a:t>Number of different </a:t>
            </a:r>
            <a:r>
              <a:rPr lang="en-US" altLang="zh-CN" dirty="0" smtClean="0"/>
              <a:t>parameters</a:t>
            </a:r>
            <a:r>
              <a:rPr lang="zh-CN" altLang="en-US" dirty="0" smtClean="0"/>
              <a:t> </a:t>
            </a:r>
            <a:r>
              <a:rPr lang="en-US" dirty="0" smtClean="0"/>
              <a:t>in </a:t>
            </a:r>
            <a:r>
              <a:rPr lang="en-US" dirty="0"/>
              <a:t>the </a:t>
            </a:r>
            <a:r>
              <a:rPr lang="en-US" dirty="0" smtClean="0"/>
              <a:t>second project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346" y="2036471"/>
            <a:ext cx="3517900" cy="609600"/>
          </a:xfrm>
          <a:prstGeom prst="rect">
            <a:avLst/>
          </a:prstGeom>
        </p:spPr>
      </p:pic>
    </p:spTree>
    <p:extLst>
      <p:ext uri="{BB962C8B-B14F-4D97-AF65-F5344CB8AC3E}">
        <p14:creationId xmlns:p14="http://schemas.microsoft.com/office/powerpoint/2010/main" val="2012981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methodology</a:t>
            </a:r>
            <a:endParaRPr lang="en-US" dirty="0"/>
          </a:p>
        </p:txBody>
      </p:sp>
      <p:sp>
        <p:nvSpPr>
          <p:cNvPr id="4" name="Text Placeholder 3"/>
          <p:cNvSpPr>
            <a:spLocks noGrp="1"/>
          </p:cNvSpPr>
          <p:nvPr>
            <p:ph type="body" idx="11"/>
          </p:nvPr>
        </p:nvSpPr>
        <p:spPr/>
        <p:txBody>
          <a:bodyPr/>
          <a:lstStyle/>
          <a:p>
            <a:r>
              <a:rPr lang="en-US" altLang="zh-CN" dirty="0" smtClean="0"/>
              <a:t>Example</a:t>
            </a:r>
            <a:r>
              <a:rPr lang="zh-CN" altLang="en-US" dirty="0" smtClean="0"/>
              <a:t> </a:t>
            </a:r>
            <a:r>
              <a:rPr lang="en-US" altLang="zh-CN" dirty="0" smtClean="0"/>
              <a:t>–</a:t>
            </a:r>
            <a:r>
              <a:rPr lang="zh-CN" altLang="en-US" dirty="0" smtClean="0"/>
              <a:t> </a:t>
            </a:r>
            <a:r>
              <a:rPr lang="en-US" altLang="zh-CN" dirty="0"/>
              <a:t>functionality</a:t>
            </a:r>
            <a:r>
              <a:rPr lang="zh-CN" altLang="en-US" dirty="0"/>
              <a:t> </a:t>
            </a:r>
            <a:r>
              <a:rPr lang="en-US" altLang="zh-CN" dirty="0"/>
              <a:t>feature</a:t>
            </a:r>
            <a:r>
              <a:rPr lang="zh-CN" altLang="en-US" dirty="0"/>
              <a:t> </a:t>
            </a:r>
            <a:r>
              <a:rPr lang="en-US" altLang="zh-CN" dirty="0"/>
              <a:t>similarity</a:t>
            </a:r>
            <a:r>
              <a:rPr lang="zh-CN" altLang="en-US" dirty="0"/>
              <a:t> </a:t>
            </a:r>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5355" y="1771280"/>
            <a:ext cx="5760646" cy="40686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71280"/>
            <a:ext cx="4152737" cy="4068618"/>
          </a:xfrm>
          <a:prstGeom prst="rect">
            <a:avLst/>
          </a:prstGeom>
        </p:spPr>
      </p:pic>
    </p:spTree>
    <p:extLst>
      <p:ext uri="{BB962C8B-B14F-4D97-AF65-F5344CB8AC3E}">
        <p14:creationId xmlns:p14="http://schemas.microsoft.com/office/powerpoint/2010/main" val="951260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methodology</a:t>
            </a:r>
            <a:endParaRPr lang="en-US" dirty="0"/>
          </a:p>
        </p:txBody>
      </p:sp>
      <p:sp>
        <p:nvSpPr>
          <p:cNvPr id="4" name="Text Placeholder 3"/>
          <p:cNvSpPr>
            <a:spLocks noGrp="1"/>
          </p:cNvSpPr>
          <p:nvPr>
            <p:ph type="body" idx="11"/>
          </p:nvPr>
        </p:nvSpPr>
        <p:spPr/>
        <p:txBody>
          <a:bodyPr/>
          <a:lstStyle/>
          <a:p>
            <a:r>
              <a:rPr lang="en-US" altLang="zh-CN" dirty="0" smtClean="0"/>
              <a:t>Example</a:t>
            </a:r>
            <a:r>
              <a:rPr lang="zh-CN" altLang="en-US" dirty="0" smtClean="0"/>
              <a:t> </a:t>
            </a:r>
            <a:r>
              <a:rPr lang="en-US" altLang="zh-CN" dirty="0" smtClean="0"/>
              <a:t>–</a:t>
            </a:r>
            <a:r>
              <a:rPr lang="zh-CN" altLang="en-US" dirty="0" smtClean="0"/>
              <a:t> </a:t>
            </a:r>
            <a:r>
              <a:rPr lang="en-US" altLang="zh-CN" dirty="0"/>
              <a:t>functionality</a:t>
            </a:r>
            <a:r>
              <a:rPr lang="zh-CN" altLang="en-US" dirty="0"/>
              <a:t> </a:t>
            </a:r>
            <a:r>
              <a:rPr lang="en-US" altLang="zh-CN" dirty="0"/>
              <a:t>feature</a:t>
            </a:r>
            <a:r>
              <a:rPr lang="zh-CN" altLang="en-US" dirty="0"/>
              <a:t> </a:t>
            </a:r>
            <a:r>
              <a:rPr lang="en-US" altLang="zh-CN" dirty="0"/>
              <a:t>similarity</a:t>
            </a:r>
            <a:r>
              <a:rPr lang="zh-CN" altLang="en-US" dirty="0"/>
              <a:t> </a:t>
            </a:r>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627" y="1779550"/>
            <a:ext cx="5816063" cy="41077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79550"/>
            <a:ext cx="4192686" cy="4107758"/>
          </a:xfrm>
          <a:prstGeom prst="rect">
            <a:avLst/>
          </a:prstGeom>
        </p:spPr>
      </p:pic>
      <p:sp>
        <p:nvSpPr>
          <p:cNvPr id="17" name="Frame 16"/>
          <p:cNvSpPr/>
          <p:nvPr/>
        </p:nvSpPr>
        <p:spPr>
          <a:xfrm>
            <a:off x="5438898" y="2375065"/>
            <a:ext cx="3562597" cy="23750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p:cNvSpPr/>
          <p:nvPr/>
        </p:nvSpPr>
        <p:spPr>
          <a:xfrm>
            <a:off x="4821381" y="2177468"/>
            <a:ext cx="1911927" cy="19759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8887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methodology</a:t>
            </a:r>
            <a:endParaRPr lang="en-US" dirty="0"/>
          </a:p>
        </p:txBody>
      </p:sp>
      <p:sp>
        <p:nvSpPr>
          <p:cNvPr id="4" name="Text Placeholder 3"/>
          <p:cNvSpPr>
            <a:spLocks noGrp="1"/>
          </p:cNvSpPr>
          <p:nvPr>
            <p:ph type="body" idx="11"/>
          </p:nvPr>
        </p:nvSpPr>
        <p:spPr/>
        <p:txBody>
          <a:bodyPr/>
          <a:lstStyle/>
          <a:p>
            <a:r>
              <a:rPr lang="en-US" altLang="zh-CN" dirty="0" smtClean="0"/>
              <a:t>Example</a:t>
            </a:r>
            <a:r>
              <a:rPr lang="zh-CN" altLang="en-US" dirty="0" smtClean="0"/>
              <a:t> </a:t>
            </a:r>
            <a:r>
              <a:rPr lang="en-US" altLang="zh-CN" dirty="0" smtClean="0"/>
              <a:t>–</a:t>
            </a:r>
            <a:r>
              <a:rPr lang="zh-CN" altLang="en-US" dirty="0" smtClean="0"/>
              <a:t> </a:t>
            </a:r>
            <a:r>
              <a:rPr lang="en-US" altLang="zh-CN" dirty="0"/>
              <a:t>functionality</a:t>
            </a:r>
            <a:r>
              <a:rPr lang="zh-CN" altLang="en-US" dirty="0"/>
              <a:t> </a:t>
            </a:r>
            <a:r>
              <a:rPr lang="en-US" altLang="zh-CN" dirty="0"/>
              <a:t>feature</a:t>
            </a:r>
            <a:r>
              <a:rPr lang="zh-CN" altLang="en-US" dirty="0"/>
              <a:t> </a:t>
            </a:r>
            <a:r>
              <a:rPr lang="en-US" altLang="zh-CN" dirty="0"/>
              <a:t>similarity</a:t>
            </a:r>
            <a:r>
              <a:rPr lang="zh-CN" altLang="en-US" dirty="0"/>
              <a:t> </a:t>
            </a:r>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464" y="1698171"/>
            <a:ext cx="5830536" cy="4117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8171"/>
            <a:ext cx="4203119" cy="4117979"/>
          </a:xfrm>
          <a:prstGeom prst="rect">
            <a:avLst/>
          </a:prstGeom>
        </p:spPr>
      </p:pic>
      <p:sp>
        <p:nvSpPr>
          <p:cNvPr id="7" name="Frame 6"/>
          <p:cNvSpPr/>
          <p:nvPr/>
        </p:nvSpPr>
        <p:spPr>
          <a:xfrm>
            <a:off x="5078805" y="3091869"/>
            <a:ext cx="2105766" cy="18572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2277152" y="3383088"/>
            <a:ext cx="1012314" cy="748144"/>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b="1">
              <a:solidFill>
                <a:schemeClr val="tx1"/>
              </a:solidFill>
            </a:endParaRPr>
          </a:p>
        </p:txBody>
      </p:sp>
      <p:sp>
        <p:nvSpPr>
          <p:cNvPr id="9" name="Frame 8"/>
          <p:cNvSpPr/>
          <p:nvPr/>
        </p:nvSpPr>
        <p:spPr>
          <a:xfrm>
            <a:off x="5566618" y="3284289"/>
            <a:ext cx="3553631" cy="20705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18785372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methodology</a:t>
            </a:r>
            <a:endParaRPr lang="en-US" dirty="0"/>
          </a:p>
        </p:txBody>
      </p:sp>
      <p:sp>
        <p:nvSpPr>
          <p:cNvPr id="4" name="Text Placeholder 3"/>
          <p:cNvSpPr>
            <a:spLocks noGrp="1"/>
          </p:cNvSpPr>
          <p:nvPr>
            <p:ph type="body" idx="11"/>
          </p:nvPr>
        </p:nvSpPr>
        <p:spPr/>
        <p:txBody>
          <a:bodyPr/>
          <a:lstStyle/>
          <a:p>
            <a:r>
              <a:rPr lang="en-US" altLang="zh-CN" dirty="0" smtClean="0"/>
              <a:t>Example</a:t>
            </a:r>
            <a:r>
              <a:rPr lang="zh-CN" altLang="en-US" dirty="0" smtClean="0"/>
              <a:t> </a:t>
            </a:r>
            <a:r>
              <a:rPr lang="en-US" altLang="zh-CN" dirty="0" smtClean="0"/>
              <a:t>–</a:t>
            </a:r>
            <a:r>
              <a:rPr lang="zh-CN" altLang="en-US" dirty="0" smtClean="0"/>
              <a:t> </a:t>
            </a:r>
            <a:r>
              <a:rPr lang="en-US" altLang="zh-CN" dirty="0"/>
              <a:t>functionality</a:t>
            </a:r>
            <a:r>
              <a:rPr lang="zh-CN" altLang="en-US" dirty="0"/>
              <a:t> </a:t>
            </a:r>
            <a:r>
              <a:rPr lang="en-US" altLang="zh-CN" dirty="0"/>
              <a:t>feature</a:t>
            </a:r>
            <a:r>
              <a:rPr lang="zh-CN" altLang="en-US" dirty="0"/>
              <a:t> </a:t>
            </a:r>
            <a:r>
              <a:rPr lang="en-US" altLang="zh-CN" dirty="0"/>
              <a:t>similarity</a:t>
            </a:r>
            <a:r>
              <a:rPr lang="zh-CN" altLang="en-US" dirty="0"/>
              <a:t> </a:t>
            </a:r>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683" y="1698171"/>
            <a:ext cx="5866317" cy="41432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85" y="1698171"/>
            <a:ext cx="4228914" cy="4143251"/>
          </a:xfrm>
          <a:prstGeom prst="rect">
            <a:avLst/>
          </a:prstGeom>
        </p:spPr>
      </p:pic>
      <p:sp>
        <p:nvSpPr>
          <p:cNvPr id="7" name="Frame 6"/>
          <p:cNvSpPr/>
          <p:nvPr/>
        </p:nvSpPr>
        <p:spPr>
          <a:xfrm>
            <a:off x="5413570" y="4292102"/>
            <a:ext cx="2855027" cy="184895"/>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
        <p:nvSpPr>
          <p:cNvPr id="8" name="Frame 7"/>
          <p:cNvSpPr/>
          <p:nvPr/>
        </p:nvSpPr>
        <p:spPr>
          <a:xfrm>
            <a:off x="4768933" y="4862814"/>
            <a:ext cx="4814454" cy="2317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
        <p:nvSpPr>
          <p:cNvPr id="9" name="Frame 8"/>
          <p:cNvSpPr/>
          <p:nvPr/>
        </p:nvSpPr>
        <p:spPr>
          <a:xfrm>
            <a:off x="1786167" y="2653307"/>
            <a:ext cx="1966436" cy="87366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
        <p:nvSpPr>
          <p:cNvPr id="10" name="Frame 9"/>
          <p:cNvSpPr/>
          <p:nvPr/>
        </p:nvSpPr>
        <p:spPr>
          <a:xfrm>
            <a:off x="4457606" y="5094514"/>
            <a:ext cx="3961999" cy="16625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6357760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methodology</a:t>
            </a:r>
            <a:endParaRPr lang="en-US" dirty="0"/>
          </a:p>
        </p:txBody>
      </p:sp>
      <p:sp>
        <p:nvSpPr>
          <p:cNvPr id="4" name="Text Placeholder 3"/>
          <p:cNvSpPr>
            <a:spLocks noGrp="1"/>
          </p:cNvSpPr>
          <p:nvPr>
            <p:ph type="body" idx="11"/>
          </p:nvPr>
        </p:nvSpPr>
        <p:spPr/>
        <p:txBody>
          <a:bodyPr/>
          <a:lstStyle/>
          <a:p>
            <a:r>
              <a:rPr lang="en-US" altLang="zh-CN" dirty="0"/>
              <a:t>Dictionary for functional similarity – </a:t>
            </a:r>
            <a:r>
              <a:rPr lang="en-US" altLang="zh-CN" dirty="0" smtClean="0"/>
              <a:t>Google map </a:t>
            </a:r>
            <a:r>
              <a:rPr lang="en-US" altLang="zh-CN" dirty="0" err="1" smtClean="0"/>
              <a:t>api</a:t>
            </a:r>
            <a:r>
              <a:rPr lang="en-US" altLang="zh-CN" dirty="0" smtClean="0"/>
              <a:t> </a:t>
            </a:r>
            <a:r>
              <a:rPr lang="en-US" altLang="zh-CN" dirty="0"/>
              <a:t>example</a:t>
            </a:r>
            <a:endParaRPr lang="en-US" dirty="0"/>
          </a:p>
          <a:p>
            <a:endParaRPr lang="en-US" dirty="0"/>
          </a:p>
        </p:txBody>
      </p:sp>
      <p:pic>
        <p:nvPicPr>
          <p:cNvPr id="7" name="Content Placeholder 3"/>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676760" y="1721922"/>
            <a:ext cx="7809118" cy="4464431"/>
          </a:xfrm>
          <a:prstGeom prst="rect">
            <a:avLst/>
          </a:prstGeom>
        </p:spPr>
      </p:pic>
    </p:spTree>
    <p:extLst>
      <p:ext uri="{BB962C8B-B14F-4D97-AF65-F5344CB8AC3E}">
        <p14:creationId xmlns:p14="http://schemas.microsoft.com/office/powerpoint/2010/main" val="19404394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methodology</a:t>
            </a:r>
            <a:endParaRPr lang="en-US" dirty="0"/>
          </a:p>
        </p:txBody>
      </p:sp>
      <p:sp>
        <p:nvSpPr>
          <p:cNvPr id="4" name="Text Placeholder 3"/>
          <p:cNvSpPr>
            <a:spLocks noGrp="1"/>
          </p:cNvSpPr>
          <p:nvPr>
            <p:ph type="body" idx="11"/>
          </p:nvPr>
        </p:nvSpPr>
        <p:spPr/>
        <p:txBody>
          <a:bodyPr/>
          <a:lstStyle/>
          <a:p>
            <a:r>
              <a:rPr lang="en-US" altLang="zh-CN" dirty="0" smtClean="0"/>
              <a:t>Dictionary for functional similarity – d3 example</a:t>
            </a:r>
            <a:endParaRPr lang="en-US"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03" y="1520457"/>
            <a:ext cx="5506746" cy="5014194"/>
          </a:xfrm>
          <a:prstGeom prst="rect">
            <a:avLst/>
          </a:prstGeom>
        </p:spPr>
      </p:pic>
    </p:spTree>
    <p:extLst>
      <p:ext uri="{BB962C8B-B14F-4D97-AF65-F5344CB8AC3E}">
        <p14:creationId xmlns:p14="http://schemas.microsoft.com/office/powerpoint/2010/main" val="5174637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content</a:t>
            </a:r>
            <a:endParaRPr lang="en-US" dirty="0"/>
          </a:p>
        </p:txBody>
      </p:sp>
      <p:sp>
        <p:nvSpPr>
          <p:cNvPr id="3" name="Text Placeholder 2"/>
          <p:cNvSpPr>
            <a:spLocks noGrp="1"/>
          </p:cNvSpPr>
          <p:nvPr>
            <p:ph type="body" idx="12"/>
          </p:nvPr>
        </p:nvSpPr>
        <p:spPr>
          <a:xfrm>
            <a:off x="349980" y="853817"/>
            <a:ext cx="9019854" cy="5246731"/>
          </a:xfrm>
          <a:ln>
            <a:noFill/>
          </a:ln>
        </p:spPr>
        <p:txBody>
          <a:bodyPr>
            <a:normAutofit fontScale="92500" lnSpcReduction="20000"/>
          </a:bodyPr>
          <a:lstStyle/>
          <a:p>
            <a:endParaRPr lang="en-US" sz="1800" b="1" dirty="0">
              <a:latin typeface="+mj-lt"/>
            </a:endParaRPr>
          </a:p>
          <a:p>
            <a:pPr marL="0" indent="0">
              <a:buNone/>
            </a:pPr>
            <a:endParaRPr lang="en-US" sz="1800" b="1" dirty="0">
              <a:latin typeface="+mj-lt"/>
            </a:endParaRPr>
          </a:p>
          <a:p>
            <a:pPr>
              <a:lnSpc>
                <a:spcPct val="200000"/>
              </a:lnSpc>
            </a:pPr>
            <a:r>
              <a:rPr lang="en-US" sz="1800" b="1" dirty="0" smtClean="0">
                <a:solidFill>
                  <a:schemeClr val="lt1"/>
                </a:solidFill>
                <a:latin typeface="+mj-lt"/>
              </a:rPr>
              <a:t>Introduction: </a:t>
            </a:r>
            <a:r>
              <a:rPr lang="en-US" sz="1800" b="1" dirty="0">
                <a:solidFill>
                  <a:schemeClr val="lt1"/>
                </a:solidFill>
                <a:latin typeface="+mj-lt"/>
              </a:rPr>
              <a:t>Open Data </a:t>
            </a:r>
            <a:r>
              <a:rPr lang="en-US" sz="1800" b="1" dirty="0" smtClean="0">
                <a:solidFill>
                  <a:schemeClr val="lt1"/>
                </a:solidFill>
                <a:latin typeface="+mj-lt"/>
              </a:rPr>
              <a:t>and Innovation Contest</a:t>
            </a:r>
            <a:endParaRPr lang="zh-CN" altLang="en-US" sz="1800" b="1" dirty="0" smtClean="0">
              <a:solidFill>
                <a:schemeClr val="lt1"/>
              </a:solidFill>
              <a:latin typeface="+mj-lt"/>
            </a:endParaRPr>
          </a:p>
          <a:p>
            <a:pPr>
              <a:lnSpc>
                <a:spcPct val="200000"/>
              </a:lnSpc>
            </a:pPr>
            <a:r>
              <a:rPr lang="en-US" altLang="zh-CN" sz="1800" b="1" dirty="0" smtClean="0">
                <a:solidFill>
                  <a:schemeClr val="lt1"/>
                </a:solidFill>
                <a:latin typeface="+mj-lt"/>
                <a:ea typeface="Arial"/>
              </a:rPr>
              <a:t>Motivation:</a:t>
            </a:r>
            <a:r>
              <a:rPr lang="zh-CN" altLang="en-US" sz="1800" b="1" dirty="0" smtClean="0">
                <a:solidFill>
                  <a:schemeClr val="lt1"/>
                </a:solidFill>
                <a:latin typeface="+mj-lt"/>
                <a:ea typeface="Arial"/>
              </a:rPr>
              <a:t> </a:t>
            </a:r>
            <a:r>
              <a:rPr lang="en-US" altLang="zh-CN" sz="1800" b="1" dirty="0" smtClean="0">
                <a:solidFill>
                  <a:schemeClr val="lt1"/>
                </a:solidFill>
                <a:latin typeface="+mj-lt"/>
                <a:ea typeface="Arial"/>
              </a:rPr>
              <a:t>Practical</a:t>
            </a:r>
            <a:r>
              <a:rPr lang="zh-CN" altLang="en-US" sz="1800" b="1" dirty="0" smtClean="0">
                <a:solidFill>
                  <a:schemeClr val="lt1"/>
                </a:solidFill>
                <a:latin typeface="+mj-lt"/>
                <a:ea typeface="Arial"/>
              </a:rPr>
              <a:t> </a:t>
            </a:r>
            <a:r>
              <a:rPr lang="en-US" altLang="zh-CN" sz="1800" b="1" dirty="0" smtClean="0">
                <a:solidFill>
                  <a:schemeClr val="lt1"/>
                </a:solidFill>
                <a:latin typeface="+mj-lt"/>
                <a:ea typeface="Arial"/>
              </a:rPr>
              <a:t>and</a:t>
            </a:r>
            <a:r>
              <a:rPr lang="zh-CN" altLang="en-US" sz="1800" b="1" dirty="0" smtClean="0">
                <a:solidFill>
                  <a:schemeClr val="lt1"/>
                </a:solidFill>
                <a:latin typeface="+mj-lt"/>
                <a:ea typeface="Arial"/>
              </a:rPr>
              <a:t> </a:t>
            </a:r>
            <a:r>
              <a:rPr lang="en-US" altLang="zh-CN" sz="1800" b="1" dirty="0" smtClean="0">
                <a:solidFill>
                  <a:schemeClr val="lt1"/>
                </a:solidFill>
                <a:latin typeface="+mj-lt"/>
                <a:ea typeface="Arial"/>
              </a:rPr>
              <a:t>Theoretical</a:t>
            </a:r>
            <a:endParaRPr lang="en-US" sz="1800" b="1" dirty="0">
              <a:solidFill>
                <a:schemeClr val="lt1"/>
              </a:solidFill>
              <a:latin typeface="+mj-lt"/>
              <a:ea typeface="Arial"/>
            </a:endParaRPr>
          </a:p>
          <a:p>
            <a:pPr>
              <a:lnSpc>
                <a:spcPct val="200000"/>
              </a:lnSpc>
            </a:pPr>
            <a:r>
              <a:rPr lang="en-US" sz="1800" b="1" dirty="0" smtClean="0">
                <a:latin typeface="+mj-lt"/>
              </a:rPr>
              <a:t>Research Question and Research Design</a:t>
            </a:r>
          </a:p>
          <a:p>
            <a:pPr>
              <a:lnSpc>
                <a:spcPct val="200000"/>
              </a:lnSpc>
            </a:pPr>
            <a:r>
              <a:rPr lang="en-US" sz="1800" b="1" dirty="0">
                <a:latin typeface="+mj-lt"/>
              </a:rPr>
              <a:t>Conceptual </a:t>
            </a:r>
            <a:r>
              <a:rPr lang="en-US" sz="1800" b="1" dirty="0" smtClean="0">
                <a:latin typeface="+mj-lt"/>
              </a:rPr>
              <a:t>Background </a:t>
            </a:r>
            <a:r>
              <a:rPr lang="en-US" sz="1800" b="1" dirty="0">
                <a:latin typeface="+mj-lt"/>
              </a:rPr>
              <a:t>and </a:t>
            </a:r>
            <a:r>
              <a:rPr lang="en-US" sz="1800" b="1" dirty="0" smtClean="0">
                <a:latin typeface="+mj-lt"/>
              </a:rPr>
              <a:t>Review </a:t>
            </a:r>
            <a:r>
              <a:rPr lang="en-US" sz="1800" b="1" dirty="0">
                <a:latin typeface="+mj-lt"/>
              </a:rPr>
              <a:t>of </a:t>
            </a:r>
            <a:r>
              <a:rPr lang="en-US" sz="1800" b="1" dirty="0" smtClean="0">
                <a:latin typeface="+mj-lt"/>
              </a:rPr>
              <a:t>Existing Methodologies</a:t>
            </a:r>
            <a:endParaRPr lang="zh-CN" altLang="en-US" sz="1800" b="1" dirty="0" smtClean="0">
              <a:latin typeface="+mj-lt"/>
            </a:endParaRPr>
          </a:p>
          <a:p>
            <a:pPr>
              <a:lnSpc>
                <a:spcPct val="200000"/>
              </a:lnSpc>
            </a:pPr>
            <a:r>
              <a:rPr lang="en-US" altLang="zh-CN" sz="1800" b="1" dirty="0" smtClean="0">
                <a:latin typeface="+mj-lt"/>
              </a:rPr>
              <a:t>Methodologies</a:t>
            </a:r>
            <a:r>
              <a:rPr lang="zh-CN" altLang="en-US" sz="1800" b="1" dirty="0" smtClean="0">
                <a:latin typeface="+mj-lt"/>
              </a:rPr>
              <a:t> </a:t>
            </a:r>
            <a:r>
              <a:rPr lang="en-US" altLang="zh-CN" sz="1800" b="1" dirty="0" smtClean="0">
                <a:latin typeface="+mj-lt"/>
              </a:rPr>
              <a:t>for</a:t>
            </a:r>
            <a:r>
              <a:rPr lang="zh-CN" altLang="en-US" sz="1800" b="1" dirty="0" smtClean="0">
                <a:latin typeface="+mj-lt"/>
              </a:rPr>
              <a:t> </a:t>
            </a:r>
            <a:r>
              <a:rPr lang="en-US" altLang="zh-CN" sz="1800" b="1" dirty="0" smtClean="0">
                <a:latin typeface="+mj-lt"/>
              </a:rPr>
              <a:t>This</a:t>
            </a:r>
            <a:r>
              <a:rPr lang="zh-CN" altLang="en-US" sz="1800" b="1" dirty="0" smtClean="0">
                <a:latin typeface="+mj-lt"/>
              </a:rPr>
              <a:t> </a:t>
            </a:r>
            <a:r>
              <a:rPr lang="en-US" altLang="zh-CN" sz="1800" b="1" dirty="0" smtClean="0">
                <a:latin typeface="+mj-lt"/>
              </a:rPr>
              <a:t>Research</a:t>
            </a:r>
            <a:endParaRPr lang="en-US" sz="1800" b="1" dirty="0" smtClean="0">
              <a:latin typeface="+mj-lt"/>
            </a:endParaRPr>
          </a:p>
          <a:p>
            <a:pPr>
              <a:lnSpc>
                <a:spcPct val="200000"/>
              </a:lnSpc>
            </a:pPr>
            <a:r>
              <a:rPr lang="en-US" sz="1800" b="1" dirty="0" smtClean="0">
                <a:latin typeface="+mj-lt"/>
              </a:rPr>
              <a:t>Empirical Examination</a:t>
            </a:r>
          </a:p>
          <a:p>
            <a:pPr>
              <a:lnSpc>
                <a:spcPct val="200000"/>
              </a:lnSpc>
            </a:pPr>
            <a:r>
              <a:rPr lang="en-US" sz="1800" b="1" dirty="0" smtClean="0">
                <a:latin typeface="+mj-lt"/>
              </a:rPr>
              <a:t>Discussion on the Result</a:t>
            </a:r>
          </a:p>
          <a:p>
            <a:pPr>
              <a:lnSpc>
                <a:spcPct val="200000"/>
              </a:lnSpc>
            </a:pPr>
            <a:r>
              <a:rPr lang="en-US" sz="1800" b="1" dirty="0" smtClean="0">
                <a:latin typeface="+mj-lt"/>
              </a:rPr>
              <a:t>Theoretical</a:t>
            </a:r>
            <a:r>
              <a:rPr lang="zh-CN" altLang="en-US" sz="1800" b="1" dirty="0" smtClean="0">
                <a:latin typeface="+mj-lt"/>
              </a:rPr>
              <a:t> </a:t>
            </a:r>
            <a:r>
              <a:rPr lang="en-US" altLang="zh-CN" sz="1800" b="1" dirty="0" smtClean="0">
                <a:latin typeface="+mj-lt"/>
              </a:rPr>
              <a:t>and</a:t>
            </a:r>
            <a:r>
              <a:rPr lang="zh-CN" altLang="en-US" sz="1800" b="1" dirty="0" smtClean="0">
                <a:latin typeface="+mj-lt"/>
              </a:rPr>
              <a:t> </a:t>
            </a:r>
            <a:r>
              <a:rPr lang="en-US" altLang="zh-CN" sz="1800" b="1" dirty="0" smtClean="0">
                <a:latin typeface="+mj-lt"/>
              </a:rPr>
              <a:t>Practical</a:t>
            </a:r>
            <a:r>
              <a:rPr lang="en-US" sz="1800" b="1" dirty="0" smtClean="0">
                <a:latin typeface="+mj-lt"/>
              </a:rPr>
              <a:t> Implications</a:t>
            </a:r>
            <a:endParaRPr lang="en-US" sz="1800" b="1" dirty="0">
              <a:latin typeface="+mj-lt"/>
            </a:endParaRPr>
          </a:p>
          <a:p>
            <a:pPr>
              <a:lnSpc>
                <a:spcPct val="200000"/>
              </a:lnSpc>
            </a:pPr>
            <a:r>
              <a:rPr lang="en-US" altLang="zh-CN" sz="1800" b="1" dirty="0" smtClean="0">
                <a:latin typeface="+mj-lt"/>
              </a:rPr>
              <a:t>Limitation</a:t>
            </a:r>
            <a:r>
              <a:rPr lang="zh-CN" altLang="en-US" sz="1800" b="1" dirty="0" smtClean="0">
                <a:latin typeface="+mj-lt"/>
              </a:rPr>
              <a:t> </a:t>
            </a:r>
            <a:r>
              <a:rPr lang="en-US" altLang="zh-CN" sz="1800" b="1" dirty="0" smtClean="0">
                <a:latin typeface="+mj-lt"/>
              </a:rPr>
              <a:t>and</a:t>
            </a:r>
            <a:r>
              <a:rPr lang="zh-CN" altLang="en-US" sz="1800" b="1" dirty="0" smtClean="0">
                <a:latin typeface="+mj-lt"/>
              </a:rPr>
              <a:t> </a:t>
            </a:r>
            <a:r>
              <a:rPr lang="en-US" sz="1800" b="1" dirty="0" smtClean="0">
                <a:latin typeface="+mj-lt"/>
              </a:rPr>
              <a:t>Future Work</a:t>
            </a:r>
            <a:endParaRPr lang="en-US" sz="1800" b="1" dirty="0">
              <a:latin typeface="+mj-lt"/>
            </a:endParaRPr>
          </a:p>
        </p:txBody>
      </p:sp>
      <p:sp>
        <p:nvSpPr>
          <p:cNvPr id="4" name="Text Placeholder 3"/>
          <p:cNvSpPr>
            <a:spLocks noGrp="1"/>
          </p:cNvSpPr>
          <p:nvPr>
            <p:ph type="body" idx="11"/>
          </p:nvPr>
        </p:nvSpPr>
        <p:spPr/>
        <p:txBody>
          <a:bodyPr/>
          <a:lstStyle/>
          <a:p>
            <a:r>
              <a:rPr lang="en-US" altLang="zh-CN" dirty="0" smtClean="0"/>
              <a:t>Content</a:t>
            </a:r>
            <a:endParaRPr lang="en-US" dirty="0"/>
          </a:p>
        </p:txBody>
      </p:sp>
    </p:spTree>
    <p:extLst>
      <p:ext uri="{BB962C8B-B14F-4D97-AF65-F5344CB8AC3E}">
        <p14:creationId xmlns:p14="http://schemas.microsoft.com/office/powerpoint/2010/main" val="1451105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methodology</a:t>
            </a:r>
            <a:endParaRPr lang="en-US" dirty="0"/>
          </a:p>
        </p:txBody>
      </p:sp>
      <p:sp>
        <p:nvSpPr>
          <p:cNvPr id="4" name="Text Placeholder 3"/>
          <p:cNvSpPr>
            <a:spLocks noGrp="1"/>
          </p:cNvSpPr>
          <p:nvPr>
            <p:ph type="body" idx="11"/>
          </p:nvPr>
        </p:nvSpPr>
        <p:spPr/>
        <p:txBody>
          <a:bodyPr/>
          <a:lstStyle/>
          <a:p>
            <a:r>
              <a:rPr lang="en-US" altLang="zh-CN" dirty="0" smtClean="0"/>
              <a:t>Dictionary for functional similarity – Test cases</a:t>
            </a:r>
            <a:endParaRPr lang="en-US" dirty="0"/>
          </a:p>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285316625"/>
              </p:ext>
            </p:extLst>
          </p:nvPr>
        </p:nvGraphicFramePr>
        <p:xfrm>
          <a:off x="1071968" y="1665026"/>
          <a:ext cx="7744485" cy="4148924"/>
        </p:xfrm>
        <a:graphic>
          <a:graphicData uri="http://schemas.openxmlformats.org/drawingml/2006/table">
            <a:tbl>
              <a:tblPr/>
              <a:tblGrid>
                <a:gridCol w="1207473"/>
                <a:gridCol w="2151246"/>
                <a:gridCol w="2206763"/>
                <a:gridCol w="2179003"/>
              </a:tblGrid>
              <a:tr h="351814">
                <a:tc>
                  <a:txBody>
                    <a:bodyPr/>
                    <a:lstStyle/>
                    <a:p>
                      <a:pPr algn="ctr" fontAlgn="b"/>
                      <a:r>
                        <a:rPr lang="en-US" sz="1600" b="1" i="0" u="none" strike="noStrike">
                          <a:solidFill>
                            <a:srgbClr val="2F75B5"/>
                          </a:solidFill>
                          <a:effectLst/>
                          <a:latin typeface="Calibri" charset="0"/>
                        </a:rPr>
                        <a:t>Test Case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2F75B5"/>
                          </a:solidFill>
                          <a:effectLst/>
                          <a:latin typeface="Calibri" charset="0"/>
                        </a:rPr>
                        <a:t>Desctiption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2F75B5"/>
                          </a:solidFill>
                          <a:effectLst/>
                          <a:latin typeface="Calibri" charset="0"/>
                        </a:rPr>
                        <a:t>Designed Parameters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2F75B5"/>
                          </a:solidFill>
                          <a:effectLst/>
                          <a:latin typeface="Calibri" charset="0"/>
                        </a:rPr>
                        <a:t>Detected Parameters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711">
                <a:tc>
                  <a:txBody>
                    <a:bodyPr/>
                    <a:lstStyle/>
                    <a:p>
                      <a:pPr algn="ctr" fontAlgn="b"/>
                      <a:r>
                        <a:rPr lang="en-US" sz="1600" b="0" i="0" u="none" strike="noStrike">
                          <a:solidFill>
                            <a:srgbClr val="2F75B5"/>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2F75B5"/>
                          </a:solidFill>
                          <a:effectLst/>
                          <a:latin typeface="Calibri" charset="0"/>
                        </a:rPr>
                        <a:t>map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is-IS" sz="1600" b="0" i="0" u="none" strike="noStrike">
                          <a:solidFill>
                            <a:srgbClr val="2F75B5"/>
                          </a:solidFill>
                          <a:effectLst/>
                          <a:latin typeface="Calibri" charset="0"/>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is-IS" sz="1600" b="0" i="0" u="none" strike="noStrike">
                          <a:solidFill>
                            <a:srgbClr val="2F75B5"/>
                          </a:solidFill>
                          <a:effectLst/>
                          <a:latin typeface="Calibri" charset="0"/>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79711">
                <a:tc>
                  <a:txBody>
                    <a:bodyPr/>
                    <a:lstStyle/>
                    <a:p>
                      <a:pPr algn="ctr" fontAlgn="b"/>
                      <a:r>
                        <a:rPr lang="is-IS" sz="1600" b="0" i="0" u="none" strike="noStrike">
                          <a:solidFill>
                            <a:srgbClr val="2F75B5"/>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2F75B5"/>
                          </a:solidFill>
                          <a:effectLst/>
                          <a:latin typeface="Calibri" charset="0"/>
                        </a:rPr>
                        <a:t>sigma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2F75B5"/>
                          </a:solidFill>
                          <a:effectLst/>
                          <a:latin typeface="Calibri" charset="0"/>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2F75B5"/>
                          </a:solidFill>
                          <a:effectLst/>
                          <a:latin typeface="Calibri" charset="0"/>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711">
                <a:tc>
                  <a:txBody>
                    <a:bodyPr/>
                    <a:lstStyle/>
                    <a:p>
                      <a:pPr algn="ctr" fontAlgn="b"/>
                      <a:r>
                        <a:rPr lang="en-US" sz="1600" b="0" i="0" u="none" strike="noStrike">
                          <a:solidFill>
                            <a:srgbClr val="2F75B5"/>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2F75B5"/>
                          </a:solidFill>
                          <a:effectLst/>
                          <a:latin typeface="Calibri" charset="0"/>
                        </a:rPr>
                        <a:t>arbor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is-IS" sz="1600" b="0" i="0" u="none" strike="noStrike">
                          <a:solidFill>
                            <a:srgbClr val="2F75B5"/>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is-IS" sz="1600" b="0" i="0" u="none" strike="noStrike">
                          <a:solidFill>
                            <a:srgbClr val="2F75B5"/>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79711">
                <a:tc>
                  <a:txBody>
                    <a:bodyPr/>
                    <a:lstStyle/>
                    <a:p>
                      <a:pPr algn="ctr" fontAlgn="b"/>
                      <a:r>
                        <a:rPr lang="en-US" sz="1600" b="0" i="0" u="none" strike="noStrike">
                          <a:solidFill>
                            <a:srgbClr val="2F75B5"/>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2F75B5"/>
                          </a:solidFill>
                          <a:effectLst/>
                          <a:latin typeface="Calibri" charset="0"/>
                        </a:rPr>
                        <a:t>d3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solidFill>
                            <a:srgbClr val="2F75B5"/>
                          </a:solidFill>
                          <a:effectLst/>
                          <a:latin typeface="Calibri" charset="0"/>
                        </a:rPr>
                        <a:t>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solidFill>
                            <a:srgbClr val="2F75B5"/>
                          </a:solidFill>
                          <a:effectLst/>
                          <a:latin typeface="Calibri" charset="0"/>
                        </a:rPr>
                        <a:t>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711">
                <a:tc>
                  <a:txBody>
                    <a:bodyPr/>
                    <a:lstStyle/>
                    <a:p>
                      <a:pPr algn="ctr" fontAlgn="b"/>
                      <a:r>
                        <a:rPr lang="en-US" sz="1600" b="0" i="0" u="none" strike="noStrike">
                          <a:solidFill>
                            <a:srgbClr val="2F75B5"/>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2F75B5"/>
                          </a:solidFill>
                          <a:effectLst/>
                          <a:latin typeface="Calibri" charset="0"/>
                        </a:rPr>
                        <a:t>layouts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2F75B5"/>
                          </a:solidFill>
                          <a:effectLst/>
                          <a:latin typeface="Calibri" charset="0"/>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2F75B5"/>
                          </a:solidFill>
                          <a:effectLst/>
                          <a:latin typeface="Calibri" charset="0"/>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79711">
                <a:tc>
                  <a:txBody>
                    <a:bodyPr/>
                    <a:lstStyle/>
                    <a:p>
                      <a:pPr algn="ctr" fontAlgn="b"/>
                      <a:r>
                        <a:rPr lang="en-US" sz="1600" b="0" i="0" u="none" strike="noStrike">
                          <a:solidFill>
                            <a:srgbClr val="2F75B5"/>
                          </a:solidFill>
                          <a:effectLst/>
                          <a:latin typeface="Calibri"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2F75B5"/>
                          </a:solidFill>
                          <a:effectLst/>
                          <a:latin typeface="Calibri" charset="0"/>
                        </a:rPr>
                        <a:t>library layouts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solidFill>
                            <a:srgbClr val="2F75B5"/>
                          </a:solidFill>
                          <a:effectLst/>
                          <a:latin typeface="Calibri" charset="0"/>
                        </a:rPr>
                        <a:t>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solidFill>
                            <a:srgbClr val="2F75B5"/>
                          </a:solidFill>
                          <a:effectLst/>
                          <a:latin typeface="Calibri" charset="0"/>
                        </a:rPr>
                        <a:t>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711">
                <a:tc>
                  <a:txBody>
                    <a:bodyPr/>
                    <a:lstStyle/>
                    <a:p>
                      <a:pPr algn="ctr" fontAlgn="b"/>
                      <a:r>
                        <a:rPr lang="en-US" sz="1600" b="0" i="0" u="none" strike="noStrike">
                          <a:solidFill>
                            <a:srgbClr val="2F75B5"/>
                          </a:solidFill>
                          <a:effectLst/>
                          <a:latin typeface="Calibri" charset="0"/>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2F75B5"/>
                          </a:solidFill>
                          <a:effectLst/>
                          <a:latin typeface="Calibri" charset="0"/>
                        </a:rPr>
                        <a:t>viz combination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is-IS" sz="1600" b="0" i="0" u="none" strike="noStrike">
                          <a:solidFill>
                            <a:srgbClr val="2F75B5"/>
                          </a:solidFill>
                          <a:effectLst/>
                          <a:latin typeface="Calibri" charset="0"/>
                        </a:rPr>
                        <a:t>220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is-IS" sz="1600" b="0" i="0" u="none" strike="noStrike">
                          <a:solidFill>
                            <a:srgbClr val="2F75B5"/>
                          </a:solidFill>
                          <a:effectLst/>
                          <a:latin typeface="Calibri" charset="0"/>
                        </a:rPr>
                        <a:t>220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79711">
                <a:tc>
                  <a:txBody>
                    <a:bodyPr/>
                    <a:lstStyle/>
                    <a:p>
                      <a:pPr algn="ctr" fontAlgn="b"/>
                      <a:r>
                        <a:rPr lang="en-US" sz="1600" b="0" i="0" u="none" strike="noStrike">
                          <a:solidFill>
                            <a:srgbClr val="2F75B5"/>
                          </a:solidFill>
                          <a:effectLst/>
                          <a:latin typeface="Calibri" charset="0"/>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2F75B5"/>
                          </a:solidFill>
                          <a:effectLst/>
                          <a:latin typeface="Calibri" charset="0"/>
                        </a:rPr>
                        <a:t>map combination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2F75B5"/>
                          </a:solidFill>
                          <a:effectLst/>
                          <a:latin typeface="Calibri" charset="0"/>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2F75B5"/>
                          </a:solidFill>
                          <a:effectLst/>
                          <a:latin typeface="Calibri" charset="0"/>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711">
                <a:tc>
                  <a:txBody>
                    <a:bodyPr/>
                    <a:lstStyle/>
                    <a:p>
                      <a:pPr algn="ctr" fontAlgn="b"/>
                      <a:r>
                        <a:rPr lang="en-US" sz="1600" b="0" i="0" u="none" strike="noStrike">
                          <a:solidFill>
                            <a:srgbClr val="2F75B5"/>
                          </a:solidFill>
                          <a:effectLst/>
                          <a:latin typeface="Calibri" charset="0"/>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en-US" sz="1600" b="0" i="0" u="none" strike="noStrike">
                          <a:solidFill>
                            <a:srgbClr val="2F75B5"/>
                          </a:solidFill>
                          <a:effectLst/>
                          <a:latin typeface="Calibri" charset="0"/>
                        </a:rPr>
                        <a:t>layout combination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is-IS" sz="1600" b="0" i="0" u="none" strike="noStrike">
                          <a:solidFill>
                            <a:srgbClr val="2F75B5"/>
                          </a:solidFill>
                          <a:effectLst/>
                          <a:latin typeface="Calibri" charset="0"/>
                        </a:rPr>
                        <a:t>300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ctr" fontAlgn="b"/>
                      <a:r>
                        <a:rPr lang="is-IS" sz="1600" b="0" i="0" u="none" strike="noStrike">
                          <a:solidFill>
                            <a:srgbClr val="2F75B5"/>
                          </a:solidFill>
                          <a:effectLst/>
                          <a:latin typeface="Calibri" charset="0"/>
                        </a:rPr>
                        <a:t>300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r>
              <a:tr h="379711">
                <a:tc>
                  <a:txBody>
                    <a:bodyPr/>
                    <a:lstStyle/>
                    <a:p>
                      <a:pPr algn="ctr" fontAlgn="b"/>
                      <a:r>
                        <a:rPr lang="en-US" sz="1600" b="0" i="0" u="none" strike="noStrike">
                          <a:solidFill>
                            <a:srgbClr val="2F75B5"/>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2F75B5"/>
                          </a:solidFill>
                          <a:effectLst/>
                          <a:latin typeface="Calibri" charset="0"/>
                        </a:rPr>
                        <a:t>overall combination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dirty="0">
                          <a:solidFill>
                            <a:srgbClr val="2F75B5"/>
                          </a:solidFill>
                          <a:effectLst/>
                          <a:latin typeface="Calibri" charset="0"/>
                        </a:rPr>
                        <a:t>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dirty="0">
                          <a:solidFill>
                            <a:srgbClr val="2F75B5"/>
                          </a:solidFill>
                          <a:effectLst/>
                          <a:latin typeface="Calibri" charset="0"/>
                        </a:rPr>
                        <a:t>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6" name="TextBox 5"/>
          <p:cNvSpPr txBox="1"/>
          <p:nvPr/>
        </p:nvSpPr>
        <p:spPr>
          <a:xfrm>
            <a:off x="2815999" y="5912532"/>
            <a:ext cx="4326954" cy="338554"/>
          </a:xfrm>
          <a:prstGeom prst="rect">
            <a:avLst/>
          </a:prstGeom>
          <a:noFill/>
        </p:spPr>
        <p:txBody>
          <a:bodyPr wrap="none" rtlCol="0">
            <a:spAutoFit/>
          </a:bodyPr>
          <a:lstStyle/>
          <a:p>
            <a:r>
              <a:rPr lang="en-US" sz="1600" dirty="0" smtClean="0"/>
              <a:t>Table </a:t>
            </a:r>
            <a:r>
              <a:rPr lang="en-US" altLang="zh-CN" sz="1600" dirty="0" smtClean="0"/>
              <a:t>3</a:t>
            </a:r>
            <a:r>
              <a:rPr lang="zh-CN" altLang="en-US" sz="1600" dirty="0" smtClean="0"/>
              <a:t> </a:t>
            </a:r>
            <a:r>
              <a:rPr lang="en-US" sz="1600" dirty="0" smtClean="0"/>
              <a:t>Test cases for functional similarity method</a:t>
            </a:r>
            <a:endParaRPr lang="en-US" dirty="0"/>
          </a:p>
        </p:txBody>
      </p:sp>
    </p:spTree>
    <p:extLst>
      <p:ext uri="{BB962C8B-B14F-4D97-AF65-F5344CB8AC3E}">
        <p14:creationId xmlns:p14="http://schemas.microsoft.com/office/powerpoint/2010/main" val="14828794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Empirical</a:t>
            </a:r>
            <a:r>
              <a:rPr lang="zh-CN" altLang="en-US" dirty="0" smtClean="0"/>
              <a:t> </a:t>
            </a:r>
            <a:r>
              <a:rPr lang="en-US" altLang="zh-CN" dirty="0" smtClean="0"/>
              <a:t>examination</a:t>
            </a:r>
            <a:endParaRPr lang="en-US" dirty="0"/>
          </a:p>
        </p:txBody>
      </p:sp>
      <p:sp>
        <p:nvSpPr>
          <p:cNvPr id="4" name="Text Placeholder 3"/>
          <p:cNvSpPr>
            <a:spLocks noGrp="1"/>
          </p:cNvSpPr>
          <p:nvPr>
            <p:ph type="body" idx="11"/>
          </p:nvPr>
        </p:nvSpPr>
        <p:spPr/>
        <p:txBody>
          <a:bodyPr/>
          <a:lstStyle/>
          <a:p>
            <a:r>
              <a:rPr lang="en-US" altLang="zh-CN" dirty="0" smtClean="0"/>
              <a:t>I</a:t>
            </a:r>
            <a:r>
              <a:rPr lang="zh-CN" altLang="en-US" dirty="0" smtClean="0"/>
              <a:t> </a:t>
            </a:r>
            <a:r>
              <a:rPr lang="en-US" altLang="zh-CN" dirty="0" smtClean="0"/>
              <a:t>have</a:t>
            </a:r>
            <a:r>
              <a:rPr lang="zh-CN" altLang="en-US" dirty="0" smtClean="0"/>
              <a:t> </a:t>
            </a:r>
            <a:r>
              <a:rPr lang="en-US" altLang="zh-CN" dirty="0" smtClean="0"/>
              <a:t>two</a:t>
            </a:r>
            <a:r>
              <a:rPr lang="zh-CN" altLang="en-US" dirty="0" smtClean="0"/>
              <a:t> </a:t>
            </a:r>
            <a:r>
              <a:rPr lang="en-US" altLang="zh-CN" dirty="0" smtClean="0"/>
              <a:t>examinations</a:t>
            </a:r>
            <a:r>
              <a:rPr lang="zh-CN" altLang="en-US" dirty="0" smtClean="0"/>
              <a:t> </a:t>
            </a:r>
            <a:r>
              <a:rPr lang="en-US" altLang="zh-CN" dirty="0" smtClean="0"/>
              <a:t>in</a:t>
            </a:r>
            <a:r>
              <a:rPr lang="zh-CN" altLang="en-US" dirty="0" smtClean="0"/>
              <a:t> </a:t>
            </a:r>
            <a:r>
              <a:rPr lang="en-US" altLang="zh-CN" dirty="0" smtClean="0"/>
              <a:t>this</a:t>
            </a:r>
            <a:r>
              <a:rPr lang="zh-CN" altLang="en-US" dirty="0" smtClean="0"/>
              <a:t> </a:t>
            </a:r>
            <a:r>
              <a:rPr lang="en-US" altLang="zh-CN" dirty="0" smtClean="0"/>
              <a:t>research</a:t>
            </a:r>
            <a:r>
              <a:rPr lang="zh-CN" altLang="en-US" dirty="0" smtClean="0"/>
              <a:t> </a:t>
            </a:r>
            <a:r>
              <a:rPr lang="en-US" altLang="zh-CN" dirty="0" smtClean="0"/>
              <a:t>.</a:t>
            </a:r>
            <a:r>
              <a:rPr lang="zh-CN" altLang="en-US" dirty="0" smtClean="0"/>
              <a:t> </a:t>
            </a:r>
            <a:r>
              <a:rPr lang="en-US" altLang="zh-CN" dirty="0" smtClean="0"/>
              <a:t>.</a:t>
            </a:r>
            <a:r>
              <a:rPr lang="zh-CN" altLang="en-US" dirty="0" smtClean="0"/>
              <a:t> </a:t>
            </a:r>
            <a:r>
              <a:rPr lang="en-US" altLang="zh-CN" dirty="0" smtClean="0"/>
              <a:t>.</a:t>
            </a:r>
            <a:endParaRPr lang="en-US" dirty="0"/>
          </a:p>
        </p:txBody>
      </p:sp>
      <p:sp>
        <p:nvSpPr>
          <p:cNvPr id="5" name="Text Placeholder 2"/>
          <p:cNvSpPr>
            <a:spLocks noGrp="1"/>
          </p:cNvSpPr>
          <p:nvPr/>
        </p:nvSpPr>
        <p:spPr>
          <a:xfrm>
            <a:off x="662291" y="1415509"/>
            <a:ext cx="7799321" cy="5168614"/>
          </a:xfrm>
          <a:prstGeom prst="rect">
            <a:avLst/>
          </a:prstGeom>
        </p:spPr>
        <p:txBody>
          <a:bodyPr lIns="91326" tIns="45664" rIns="91326" bIns="45664">
            <a:normAutofit/>
          </a:bodyPr>
          <a:lstStyle>
            <a:lvl1pPr marL="240939" indent="-240939" algn="l" defTabSz="535773" rtl="0" eaLnBrk="1" latinLnBrk="0" hangingPunct="1">
              <a:spcBef>
                <a:spcPct val="20000"/>
              </a:spcBef>
              <a:buClr>
                <a:srgbClr val="D19B23"/>
              </a:buClr>
              <a:buFont typeface="Wingdings" charset="2"/>
              <a:buChar char="§"/>
              <a:defRPr sz="1500" kern="1200">
                <a:solidFill>
                  <a:schemeClr val="tx1"/>
                </a:solidFill>
                <a:latin typeface="Arial"/>
                <a:ea typeface="Verdana" panose="020B0604030504040204" pitchFamily="34" charset="0"/>
                <a:cs typeface="Arial"/>
              </a:defRPr>
            </a:lvl1pPr>
            <a:lvl2pPr marL="870629" indent="-334855" algn="l" defTabSz="535773" rtl="0" eaLnBrk="1" latinLnBrk="0" hangingPunct="1">
              <a:spcBef>
                <a:spcPct val="20000"/>
              </a:spcBef>
              <a:buClr>
                <a:srgbClr val="746C66"/>
              </a:buClr>
              <a:buFont typeface="Wide Latin" panose="020A0A07050505020404" pitchFamily="18" charset="0"/>
              <a:buChar char="–"/>
              <a:defRPr sz="2800" kern="1200">
                <a:solidFill>
                  <a:schemeClr val="tx1"/>
                </a:solidFill>
                <a:latin typeface="+mj-lt"/>
                <a:ea typeface="+mn-ea"/>
                <a:cs typeface="Arial" panose="020B0604020202020204" pitchFamily="34" charset="0"/>
              </a:defRPr>
            </a:lvl2pPr>
            <a:lvl3pPr marL="1339430" indent="-267886" algn="l" defTabSz="535773" rtl="0" eaLnBrk="1" latinLnBrk="0" hangingPunct="1">
              <a:spcBef>
                <a:spcPct val="20000"/>
              </a:spcBef>
              <a:buClrTx/>
              <a:buFont typeface="Wingdings" panose="05000000000000000000" pitchFamily="2" charset="2"/>
              <a:buChar char="§"/>
              <a:defRPr sz="2400" kern="1200">
                <a:solidFill>
                  <a:schemeClr val="tx1"/>
                </a:solidFill>
                <a:latin typeface="+mj-lt"/>
                <a:ea typeface="+mn-ea"/>
                <a:cs typeface="Arial" panose="020B0604020202020204" pitchFamily="34" charset="0"/>
              </a:defRPr>
            </a:lvl3pPr>
            <a:lvl4pPr marL="1875202" indent="-267886" algn="l" defTabSz="535773" rtl="0" eaLnBrk="1" latinLnBrk="0" hangingPunct="1">
              <a:spcBef>
                <a:spcPct val="20000"/>
              </a:spcBef>
              <a:buClr>
                <a:schemeClr val="bg2"/>
              </a:buClr>
              <a:buFont typeface="Wingdings" panose="05000000000000000000" pitchFamily="2" charset="2"/>
              <a:buChar char="§"/>
              <a:defRPr sz="2000" kern="1200">
                <a:solidFill>
                  <a:schemeClr val="tx1"/>
                </a:solidFill>
                <a:latin typeface="+mj-lt"/>
                <a:ea typeface="+mn-ea"/>
                <a:cs typeface="Arial" panose="020B0604020202020204" pitchFamily="34" charset="0"/>
              </a:defRPr>
            </a:lvl4pPr>
            <a:lvl5pPr marL="2410974" indent="-267886" algn="l" defTabSz="535773" rtl="0" eaLnBrk="1" latinLnBrk="0" hangingPunct="1">
              <a:spcBef>
                <a:spcPct val="20000"/>
              </a:spcBef>
              <a:buClr>
                <a:schemeClr val="bg2"/>
              </a:buClr>
              <a:buFont typeface="Wingdings" panose="05000000000000000000" pitchFamily="2" charset="2"/>
              <a:buChar char="§"/>
              <a:defRPr sz="1900" kern="1200">
                <a:solidFill>
                  <a:schemeClr val="tx1"/>
                </a:solidFill>
                <a:latin typeface="+mj-lt"/>
                <a:ea typeface="+mn-ea"/>
                <a:cs typeface="Arial" panose="020B0604020202020204" pitchFamily="34" charset="0"/>
              </a:defRPr>
            </a:lvl5pPr>
            <a:lvl6pPr marL="2946745" indent="-267886" algn="l" defTabSz="535773" rtl="0" eaLnBrk="1" latinLnBrk="0" hangingPunct="1">
              <a:spcBef>
                <a:spcPct val="20000"/>
              </a:spcBef>
              <a:buFont typeface="Arial"/>
              <a:buChar char="•"/>
              <a:defRPr sz="2300" kern="1200">
                <a:solidFill>
                  <a:schemeClr val="tx1"/>
                </a:solidFill>
                <a:latin typeface="+mn-lt"/>
                <a:ea typeface="+mn-ea"/>
                <a:cs typeface="+mn-cs"/>
              </a:defRPr>
            </a:lvl6pPr>
            <a:lvl7pPr marL="3482515" indent="-267886" algn="l" defTabSz="535773" rtl="0" eaLnBrk="1" latinLnBrk="0" hangingPunct="1">
              <a:spcBef>
                <a:spcPct val="20000"/>
              </a:spcBef>
              <a:buFont typeface="Arial"/>
              <a:buChar char="•"/>
              <a:defRPr sz="2300" kern="1200">
                <a:solidFill>
                  <a:schemeClr val="tx1"/>
                </a:solidFill>
                <a:latin typeface="+mn-lt"/>
                <a:ea typeface="+mn-ea"/>
                <a:cs typeface="+mn-cs"/>
              </a:defRPr>
            </a:lvl7pPr>
            <a:lvl8pPr marL="4018288" indent="-267886" algn="l" defTabSz="535773" rtl="0" eaLnBrk="1" latinLnBrk="0" hangingPunct="1">
              <a:spcBef>
                <a:spcPct val="20000"/>
              </a:spcBef>
              <a:buFont typeface="Arial"/>
              <a:buChar char="•"/>
              <a:defRPr sz="2300" kern="1200">
                <a:solidFill>
                  <a:schemeClr val="tx1"/>
                </a:solidFill>
                <a:latin typeface="+mn-lt"/>
                <a:ea typeface="+mn-ea"/>
                <a:cs typeface="+mn-cs"/>
              </a:defRPr>
            </a:lvl8pPr>
            <a:lvl9pPr marL="4554062" indent="-267886" algn="l" defTabSz="535773" rtl="0" eaLnBrk="1" latinLnBrk="0" hangingPunct="1">
              <a:spcBef>
                <a:spcPct val="20000"/>
              </a:spcBef>
              <a:buFont typeface="Arial"/>
              <a:buChar char="•"/>
              <a:defRPr sz="2300" kern="1200">
                <a:solidFill>
                  <a:schemeClr val="tx1"/>
                </a:solidFill>
                <a:latin typeface="+mn-lt"/>
                <a:ea typeface="+mn-ea"/>
                <a:cs typeface="+mn-cs"/>
              </a:defRPr>
            </a:lvl9pPr>
          </a:lstStyle>
          <a:p>
            <a:pPr marL="0" indent="0">
              <a:buNone/>
            </a:pPr>
            <a:r>
              <a:rPr lang="en-US" altLang="zh-CN" sz="1800" b="1" dirty="0" smtClean="0"/>
              <a:t>Examination</a:t>
            </a:r>
            <a:r>
              <a:rPr lang="zh-CN" altLang="en-US" sz="1800" b="1" dirty="0" smtClean="0"/>
              <a:t> </a:t>
            </a:r>
            <a:r>
              <a:rPr lang="en-US" altLang="zh-CN" sz="1800" b="1" dirty="0" smtClean="0"/>
              <a:t>1:</a:t>
            </a:r>
            <a:endParaRPr lang="zh-CN" altLang="en-US" sz="1800" b="1" dirty="0"/>
          </a:p>
          <a:p>
            <a:r>
              <a:rPr lang="en-US" altLang="zh-CN" sz="1800" dirty="0" smtClean="0"/>
              <a:t>2015</a:t>
            </a:r>
            <a:r>
              <a:rPr lang="zh-CN" altLang="en-US" sz="1800" dirty="0" smtClean="0"/>
              <a:t> </a:t>
            </a:r>
            <a:r>
              <a:rPr lang="en-US" altLang="zh-CN" sz="1800" dirty="0" smtClean="0"/>
              <a:t>Purdue</a:t>
            </a:r>
            <a:r>
              <a:rPr lang="zh-CN" altLang="en-US" sz="1800" dirty="0" smtClean="0"/>
              <a:t> </a:t>
            </a:r>
            <a:r>
              <a:rPr lang="en-US" altLang="zh-CN" sz="1800" dirty="0" smtClean="0"/>
              <a:t>BlueIronhack</a:t>
            </a:r>
            <a:endParaRPr lang="en-US" altLang="zh-CN" sz="1800" b="1" dirty="0" smtClean="0"/>
          </a:p>
          <a:p>
            <a:pPr lvl="1"/>
            <a:r>
              <a:rPr lang="en-US" altLang="zh-CN" sz="2000" dirty="0" smtClean="0"/>
              <a:t>10</a:t>
            </a:r>
            <a:r>
              <a:rPr lang="zh-CN" altLang="en-US" sz="2000" dirty="0" smtClean="0"/>
              <a:t> * </a:t>
            </a:r>
            <a:r>
              <a:rPr lang="en-US" altLang="zh-CN" sz="2000" dirty="0" smtClean="0"/>
              <a:t>3</a:t>
            </a:r>
            <a:r>
              <a:rPr lang="zh-CN" altLang="en-US" sz="2000" dirty="0" smtClean="0"/>
              <a:t> </a:t>
            </a:r>
            <a:r>
              <a:rPr lang="en-US" altLang="zh-CN" sz="2000" dirty="0" smtClean="0"/>
              <a:t>=</a:t>
            </a:r>
            <a:r>
              <a:rPr lang="zh-CN" altLang="en-US" sz="2000" dirty="0" smtClean="0"/>
              <a:t> </a:t>
            </a:r>
            <a:r>
              <a:rPr lang="en-US" altLang="zh-CN" sz="2000" dirty="0" smtClean="0"/>
              <a:t>30</a:t>
            </a:r>
            <a:r>
              <a:rPr lang="zh-CN" altLang="en-US" sz="2000" dirty="0" smtClean="0"/>
              <a:t> </a:t>
            </a:r>
            <a:r>
              <a:rPr lang="en-US" altLang="zh-CN" sz="2000" dirty="0" smtClean="0"/>
              <a:t>mashup</a:t>
            </a:r>
            <a:r>
              <a:rPr lang="zh-CN" altLang="en-US" sz="2000" dirty="0" smtClean="0"/>
              <a:t> </a:t>
            </a:r>
            <a:r>
              <a:rPr lang="en-US" altLang="zh-CN" sz="2000" dirty="0" smtClean="0"/>
              <a:t>projects</a:t>
            </a:r>
          </a:p>
          <a:p>
            <a:endParaRPr lang="zh-CN" altLang="en-US" sz="1800" dirty="0"/>
          </a:p>
          <a:p>
            <a:pPr marL="0" indent="0">
              <a:buNone/>
            </a:pPr>
            <a:r>
              <a:rPr lang="en-US" altLang="zh-CN" sz="1800" b="1" dirty="0" smtClean="0"/>
              <a:t>Examination</a:t>
            </a:r>
            <a:r>
              <a:rPr lang="zh-CN" altLang="en-US" sz="1800" b="1" dirty="0" smtClean="0"/>
              <a:t> </a:t>
            </a:r>
            <a:r>
              <a:rPr lang="en-US" altLang="zh-CN" sz="1800" b="1" dirty="0" smtClean="0"/>
              <a:t>2:</a:t>
            </a:r>
            <a:endParaRPr lang="zh-CN" altLang="en-US" sz="1800" b="1" dirty="0"/>
          </a:p>
          <a:p>
            <a:r>
              <a:rPr lang="en-US" altLang="zh-CN" sz="1800" dirty="0" smtClean="0"/>
              <a:t>2016</a:t>
            </a:r>
            <a:r>
              <a:rPr lang="zh-CN" altLang="en-US" sz="1800" dirty="0" smtClean="0"/>
              <a:t> </a:t>
            </a:r>
            <a:r>
              <a:rPr lang="en-US" altLang="zh-CN" sz="1800" dirty="0" smtClean="0"/>
              <a:t>Purdue</a:t>
            </a:r>
            <a:r>
              <a:rPr lang="zh-CN" altLang="en-US" sz="1800" dirty="0" smtClean="0"/>
              <a:t> </a:t>
            </a:r>
            <a:r>
              <a:rPr lang="en-US" altLang="zh-CN" sz="1800" dirty="0" smtClean="0"/>
              <a:t>GreenIronhack</a:t>
            </a:r>
          </a:p>
          <a:p>
            <a:pPr lvl="1"/>
            <a:r>
              <a:rPr lang="en-US" altLang="zh-CN" sz="2000" dirty="0" smtClean="0"/>
              <a:t>26</a:t>
            </a:r>
            <a:r>
              <a:rPr lang="zh-CN" altLang="en-US" sz="2000" dirty="0" smtClean="0"/>
              <a:t> * </a:t>
            </a:r>
            <a:r>
              <a:rPr lang="en-US" altLang="zh-CN" sz="2000" dirty="0" smtClean="0"/>
              <a:t>4</a:t>
            </a:r>
            <a:r>
              <a:rPr lang="zh-CN" altLang="en-US" sz="2000" dirty="0" smtClean="0"/>
              <a:t> </a:t>
            </a:r>
            <a:r>
              <a:rPr lang="en-US" altLang="zh-CN" sz="2000" dirty="0" smtClean="0"/>
              <a:t>=</a:t>
            </a:r>
            <a:r>
              <a:rPr lang="zh-CN" altLang="en-US" sz="2000" dirty="0" smtClean="0"/>
              <a:t> </a:t>
            </a:r>
            <a:r>
              <a:rPr lang="en-US" altLang="zh-CN" sz="2000" dirty="0" smtClean="0"/>
              <a:t>104</a:t>
            </a:r>
            <a:r>
              <a:rPr lang="zh-CN" altLang="en-US" sz="2000" dirty="0" smtClean="0"/>
              <a:t> </a:t>
            </a:r>
            <a:r>
              <a:rPr lang="en-US" altLang="zh-CN" sz="2000" dirty="0" smtClean="0"/>
              <a:t>mashup</a:t>
            </a:r>
            <a:r>
              <a:rPr lang="zh-CN" altLang="en-US" sz="2000" dirty="0" smtClean="0"/>
              <a:t> </a:t>
            </a:r>
            <a:r>
              <a:rPr lang="en-US" altLang="zh-CN" sz="2000" dirty="0" smtClean="0"/>
              <a:t>projects</a:t>
            </a:r>
          </a:p>
          <a:p>
            <a:pPr marL="535774" lvl="1" indent="0">
              <a:buNone/>
            </a:pPr>
            <a:endParaRPr lang="zh-CN" altLang="en-US" sz="1800" dirty="0" smtClean="0"/>
          </a:p>
          <a:p>
            <a:pPr marL="240939" lvl="1" indent="-240939">
              <a:buClr>
                <a:srgbClr val="D19B23"/>
              </a:buClr>
              <a:buFont typeface="Wingdings" charset="2"/>
              <a:buChar char="§"/>
            </a:pPr>
            <a:r>
              <a:rPr lang="en-US" altLang="zh-CN" sz="2000" dirty="0" smtClean="0"/>
              <a:t>There</a:t>
            </a:r>
            <a:r>
              <a:rPr lang="zh-CN" altLang="en-US" sz="2000" dirty="0" smtClean="0"/>
              <a:t> </a:t>
            </a:r>
            <a:r>
              <a:rPr lang="en-US" altLang="zh-CN" sz="2000" dirty="0" smtClean="0"/>
              <a:t>are</a:t>
            </a:r>
            <a:r>
              <a:rPr lang="zh-CN" altLang="en-US" sz="2000" dirty="0" smtClean="0"/>
              <a:t> </a:t>
            </a:r>
            <a:r>
              <a:rPr lang="en-US" altLang="zh-CN" sz="2000" dirty="0" smtClean="0"/>
              <a:t>required</a:t>
            </a:r>
            <a:r>
              <a:rPr lang="zh-CN" altLang="en-US" sz="2000" dirty="0" smtClean="0"/>
              <a:t> </a:t>
            </a:r>
            <a:r>
              <a:rPr lang="en-US" altLang="zh-CN" sz="2000" dirty="0" smtClean="0"/>
              <a:t>to</a:t>
            </a:r>
            <a:r>
              <a:rPr lang="zh-CN" altLang="en-US" sz="2000" dirty="0" smtClean="0"/>
              <a:t> </a:t>
            </a:r>
            <a:r>
              <a:rPr lang="en-US" altLang="zh-CN" sz="2000" dirty="0" smtClean="0"/>
              <a:t>use</a:t>
            </a:r>
            <a:r>
              <a:rPr lang="zh-CN" altLang="en-US" sz="2000" dirty="0" smtClean="0"/>
              <a:t> </a:t>
            </a:r>
            <a:r>
              <a:rPr lang="en-US" altLang="zh-CN" sz="2000" dirty="0" smtClean="0"/>
              <a:t>JavaScript</a:t>
            </a:r>
            <a:r>
              <a:rPr lang="zh-CN" altLang="en-US" sz="2000" dirty="0" smtClean="0"/>
              <a:t> </a:t>
            </a:r>
            <a:r>
              <a:rPr lang="en-US" altLang="zh-CN" sz="2000" dirty="0" smtClean="0"/>
              <a:t>and</a:t>
            </a:r>
            <a:r>
              <a:rPr lang="zh-CN" altLang="en-US" sz="2000" dirty="0" smtClean="0"/>
              <a:t> </a:t>
            </a:r>
            <a:r>
              <a:rPr lang="en-US" altLang="zh-CN" sz="2000" dirty="0" smtClean="0"/>
              <a:t>HTML</a:t>
            </a:r>
            <a:r>
              <a:rPr lang="zh-CN" altLang="en-US" sz="2000" dirty="0" smtClean="0"/>
              <a:t> </a:t>
            </a:r>
            <a:r>
              <a:rPr lang="en-US" altLang="zh-CN" sz="2000" dirty="0" smtClean="0"/>
              <a:t>as</a:t>
            </a:r>
            <a:r>
              <a:rPr lang="zh-CN" altLang="en-US" sz="2000" dirty="0" smtClean="0"/>
              <a:t> </a:t>
            </a:r>
            <a:r>
              <a:rPr lang="en-US" altLang="zh-CN" sz="2000" dirty="0" smtClean="0"/>
              <a:t>major</a:t>
            </a:r>
            <a:r>
              <a:rPr lang="zh-CN" altLang="en-US" sz="2000" dirty="0" smtClean="0"/>
              <a:t> </a:t>
            </a:r>
            <a:r>
              <a:rPr lang="en-US" altLang="zh-CN" sz="2000" dirty="0" smtClean="0"/>
              <a:t>language</a:t>
            </a:r>
            <a:endParaRPr lang="zh-CN" altLang="en-US" sz="2000" dirty="0" smtClean="0"/>
          </a:p>
          <a:p>
            <a:pPr marL="240939" lvl="1" indent="-240939">
              <a:buClr>
                <a:srgbClr val="D19B23"/>
              </a:buClr>
              <a:buFont typeface="Wingdings" charset="2"/>
              <a:buChar char="§"/>
            </a:pPr>
            <a:r>
              <a:rPr lang="en-US" altLang="zh-CN" sz="2000" dirty="0" smtClean="0"/>
              <a:t>Google</a:t>
            </a:r>
            <a:r>
              <a:rPr lang="zh-CN" altLang="en-US" sz="2000" dirty="0" smtClean="0"/>
              <a:t> </a:t>
            </a:r>
            <a:r>
              <a:rPr lang="en-US" altLang="zh-CN" sz="2000" dirty="0" smtClean="0"/>
              <a:t>Map</a:t>
            </a:r>
            <a:r>
              <a:rPr lang="zh-CN" altLang="en-US" sz="2000" dirty="0" smtClean="0"/>
              <a:t> </a:t>
            </a:r>
            <a:r>
              <a:rPr lang="en-US" altLang="zh-CN" sz="2000" dirty="0" smtClean="0"/>
              <a:t>API</a:t>
            </a:r>
            <a:r>
              <a:rPr lang="zh-CN" altLang="en-US" sz="2000" dirty="0" smtClean="0"/>
              <a:t> </a:t>
            </a:r>
            <a:r>
              <a:rPr lang="en-US" altLang="zh-CN" sz="2000" dirty="0" smtClean="0"/>
              <a:t>is</a:t>
            </a:r>
            <a:r>
              <a:rPr lang="zh-CN" altLang="en-US" sz="2000" dirty="0" smtClean="0"/>
              <a:t> </a:t>
            </a:r>
            <a:r>
              <a:rPr lang="en-US" altLang="zh-CN" sz="2000" dirty="0" smtClean="0"/>
              <a:t>required</a:t>
            </a:r>
            <a:endParaRPr lang="zh-CN" altLang="en-US" sz="2000" dirty="0" smtClean="0"/>
          </a:p>
          <a:p>
            <a:pPr marL="240939" lvl="1" indent="-240939">
              <a:buClr>
                <a:srgbClr val="D19B23"/>
              </a:buClr>
              <a:buFont typeface="Wingdings" charset="2"/>
              <a:buChar char="§"/>
            </a:pPr>
            <a:r>
              <a:rPr lang="en-US" altLang="zh-CN" sz="2000" dirty="0" smtClean="0"/>
              <a:t>One</a:t>
            </a:r>
            <a:r>
              <a:rPr lang="zh-CN" altLang="en-US" sz="2000" dirty="0" smtClean="0"/>
              <a:t> </a:t>
            </a:r>
            <a:r>
              <a:rPr lang="en-US" altLang="zh-CN" sz="2000" dirty="0" smtClean="0"/>
              <a:t>of</a:t>
            </a:r>
            <a:r>
              <a:rPr lang="zh-CN" altLang="en-US" sz="2000" dirty="0" smtClean="0"/>
              <a:t> </a:t>
            </a:r>
            <a:r>
              <a:rPr lang="en-US" altLang="zh-CN" sz="2000" dirty="0" smtClean="0"/>
              <a:t>the</a:t>
            </a:r>
            <a:r>
              <a:rPr lang="zh-CN" altLang="en-US" sz="2000" dirty="0" smtClean="0"/>
              <a:t> </a:t>
            </a:r>
            <a:r>
              <a:rPr lang="en-US" altLang="zh-CN" sz="2000" dirty="0" smtClean="0"/>
              <a:t>three</a:t>
            </a:r>
            <a:r>
              <a:rPr lang="zh-CN" altLang="en-US" sz="2000" dirty="0" smtClean="0"/>
              <a:t> </a:t>
            </a:r>
            <a:r>
              <a:rPr lang="en-US" altLang="zh-CN" sz="2000" dirty="0" smtClean="0"/>
              <a:t>data</a:t>
            </a:r>
            <a:r>
              <a:rPr lang="zh-CN" altLang="en-US" sz="2000" dirty="0" smtClean="0"/>
              <a:t> </a:t>
            </a:r>
            <a:r>
              <a:rPr lang="en-US" altLang="zh-CN" sz="2000" dirty="0" smtClean="0"/>
              <a:t>visualization</a:t>
            </a:r>
            <a:r>
              <a:rPr lang="zh-CN" altLang="en-US" sz="2000" dirty="0" smtClean="0"/>
              <a:t> </a:t>
            </a:r>
            <a:r>
              <a:rPr lang="en-US" altLang="zh-CN" sz="2000" dirty="0" smtClean="0"/>
              <a:t>libraries</a:t>
            </a:r>
            <a:r>
              <a:rPr lang="zh-CN" altLang="en-US" sz="2000" dirty="0" smtClean="0"/>
              <a:t> </a:t>
            </a:r>
            <a:r>
              <a:rPr lang="en-US" altLang="zh-CN" sz="2000" dirty="0" smtClean="0"/>
              <a:t>is</a:t>
            </a:r>
            <a:r>
              <a:rPr lang="zh-CN" altLang="en-US" sz="2000" dirty="0" smtClean="0"/>
              <a:t> </a:t>
            </a:r>
            <a:r>
              <a:rPr lang="en-US" altLang="zh-CN" sz="2000" dirty="0" smtClean="0"/>
              <a:t>suggested</a:t>
            </a:r>
            <a:endParaRPr lang="zh-CN" altLang="en-US" sz="2000" dirty="0" smtClean="0"/>
          </a:p>
          <a:p>
            <a:endParaRPr lang="zh-CN" altLang="en-US" sz="1800" b="1" dirty="0" smtClean="0"/>
          </a:p>
          <a:p>
            <a:endParaRPr lang="zh-CN" altLang="en-US" sz="1800" dirty="0"/>
          </a:p>
          <a:p>
            <a:endParaRPr lang="zh-CN" altLang="en-US" sz="1800" b="1" dirty="0"/>
          </a:p>
          <a:p>
            <a:endParaRPr lang="zh-CN" altLang="en-US" sz="1800" b="1" dirty="0"/>
          </a:p>
        </p:txBody>
      </p:sp>
    </p:spTree>
    <p:extLst>
      <p:ext uri="{BB962C8B-B14F-4D97-AF65-F5344CB8AC3E}">
        <p14:creationId xmlns:p14="http://schemas.microsoft.com/office/powerpoint/2010/main" val="20731771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Empirical</a:t>
            </a:r>
            <a:r>
              <a:rPr lang="zh-CN" altLang="en-US" dirty="0" smtClean="0"/>
              <a:t> </a:t>
            </a:r>
            <a:r>
              <a:rPr lang="en-US" altLang="zh-CN" dirty="0" smtClean="0"/>
              <a:t>examination</a:t>
            </a:r>
            <a:endParaRPr lang="en-US" dirty="0"/>
          </a:p>
        </p:txBody>
      </p:sp>
      <p:sp>
        <p:nvSpPr>
          <p:cNvPr id="4" name="Text Placeholder 3"/>
          <p:cNvSpPr>
            <a:spLocks noGrp="1"/>
          </p:cNvSpPr>
          <p:nvPr>
            <p:ph type="body" idx="11"/>
          </p:nvPr>
        </p:nvSpPr>
        <p:spPr/>
        <p:txBody>
          <a:bodyPr/>
          <a:lstStyle/>
          <a:p>
            <a:r>
              <a:rPr lang="en-US" altLang="zh-CN" dirty="0" smtClean="0"/>
              <a:t>Examination</a:t>
            </a:r>
            <a:r>
              <a:rPr lang="zh-CN" altLang="en-US" dirty="0" smtClean="0"/>
              <a:t> </a:t>
            </a:r>
            <a:r>
              <a:rPr lang="en-US" altLang="zh-CN" dirty="0" smtClean="0"/>
              <a:t>1</a:t>
            </a:r>
            <a:r>
              <a:rPr lang="zh-CN" altLang="en-US" dirty="0" smtClean="0"/>
              <a:t> </a:t>
            </a:r>
            <a:r>
              <a:rPr lang="en-US" altLang="zh-CN" dirty="0" smtClean="0"/>
              <a:t>–</a:t>
            </a:r>
            <a:r>
              <a:rPr lang="zh-CN" altLang="en-US" dirty="0" smtClean="0"/>
              <a:t> </a:t>
            </a:r>
            <a:r>
              <a:rPr lang="en-US" altLang="zh-CN" dirty="0" smtClean="0"/>
              <a:t>pilot</a:t>
            </a:r>
            <a:r>
              <a:rPr lang="zh-CN" altLang="en-US" dirty="0" smtClean="0"/>
              <a:t> </a:t>
            </a:r>
            <a:r>
              <a:rPr lang="en-US" altLang="zh-CN" dirty="0" smtClean="0"/>
              <a:t>test</a:t>
            </a:r>
            <a:r>
              <a:rPr lang="zh-CN" altLang="en-US" dirty="0" smtClean="0"/>
              <a:t> </a:t>
            </a:r>
            <a:r>
              <a:rPr lang="en-US" altLang="zh-CN" dirty="0" smtClean="0"/>
              <a:t>on</a:t>
            </a:r>
            <a:r>
              <a:rPr lang="zh-CN" altLang="en-US" dirty="0" smtClean="0"/>
              <a:t> </a:t>
            </a:r>
            <a:r>
              <a:rPr lang="en-US" altLang="zh-CN" dirty="0" smtClean="0"/>
              <a:t>code</a:t>
            </a:r>
            <a:r>
              <a:rPr lang="zh-CN" altLang="en-US" dirty="0" smtClean="0"/>
              <a:t> </a:t>
            </a:r>
            <a:r>
              <a:rPr lang="en-US" altLang="zh-CN" dirty="0" smtClean="0"/>
              <a:t>similarity</a:t>
            </a:r>
            <a:endParaRPr lang="en-US" dirty="0"/>
          </a:p>
        </p:txBody>
      </p:sp>
      <p:graphicFrame>
        <p:nvGraphicFramePr>
          <p:cNvPr id="6" name="Chart 5"/>
          <p:cNvGraphicFramePr>
            <a:graphicFrameLocks/>
          </p:cNvGraphicFramePr>
          <p:nvPr>
            <p:extLst>
              <p:ext uri="{D42A27DB-BD31-4B8C-83A1-F6EECF244321}">
                <p14:modId xmlns:p14="http://schemas.microsoft.com/office/powerpoint/2010/main" val="2061974299"/>
              </p:ext>
            </p:extLst>
          </p:nvPr>
        </p:nvGraphicFramePr>
        <p:xfrm>
          <a:off x="1050878" y="1487606"/>
          <a:ext cx="7670041" cy="45856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797431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Empirical</a:t>
            </a:r>
            <a:r>
              <a:rPr lang="zh-CN" altLang="en-US" dirty="0" smtClean="0"/>
              <a:t> </a:t>
            </a:r>
            <a:r>
              <a:rPr lang="en-US" altLang="zh-CN" dirty="0" smtClean="0"/>
              <a:t>examination</a:t>
            </a:r>
            <a:endParaRPr lang="en-US" dirty="0"/>
          </a:p>
        </p:txBody>
      </p:sp>
      <p:sp>
        <p:nvSpPr>
          <p:cNvPr id="4" name="Text Placeholder 3"/>
          <p:cNvSpPr>
            <a:spLocks noGrp="1"/>
          </p:cNvSpPr>
          <p:nvPr>
            <p:ph type="body" idx="11"/>
          </p:nvPr>
        </p:nvSpPr>
        <p:spPr/>
        <p:txBody>
          <a:bodyPr/>
          <a:lstStyle/>
          <a:p>
            <a:r>
              <a:rPr lang="en-US" altLang="zh-CN" dirty="0" smtClean="0"/>
              <a:t>Examination</a:t>
            </a:r>
            <a:r>
              <a:rPr lang="zh-CN" altLang="en-US" dirty="0" smtClean="0"/>
              <a:t> </a:t>
            </a:r>
            <a:r>
              <a:rPr lang="en-US" altLang="zh-CN" dirty="0" smtClean="0"/>
              <a:t>1</a:t>
            </a:r>
            <a:r>
              <a:rPr lang="zh-CN" altLang="en-US" dirty="0" smtClean="0"/>
              <a:t> </a:t>
            </a:r>
            <a:r>
              <a:rPr lang="en-US" altLang="zh-CN" dirty="0" smtClean="0"/>
              <a:t>–</a:t>
            </a:r>
            <a:r>
              <a:rPr lang="zh-CN" altLang="en-US" dirty="0" smtClean="0"/>
              <a:t> </a:t>
            </a:r>
            <a:r>
              <a:rPr lang="en-US" altLang="zh-CN" dirty="0" smtClean="0"/>
              <a:t>pilot</a:t>
            </a:r>
            <a:r>
              <a:rPr lang="zh-CN" altLang="en-US" dirty="0" smtClean="0"/>
              <a:t> </a:t>
            </a:r>
            <a:r>
              <a:rPr lang="en-US" altLang="zh-CN" dirty="0" smtClean="0"/>
              <a:t>test</a:t>
            </a:r>
            <a:r>
              <a:rPr lang="zh-CN" altLang="en-US" dirty="0" smtClean="0"/>
              <a:t> </a:t>
            </a:r>
            <a:r>
              <a:rPr lang="en-US" altLang="zh-CN" dirty="0" smtClean="0"/>
              <a:t>on</a:t>
            </a:r>
            <a:r>
              <a:rPr lang="zh-CN" altLang="en-US" dirty="0" smtClean="0"/>
              <a:t> </a:t>
            </a:r>
            <a:r>
              <a:rPr lang="en-US" altLang="zh-CN" dirty="0" smtClean="0"/>
              <a:t>functional</a:t>
            </a:r>
            <a:r>
              <a:rPr lang="zh-CN" altLang="en-US" dirty="0" smtClean="0"/>
              <a:t> </a:t>
            </a:r>
            <a:r>
              <a:rPr lang="en-US" altLang="zh-CN" dirty="0" smtClean="0"/>
              <a:t>feature</a:t>
            </a:r>
            <a:r>
              <a:rPr lang="zh-CN" altLang="en-US" dirty="0" smtClean="0"/>
              <a:t> </a:t>
            </a:r>
            <a:r>
              <a:rPr lang="en-US" altLang="zh-CN" dirty="0" smtClean="0"/>
              <a:t>similarity</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852973291"/>
              </p:ext>
            </p:extLst>
          </p:nvPr>
        </p:nvGraphicFramePr>
        <p:xfrm>
          <a:off x="1249603" y="1583139"/>
          <a:ext cx="7512259" cy="45174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560193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Empirical</a:t>
            </a:r>
            <a:r>
              <a:rPr lang="zh-CN" altLang="en-US" dirty="0"/>
              <a:t> </a:t>
            </a:r>
            <a:r>
              <a:rPr lang="en-US" altLang="zh-CN" dirty="0"/>
              <a:t>examination</a:t>
            </a:r>
            <a:endParaRPr lang="en-US" dirty="0"/>
          </a:p>
        </p:txBody>
      </p:sp>
      <p:sp>
        <p:nvSpPr>
          <p:cNvPr id="4" name="Text Placeholder 3"/>
          <p:cNvSpPr>
            <a:spLocks noGrp="1"/>
          </p:cNvSpPr>
          <p:nvPr>
            <p:ph type="body" idx="11"/>
          </p:nvPr>
        </p:nvSpPr>
        <p:spPr/>
        <p:txBody>
          <a:bodyPr/>
          <a:lstStyle/>
          <a:p>
            <a:r>
              <a:rPr lang="en-US" altLang="zh-CN" dirty="0"/>
              <a:t>Examination</a:t>
            </a:r>
            <a:r>
              <a:rPr lang="zh-CN" altLang="en-US" dirty="0"/>
              <a:t> </a:t>
            </a:r>
            <a:r>
              <a:rPr lang="en-US" altLang="zh-CN" dirty="0" smtClean="0"/>
              <a:t>2</a:t>
            </a:r>
            <a:r>
              <a:rPr lang="zh-CN" altLang="en-US" dirty="0" smtClean="0"/>
              <a:t> </a:t>
            </a:r>
            <a:r>
              <a:rPr lang="en-US" altLang="zh-CN" dirty="0"/>
              <a:t>–</a:t>
            </a:r>
            <a:r>
              <a:rPr lang="zh-CN" altLang="en-US" dirty="0"/>
              <a:t> </a:t>
            </a:r>
            <a:r>
              <a:rPr lang="en-US" altLang="zh-CN" dirty="0" smtClean="0"/>
              <a:t>code</a:t>
            </a:r>
            <a:r>
              <a:rPr lang="zh-CN" altLang="en-US" dirty="0" smtClean="0"/>
              <a:t> </a:t>
            </a:r>
            <a:r>
              <a:rPr lang="en-US" altLang="zh-CN" dirty="0"/>
              <a:t>similarity</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127360794"/>
              </p:ext>
            </p:extLst>
          </p:nvPr>
        </p:nvGraphicFramePr>
        <p:xfrm>
          <a:off x="662016" y="1351128"/>
          <a:ext cx="8454688" cy="495198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474215" y="6218603"/>
            <a:ext cx="5102935" cy="415498"/>
          </a:xfrm>
          <a:prstGeom prst="rect">
            <a:avLst/>
          </a:prstGeom>
          <a:noFill/>
        </p:spPr>
        <p:txBody>
          <a:bodyPr wrap="none" rtlCol="0">
            <a:spAutoFit/>
          </a:bodyPr>
          <a:lstStyle/>
          <a:p>
            <a:r>
              <a:rPr lang="en-US" altLang="zh-CN" dirty="0" smtClean="0"/>
              <a:t>Max</a:t>
            </a:r>
            <a:r>
              <a:rPr lang="zh-CN" altLang="en-US" dirty="0" smtClean="0"/>
              <a:t> </a:t>
            </a:r>
            <a:r>
              <a:rPr lang="en-US" altLang="zh-CN" dirty="0" smtClean="0"/>
              <a:t>Point:</a:t>
            </a:r>
            <a:r>
              <a:rPr lang="zh-CN" altLang="en-US" dirty="0" smtClean="0"/>
              <a:t> </a:t>
            </a:r>
            <a:r>
              <a:rPr lang="en-US" altLang="zh-CN" dirty="0" smtClean="0"/>
              <a:t>ishwetasingh</a:t>
            </a:r>
            <a:r>
              <a:rPr lang="zh-CN" altLang="en-US" dirty="0" smtClean="0"/>
              <a:t> </a:t>
            </a:r>
            <a:r>
              <a:rPr lang="en-US" altLang="zh-CN" dirty="0" smtClean="0"/>
              <a:t>&amp;</a:t>
            </a:r>
            <a:r>
              <a:rPr lang="zh-CN" altLang="en-US" dirty="0" smtClean="0"/>
              <a:t> </a:t>
            </a:r>
            <a:r>
              <a:rPr lang="en-US" altLang="zh-CN" dirty="0" smtClean="0"/>
              <a:t>jeffkeilmann</a:t>
            </a:r>
            <a:r>
              <a:rPr lang="zh-CN" altLang="en-US" dirty="0" smtClean="0"/>
              <a:t> </a:t>
            </a:r>
            <a:r>
              <a:rPr lang="en-US" altLang="zh-CN" dirty="0" smtClean="0"/>
              <a:t>0.38</a:t>
            </a:r>
            <a:r>
              <a:rPr lang="zh-CN" altLang="en-US" dirty="0" smtClean="0"/>
              <a:t> </a:t>
            </a:r>
            <a:endParaRPr lang="en-US" dirty="0"/>
          </a:p>
        </p:txBody>
      </p:sp>
    </p:spTree>
    <p:extLst>
      <p:ext uri="{BB962C8B-B14F-4D97-AF65-F5344CB8AC3E}">
        <p14:creationId xmlns:p14="http://schemas.microsoft.com/office/powerpoint/2010/main" val="6509625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Empirical</a:t>
            </a:r>
            <a:r>
              <a:rPr lang="zh-CN" altLang="en-US" dirty="0"/>
              <a:t> </a:t>
            </a:r>
            <a:r>
              <a:rPr lang="en-US" altLang="zh-CN" dirty="0"/>
              <a:t>examination</a:t>
            </a:r>
            <a:endParaRPr lang="en-US" dirty="0"/>
          </a:p>
        </p:txBody>
      </p:sp>
      <p:sp>
        <p:nvSpPr>
          <p:cNvPr id="4" name="Text Placeholder 3"/>
          <p:cNvSpPr>
            <a:spLocks noGrp="1"/>
          </p:cNvSpPr>
          <p:nvPr>
            <p:ph type="body" idx="11"/>
          </p:nvPr>
        </p:nvSpPr>
        <p:spPr/>
        <p:txBody>
          <a:bodyPr/>
          <a:lstStyle/>
          <a:p>
            <a:r>
              <a:rPr lang="en-US" altLang="zh-CN" dirty="0" smtClean="0"/>
              <a:t>How</a:t>
            </a:r>
            <a:r>
              <a:rPr lang="zh-CN" altLang="en-US" dirty="0" smtClean="0"/>
              <a:t> </a:t>
            </a:r>
            <a:r>
              <a:rPr lang="en-US" altLang="zh-CN" dirty="0" smtClean="0"/>
              <a:t>are</a:t>
            </a:r>
            <a:r>
              <a:rPr lang="zh-CN" altLang="en-US" dirty="0" smtClean="0"/>
              <a:t> </a:t>
            </a:r>
            <a:r>
              <a:rPr lang="en-US" altLang="zh-CN" dirty="0" smtClean="0"/>
              <a:t>they</a:t>
            </a:r>
            <a:r>
              <a:rPr lang="zh-CN" altLang="en-US" dirty="0" smtClean="0"/>
              <a:t> </a:t>
            </a:r>
            <a:r>
              <a:rPr lang="en-US" altLang="zh-CN" dirty="0" smtClean="0"/>
              <a:t>similar</a:t>
            </a:r>
            <a:r>
              <a:rPr lang="zh-CN" altLang="en-US" dirty="0" smtClean="0"/>
              <a:t> </a:t>
            </a:r>
            <a:r>
              <a:rPr lang="en-US" altLang="zh-CN" dirty="0" smtClean="0"/>
              <a:t>in</a:t>
            </a:r>
            <a:r>
              <a:rPr lang="zh-CN" altLang="en-US" dirty="0" smtClean="0"/>
              <a:t> </a:t>
            </a:r>
            <a:r>
              <a:rPr lang="en-US" altLang="zh-CN" dirty="0" smtClean="0"/>
              <a:t>code</a:t>
            </a:r>
            <a:r>
              <a:rPr lang="zh-CN" altLang="en-US" dirty="0" smtClean="0"/>
              <a:t> </a:t>
            </a:r>
            <a:r>
              <a:rPr lang="en-US" altLang="zh-CN" dirty="0" smtClean="0"/>
              <a:t>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2328"/>
            <a:ext cx="9906000" cy="3595286"/>
          </a:xfrm>
          <a:prstGeom prst="rect">
            <a:avLst/>
          </a:prstGeom>
        </p:spPr>
      </p:pic>
      <p:sp>
        <p:nvSpPr>
          <p:cNvPr id="5" name="Frame 4"/>
          <p:cNvSpPr/>
          <p:nvPr/>
        </p:nvSpPr>
        <p:spPr>
          <a:xfrm>
            <a:off x="1401128" y="2471004"/>
            <a:ext cx="2855027" cy="184895"/>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
        <p:nvSpPr>
          <p:cNvPr id="6" name="Frame 5"/>
          <p:cNvSpPr/>
          <p:nvPr/>
        </p:nvSpPr>
        <p:spPr>
          <a:xfrm>
            <a:off x="6248358" y="2460246"/>
            <a:ext cx="2855027" cy="184895"/>
          </a:xfrm>
          <a:prstGeom prst="fram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7049003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Empirical</a:t>
            </a:r>
            <a:r>
              <a:rPr lang="zh-CN" altLang="en-US" dirty="0"/>
              <a:t> </a:t>
            </a:r>
            <a:r>
              <a:rPr lang="en-US" altLang="zh-CN" dirty="0"/>
              <a:t>examination</a:t>
            </a:r>
            <a:endParaRPr lang="en-US" dirty="0"/>
          </a:p>
        </p:txBody>
      </p:sp>
      <p:sp>
        <p:nvSpPr>
          <p:cNvPr id="4" name="Text Placeholder 3"/>
          <p:cNvSpPr>
            <a:spLocks noGrp="1"/>
          </p:cNvSpPr>
          <p:nvPr>
            <p:ph type="body" idx="11"/>
          </p:nvPr>
        </p:nvSpPr>
        <p:spPr/>
        <p:txBody>
          <a:bodyPr/>
          <a:lstStyle/>
          <a:p>
            <a:r>
              <a:rPr lang="en-US" altLang="zh-CN" dirty="0"/>
              <a:t>Examination</a:t>
            </a:r>
            <a:r>
              <a:rPr lang="zh-CN" altLang="en-US" dirty="0"/>
              <a:t> </a:t>
            </a:r>
            <a:r>
              <a:rPr lang="en-US" altLang="zh-CN" dirty="0" smtClean="0"/>
              <a:t>2</a:t>
            </a:r>
            <a:r>
              <a:rPr lang="zh-CN" altLang="en-US" dirty="0" smtClean="0"/>
              <a:t> </a:t>
            </a:r>
            <a:r>
              <a:rPr lang="en-US" altLang="zh-CN" dirty="0"/>
              <a:t>–</a:t>
            </a:r>
            <a:r>
              <a:rPr lang="zh-CN" altLang="en-US" dirty="0"/>
              <a:t> </a:t>
            </a:r>
            <a:r>
              <a:rPr lang="en-US" altLang="zh-CN" dirty="0" smtClean="0"/>
              <a:t>functional</a:t>
            </a:r>
            <a:r>
              <a:rPr lang="zh-CN" altLang="en-US" dirty="0" smtClean="0"/>
              <a:t> </a:t>
            </a:r>
            <a:r>
              <a:rPr lang="en-US" altLang="zh-CN" dirty="0"/>
              <a:t>feature</a:t>
            </a:r>
            <a:r>
              <a:rPr lang="zh-CN" altLang="en-US" dirty="0"/>
              <a:t> </a:t>
            </a:r>
            <a:r>
              <a:rPr lang="en-US" altLang="zh-CN" dirty="0"/>
              <a:t>similarity</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88022630"/>
              </p:ext>
            </p:extLst>
          </p:nvPr>
        </p:nvGraphicFramePr>
        <p:xfrm>
          <a:off x="714141" y="1251736"/>
          <a:ext cx="8484449" cy="51689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528806" y="6318975"/>
            <a:ext cx="5102935" cy="415498"/>
          </a:xfrm>
          <a:prstGeom prst="rect">
            <a:avLst/>
          </a:prstGeom>
          <a:noFill/>
        </p:spPr>
        <p:txBody>
          <a:bodyPr wrap="none" rtlCol="0">
            <a:spAutoFit/>
          </a:bodyPr>
          <a:lstStyle/>
          <a:p>
            <a:r>
              <a:rPr lang="en-US" altLang="zh-CN" dirty="0" smtClean="0"/>
              <a:t>Max</a:t>
            </a:r>
            <a:r>
              <a:rPr lang="zh-CN" altLang="en-US" dirty="0" smtClean="0"/>
              <a:t> </a:t>
            </a:r>
            <a:r>
              <a:rPr lang="en-US" altLang="zh-CN" dirty="0" smtClean="0"/>
              <a:t>Point:</a:t>
            </a:r>
            <a:r>
              <a:rPr lang="zh-CN" altLang="en-US" dirty="0" smtClean="0"/>
              <a:t> </a:t>
            </a:r>
            <a:r>
              <a:rPr lang="en-US" altLang="zh-CN" dirty="0" smtClean="0"/>
              <a:t>ishwetasingh</a:t>
            </a:r>
            <a:r>
              <a:rPr lang="zh-CN" altLang="en-US" dirty="0" smtClean="0"/>
              <a:t> </a:t>
            </a:r>
            <a:r>
              <a:rPr lang="en-US" altLang="zh-CN" dirty="0" smtClean="0"/>
              <a:t>&amp;</a:t>
            </a:r>
            <a:r>
              <a:rPr lang="zh-CN" altLang="en-US" dirty="0" smtClean="0"/>
              <a:t> </a:t>
            </a:r>
            <a:r>
              <a:rPr lang="en-US" altLang="zh-CN" dirty="0" smtClean="0"/>
              <a:t>jeffkeilmann</a:t>
            </a:r>
            <a:r>
              <a:rPr lang="zh-CN" altLang="en-US" dirty="0" smtClean="0"/>
              <a:t> </a:t>
            </a:r>
            <a:r>
              <a:rPr lang="en-US" altLang="zh-CN" dirty="0" smtClean="0"/>
              <a:t>0.32</a:t>
            </a:r>
            <a:r>
              <a:rPr lang="zh-CN" altLang="en-US" dirty="0" smtClean="0"/>
              <a:t> </a:t>
            </a:r>
            <a:endParaRPr lang="en-US" dirty="0"/>
          </a:p>
        </p:txBody>
      </p:sp>
    </p:spTree>
    <p:extLst>
      <p:ext uri="{BB962C8B-B14F-4D97-AF65-F5344CB8AC3E}">
        <p14:creationId xmlns:p14="http://schemas.microsoft.com/office/powerpoint/2010/main" val="17663560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Empirical</a:t>
            </a:r>
            <a:r>
              <a:rPr lang="zh-CN" altLang="en-US" dirty="0"/>
              <a:t> </a:t>
            </a:r>
            <a:r>
              <a:rPr lang="en-US" altLang="zh-CN" dirty="0"/>
              <a:t>examination</a:t>
            </a:r>
            <a:endParaRPr lang="en-US" dirty="0"/>
          </a:p>
        </p:txBody>
      </p:sp>
      <p:sp>
        <p:nvSpPr>
          <p:cNvPr id="4" name="Text Placeholder 3"/>
          <p:cNvSpPr>
            <a:spLocks noGrp="1"/>
          </p:cNvSpPr>
          <p:nvPr>
            <p:ph type="body" idx="11"/>
          </p:nvPr>
        </p:nvSpPr>
        <p:spPr/>
        <p:txBody>
          <a:bodyPr/>
          <a:lstStyle/>
          <a:p>
            <a:r>
              <a:rPr lang="en-US" altLang="zh-CN" dirty="0" smtClean="0"/>
              <a:t>How</a:t>
            </a:r>
            <a:r>
              <a:rPr lang="zh-CN" altLang="en-US" dirty="0" smtClean="0"/>
              <a:t> </a:t>
            </a:r>
            <a:r>
              <a:rPr lang="en-US" altLang="zh-CN" dirty="0" smtClean="0"/>
              <a:t>are</a:t>
            </a:r>
            <a:r>
              <a:rPr lang="zh-CN" altLang="en-US" dirty="0" smtClean="0"/>
              <a:t> </a:t>
            </a:r>
            <a:r>
              <a:rPr lang="en-US" altLang="zh-CN" dirty="0" smtClean="0"/>
              <a:t>they</a:t>
            </a:r>
            <a:r>
              <a:rPr lang="zh-CN" altLang="en-US" dirty="0" smtClean="0"/>
              <a:t> </a:t>
            </a:r>
            <a:r>
              <a:rPr lang="en-US" altLang="zh-CN" dirty="0" smtClean="0"/>
              <a:t>similar</a:t>
            </a:r>
            <a:r>
              <a:rPr lang="zh-CN" altLang="en-US" dirty="0" smtClean="0"/>
              <a:t> </a:t>
            </a:r>
            <a:r>
              <a:rPr lang="en-US" altLang="zh-CN" dirty="0" smtClean="0"/>
              <a:t>in</a:t>
            </a:r>
            <a:r>
              <a:rPr lang="zh-CN" altLang="en-US" dirty="0" smtClean="0"/>
              <a:t> </a:t>
            </a:r>
            <a:r>
              <a:rPr lang="en-US" altLang="zh-CN" dirty="0" smtClean="0"/>
              <a:t>functional</a:t>
            </a:r>
            <a:r>
              <a:rPr lang="zh-CN" altLang="en-US" dirty="0" smtClean="0"/>
              <a:t> </a:t>
            </a:r>
            <a:r>
              <a:rPr lang="en-US" altLang="zh-CN" dirty="0" smtClean="0"/>
              <a:t>feature</a:t>
            </a:r>
            <a:r>
              <a:rPr lang="zh-CN" altLang="en-US" dirty="0" smtClean="0"/>
              <a:t> </a:t>
            </a:r>
            <a:r>
              <a:rPr lang="en-US" altLang="zh-CN" dirty="0" smtClean="0"/>
              <a:t>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30" y="1849791"/>
            <a:ext cx="4657678" cy="401192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6824" y="1849791"/>
            <a:ext cx="4740065" cy="4011923"/>
          </a:xfrm>
          <a:prstGeom prst="rect">
            <a:avLst/>
          </a:prstGeom>
        </p:spPr>
      </p:pic>
      <p:sp>
        <p:nvSpPr>
          <p:cNvPr id="6" name="TextBox 5"/>
          <p:cNvSpPr txBox="1"/>
          <p:nvPr/>
        </p:nvSpPr>
        <p:spPr>
          <a:xfrm>
            <a:off x="545911" y="6116319"/>
            <a:ext cx="2483372" cy="415498"/>
          </a:xfrm>
          <a:prstGeom prst="rect">
            <a:avLst/>
          </a:prstGeom>
          <a:noFill/>
        </p:spPr>
        <p:txBody>
          <a:bodyPr wrap="none" rtlCol="0">
            <a:spAutoFit/>
          </a:bodyPr>
          <a:lstStyle/>
          <a:p>
            <a:r>
              <a:rPr lang="en-US" altLang="zh-CN" dirty="0" smtClean="0"/>
              <a:t>Code</a:t>
            </a:r>
            <a:r>
              <a:rPr lang="zh-CN" altLang="en-US" dirty="0" smtClean="0"/>
              <a:t> </a:t>
            </a:r>
            <a:r>
              <a:rPr lang="en-US" altLang="zh-CN" dirty="0" smtClean="0"/>
              <a:t>similarity:</a:t>
            </a:r>
            <a:r>
              <a:rPr lang="zh-CN" altLang="en-US" dirty="0" smtClean="0"/>
              <a:t> </a:t>
            </a:r>
            <a:r>
              <a:rPr lang="en-US" altLang="zh-CN" dirty="0" smtClean="0"/>
              <a:t>0.38</a:t>
            </a:r>
            <a:r>
              <a:rPr lang="zh-CN" altLang="en-US" dirty="0" smtClean="0"/>
              <a:t> </a:t>
            </a:r>
            <a:endParaRPr lang="en-US" dirty="0"/>
          </a:p>
        </p:txBody>
      </p:sp>
      <p:sp>
        <p:nvSpPr>
          <p:cNvPr id="7" name="TextBox 6"/>
          <p:cNvSpPr txBox="1"/>
          <p:nvPr/>
        </p:nvSpPr>
        <p:spPr>
          <a:xfrm>
            <a:off x="3425588" y="6116319"/>
            <a:ext cx="3859133" cy="415498"/>
          </a:xfrm>
          <a:prstGeom prst="rect">
            <a:avLst/>
          </a:prstGeom>
          <a:noFill/>
        </p:spPr>
        <p:txBody>
          <a:bodyPr wrap="none" rtlCol="0">
            <a:spAutoFit/>
          </a:bodyPr>
          <a:lstStyle/>
          <a:p>
            <a:r>
              <a:rPr lang="en-US" altLang="zh-CN" dirty="0" smtClean="0"/>
              <a:t>Functional</a:t>
            </a:r>
            <a:r>
              <a:rPr lang="zh-CN" altLang="en-US" dirty="0" smtClean="0"/>
              <a:t> </a:t>
            </a:r>
            <a:r>
              <a:rPr lang="en-US" altLang="zh-CN" dirty="0" smtClean="0"/>
              <a:t>feature</a:t>
            </a:r>
            <a:r>
              <a:rPr lang="zh-CN" altLang="en-US" dirty="0" smtClean="0"/>
              <a:t> </a:t>
            </a:r>
            <a:r>
              <a:rPr lang="en-US" altLang="zh-CN" dirty="0" smtClean="0"/>
              <a:t>similarity:</a:t>
            </a:r>
            <a:r>
              <a:rPr lang="zh-CN" altLang="en-US" dirty="0" smtClean="0"/>
              <a:t> </a:t>
            </a:r>
            <a:r>
              <a:rPr lang="en-US" altLang="zh-CN" dirty="0" smtClean="0"/>
              <a:t>0.32</a:t>
            </a:r>
            <a:endParaRPr lang="en-US" dirty="0"/>
          </a:p>
        </p:txBody>
      </p:sp>
    </p:spTree>
    <p:extLst>
      <p:ext uri="{BB962C8B-B14F-4D97-AF65-F5344CB8AC3E}">
        <p14:creationId xmlns:p14="http://schemas.microsoft.com/office/powerpoint/2010/main" val="1807952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Empirical</a:t>
            </a:r>
            <a:r>
              <a:rPr lang="zh-CN" altLang="en-US" dirty="0"/>
              <a:t> </a:t>
            </a:r>
            <a:r>
              <a:rPr lang="en-US" altLang="zh-CN" dirty="0"/>
              <a:t>examination</a:t>
            </a:r>
            <a:endParaRPr lang="en-US" dirty="0"/>
          </a:p>
        </p:txBody>
      </p:sp>
      <p:sp>
        <p:nvSpPr>
          <p:cNvPr id="4" name="Text Placeholder 3"/>
          <p:cNvSpPr>
            <a:spLocks noGrp="1"/>
          </p:cNvSpPr>
          <p:nvPr>
            <p:ph type="body" idx="11"/>
          </p:nvPr>
        </p:nvSpPr>
        <p:spPr/>
        <p:txBody>
          <a:bodyPr/>
          <a:lstStyle/>
          <a:p>
            <a:r>
              <a:rPr lang="en-US" altLang="zh-CN" dirty="0" smtClean="0"/>
              <a:t>Another</a:t>
            </a:r>
            <a:r>
              <a:rPr lang="zh-CN" altLang="en-US" dirty="0" smtClean="0"/>
              <a:t> </a:t>
            </a:r>
            <a:r>
              <a:rPr lang="en-US" altLang="zh-CN" dirty="0" smtClean="0"/>
              <a:t>example</a:t>
            </a:r>
            <a:r>
              <a:rPr lang="zh-CN" altLang="en-US" dirty="0" smtClean="0"/>
              <a:t> </a:t>
            </a:r>
            <a:r>
              <a:rPr lang="en-US" altLang="zh-CN" dirty="0" smtClean="0"/>
              <a:t>with</a:t>
            </a:r>
            <a:r>
              <a:rPr lang="zh-CN" altLang="en-US" dirty="0" smtClean="0"/>
              <a:t> </a:t>
            </a:r>
            <a:r>
              <a:rPr lang="en-US" altLang="zh-CN" dirty="0" smtClean="0"/>
              <a:t>low</a:t>
            </a:r>
            <a:r>
              <a:rPr lang="zh-CN" altLang="en-US" dirty="0" smtClean="0"/>
              <a:t> </a:t>
            </a:r>
            <a:r>
              <a:rPr lang="en-US" altLang="zh-CN" dirty="0" smtClean="0"/>
              <a:t>similarity</a:t>
            </a:r>
            <a:r>
              <a:rPr lang="zh-CN" altLang="en-US" dirty="0" smtClean="0"/>
              <a:t> </a:t>
            </a:r>
            <a:r>
              <a:rPr lang="en-US" altLang="zh-CN" dirty="0" smtClean="0"/>
              <a:t>scores</a:t>
            </a:r>
            <a:r>
              <a:rPr lang="zh-CN" altLang="en-US" dirty="0" smtClean="0"/>
              <a:t> </a:t>
            </a:r>
            <a:r>
              <a:rPr lang="en-US" altLang="zh-CN" dirty="0" smtClean="0"/>
              <a:t>with</a:t>
            </a:r>
            <a:r>
              <a:rPr lang="zh-CN" altLang="en-US" dirty="0" smtClean="0"/>
              <a:t> </a:t>
            </a:r>
            <a:r>
              <a:rPr lang="en-US" altLang="zh-CN" dirty="0" smtClean="0"/>
              <a:t>the</a:t>
            </a:r>
            <a:r>
              <a:rPr lang="zh-CN" altLang="en-US" dirty="0" smtClean="0"/>
              <a:t> </a:t>
            </a:r>
            <a:r>
              <a:rPr lang="en-US" altLang="zh-CN" dirty="0" smtClean="0"/>
              <a:t>previous</a:t>
            </a:r>
            <a:r>
              <a:rPr lang="zh-CN" altLang="en-US" dirty="0" smtClean="0"/>
              <a:t> </a:t>
            </a:r>
            <a:r>
              <a:rPr lang="en-US" altLang="zh-CN" dirty="0" smtClean="0"/>
              <a:t>two</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41" y="1430178"/>
            <a:ext cx="8038531" cy="4488453"/>
          </a:xfrm>
          <a:prstGeom prst="rect">
            <a:avLst/>
          </a:prstGeom>
        </p:spPr>
      </p:pic>
    </p:spTree>
    <p:extLst>
      <p:ext uri="{BB962C8B-B14F-4D97-AF65-F5344CB8AC3E}">
        <p14:creationId xmlns:p14="http://schemas.microsoft.com/office/powerpoint/2010/main" val="7345135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Empirical</a:t>
            </a:r>
            <a:r>
              <a:rPr lang="zh-CN" altLang="en-US" dirty="0"/>
              <a:t> </a:t>
            </a:r>
            <a:r>
              <a:rPr lang="en-US" altLang="zh-CN" dirty="0"/>
              <a:t>examination</a:t>
            </a:r>
            <a:endParaRPr lang="en-US" dirty="0"/>
          </a:p>
        </p:txBody>
      </p:sp>
      <p:sp>
        <p:nvSpPr>
          <p:cNvPr id="4" name="Text Placeholder 3"/>
          <p:cNvSpPr>
            <a:spLocks noGrp="1"/>
          </p:cNvSpPr>
          <p:nvPr>
            <p:ph type="body" idx="11"/>
          </p:nvPr>
        </p:nvSpPr>
        <p:spPr/>
        <p:txBody>
          <a:bodyPr/>
          <a:lstStyle/>
          <a:p>
            <a:r>
              <a:rPr lang="en-US" altLang="zh-CN" dirty="0" smtClean="0"/>
              <a:t>End-user</a:t>
            </a:r>
            <a:r>
              <a:rPr lang="zh-CN" altLang="en-US" dirty="0" smtClean="0"/>
              <a:t> </a:t>
            </a:r>
            <a:r>
              <a:rPr lang="en-US" altLang="zh-CN" dirty="0" smtClean="0"/>
              <a:t>functions</a:t>
            </a:r>
            <a:r>
              <a:rPr lang="zh-CN" altLang="en-US" dirty="0" smtClean="0"/>
              <a:t> </a:t>
            </a:r>
            <a:r>
              <a:rPr lang="en-US" altLang="zh-CN" dirty="0" smtClean="0"/>
              <a:t>and</a:t>
            </a:r>
            <a:r>
              <a:rPr lang="zh-CN" altLang="en-US" dirty="0" smtClean="0"/>
              <a:t> </a:t>
            </a:r>
            <a:r>
              <a:rPr lang="en-US" altLang="zh-CN" dirty="0" smtClean="0"/>
              <a:t>google</a:t>
            </a:r>
            <a:r>
              <a:rPr lang="zh-CN" altLang="en-US" dirty="0" smtClean="0"/>
              <a:t> </a:t>
            </a:r>
            <a:r>
              <a:rPr lang="en-US" altLang="zh-CN" dirty="0" smtClean="0"/>
              <a:t>map</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02" y="1251736"/>
            <a:ext cx="8584442" cy="4563695"/>
          </a:xfrm>
          <a:prstGeom prst="rect">
            <a:avLst/>
          </a:prstGeom>
        </p:spPr>
      </p:pic>
    </p:spTree>
    <p:extLst>
      <p:ext uri="{BB962C8B-B14F-4D97-AF65-F5344CB8AC3E}">
        <p14:creationId xmlns:p14="http://schemas.microsoft.com/office/powerpoint/2010/main" val="7464330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introduction</a:t>
            </a:r>
            <a:endParaRPr lang="en-US" dirty="0"/>
          </a:p>
        </p:txBody>
      </p:sp>
      <p:sp>
        <p:nvSpPr>
          <p:cNvPr id="4" name="Text Placeholder 3"/>
          <p:cNvSpPr>
            <a:spLocks noGrp="1"/>
          </p:cNvSpPr>
          <p:nvPr>
            <p:ph type="body" idx="11"/>
          </p:nvPr>
        </p:nvSpPr>
        <p:spPr/>
        <p:txBody>
          <a:bodyPr/>
          <a:lstStyle/>
          <a:p>
            <a:r>
              <a:rPr lang="en-US" altLang="zh-CN" dirty="0" smtClean="0"/>
              <a:t>This</a:t>
            </a:r>
            <a:r>
              <a:rPr lang="zh-CN" altLang="en-US" dirty="0" smtClean="0"/>
              <a:t> </a:t>
            </a:r>
            <a:r>
              <a:rPr lang="en-US" altLang="zh-CN" dirty="0" smtClean="0"/>
              <a:t>time,</a:t>
            </a:r>
            <a:r>
              <a:rPr lang="zh-CN" altLang="en-US" dirty="0" smtClean="0"/>
              <a:t> </a:t>
            </a:r>
            <a:r>
              <a:rPr lang="en-US" altLang="zh-CN" dirty="0" smtClean="0"/>
              <a:t>we</a:t>
            </a:r>
            <a:r>
              <a:rPr lang="zh-CN" altLang="en-US" dirty="0" smtClean="0"/>
              <a:t> </a:t>
            </a:r>
            <a:r>
              <a:rPr lang="en-US" altLang="zh-CN" dirty="0" smtClean="0"/>
              <a:t>will</a:t>
            </a:r>
            <a:r>
              <a:rPr lang="zh-CN" altLang="en-US" dirty="0" smtClean="0"/>
              <a:t> </a:t>
            </a:r>
            <a:r>
              <a:rPr lang="en-US" altLang="zh-CN" dirty="0" smtClean="0"/>
              <a:t>focus</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open</a:t>
            </a:r>
            <a:r>
              <a:rPr lang="zh-CN" altLang="en-US" dirty="0" smtClean="0"/>
              <a:t> </a:t>
            </a:r>
            <a:r>
              <a:rPr lang="en-US" altLang="zh-CN" dirty="0" smtClean="0"/>
              <a:t>data</a:t>
            </a:r>
            <a:r>
              <a:rPr lang="zh-CN" altLang="en-US" dirty="0" smtClean="0"/>
              <a:t> </a:t>
            </a:r>
            <a:r>
              <a:rPr lang="en-US" altLang="zh-CN" dirty="0" smtClean="0"/>
              <a:t>published</a:t>
            </a:r>
            <a:r>
              <a:rPr lang="zh-CN" altLang="en-US" dirty="0" smtClean="0"/>
              <a:t> </a:t>
            </a:r>
            <a:r>
              <a:rPr lang="en-US" altLang="zh-CN" dirty="0" smtClean="0"/>
              <a:t>by</a:t>
            </a:r>
            <a:r>
              <a:rPr lang="zh-CN" altLang="en-US" dirty="0" smtClean="0"/>
              <a:t> </a:t>
            </a:r>
            <a:r>
              <a:rPr lang="en-US" altLang="zh-CN" dirty="0" smtClean="0"/>
              <a:t>the</a:t>
            </a:r>
            <a:r>
              <a:rPr lang="zh-CN" altLang="en-US" dirty="0" smtClean="0"/>
              <a:t> </a:t>
            </a:r>
            <a:r>
              <a:rPr lang="en-US" altLang="zh-CN" dirty="0" smtClean="0"/>
              <a:t>government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239" y="1350720"/>
            <a:ext cx="5057924" cy="4934197"/>
          </a:xfrm>
          <a:prstGeom prst="rect">
            <a:avLst/>
          </a:prstGeom>
        </p:spPr>
      </p:pic>
      <p:sp>
        <p:nvSpPr>
          <p:cNvPr id="10" name="Text Placeholder 2"/>
          <p:cNvSpPr>
            <a:spLocks noGrp="1"/>
          </p:cNvSpPr>
          <p:nvPr>
            <p:ph type="body" idx="12"/>
          </p:nvPr>
        </p:nvSpPr>
        <p:spPr>
          <a:xfrm>
            <a:off x="335923" y="1748638"/>
            <a:ext cx="4304316" cy="4809914"/>
          </a:xfrm>
        </p:spPr>
        <p:txBody>
          <a:bodyPr>
            <a:normAutofit/>
          </a:bodyPr>
          <a:lstStyle/>
          <a:p>
            <a:pPr marL="0" indent="0">
              <a:buNone/>
            </a:pPr>
            <a:r>
              <a:rPr lang="zh-CN" altLang="en-US" sz="1800" b="1" dirty="0" smtClean="0"/>
              <a:t>    </a:t>
            </a:r>
            <a:r>
              <a:rPr lang="en-US" altLang="zh-CN" sz="1800" b="1" dirty="0" smtClean="0"/>
              <a:t>Definition</a:t>
            </a:r>
            <a:endParaRPr lang="zh-CN" altLang="en-US" sz="1800" b="1" dirty="0" smtClean="0"/>
          </a:p>
          <a:p>
            <a:r>
              <a:rPr lang="en-US" altLang="zh-CN" sz="1800" dirty="0" smtClean="0"/>
              <a:t>Some</a:t>
            </a:r>
            <a:r>
              <a:rPr lang="zh-CN" altLang="en-US" sz="1800" b="1" dirty="0" smtClean="0"/>
              <a:t> </a:t>
            </a:r>
            <a:r>
              <a:rPr lang="en-US" altLang="zh-CN" sz="1800" dirty="0" smtClean="0"/>
              <a:t>data</a:t>
            </a:r>
            <a:r>
              <a:rPr lang="zh-CN" altLang="en-US" sz="1800" dirty="0" smtClean="0"/>
              <a:t> </a:t>
            </a:r>
            <a:r>
              <a:rPr lang="en-US" altLang="zh-CN" sz="1800" dirty="0" smtClean="0"/>
              <a:t>should</a:t>
            </a:r>
            <a:r>
              <a:rPr lang="zh-CN" altLang="en-US" sz="1800" dirty="0" smtClean="0"/>
              <a:t> </a:t>
            </a:r>
            <a:r>
              <a:rPr lang="en-US" altLang="zh-CN" sz="1800" dirty="0" smtClean="0"/>
              <a:t>be freely</a:t>
            </a:r>
            <a:r>
              <a:rPr lang="zh-CN" altLang="en-US" sz="1800" dirty="0" smtClean="0"/>
              <a:t> </a:t>
            </a:r>
            <a:r>
              <a:rPr lang="en-US" altLang="zh-CN" sz="1800" dirty="0" smtClean="0"/>
              <a:t>accessible to the public without restriction in usage and distribution </a:t>
            </a:r>
            <a:r>
              <a:rPr lang="en-US" sz="1800" dirty="0" smtClean="0"/>
              <a:t>(Geiger </a:t>
            </a:r>
            <a:r>
              <a:rPr lang="en-US" sz="1800" dirty="0"/>
              <a:t>&amp; Von </a:t>
            </a:r>
            <a:r>
              <a:rPr lang="en-US" sz="1800" dirty="0" err="1"/>
              <a:t>Lucke</a:t>
            </a:r>
            <a:r>
              <a:rPr lang="en-US" sz="1800" dirty="0"/>
              <a:t>, 2012, p. 185</a:t>
            </a:r>
            <a:r>
              <a:rPr lang="en-US" sz="1800" dirty="0" smtClean="0"/>
              <a:t>).</a:t>
            </a:r>
            <a:endParaRPr lang="zh-CN" altLang="en-US" sz="1800" dirty="0" smtClean="0"/>
          </a:p>
          <a:p>
            <a:pPr marL="0" indent="0">
              <a:buNone/>
            </a:pPr>
            <a:endParaRPr lang="zh-CN" altLang="en-US" sz="1800" dirty="0" smtClean="0"/>
          </a:p>
          <a:p>
            <a:pPr marL="0" indent="0">
              <a:buNone/>
            </a:pPr>
            <a:r>
              <a:rPr lang="zh-CN" altLang="en-US" sz="1800" dirty="0" smtClean="0"/>
              <a:t>    </a:t>
            </a:r>
            <a:r>
              <a:rPr lang="en-US" altLang="zh-CN" sz="1800" b="1" dirty="0" smtClean="0"/>
              <a:t>Objectives</a:t>
            </a:r>
            <a:endParaRPr lang="zh-CN" altLang="en-US" sz="1800" b="1" dirty="0"/>
          </a:p>
          <a:p>
            <a:r>
              <a:rPr lang="en-US" altLang="zh-CN" sz="1800" dirty="0" smtClean="0"/>
              <a:t>Improve the public service and create value for the society </a:t>
            </a:r>
            <a:r>
              <a:rPr lang="en-US" sz="1800" dirty="0"/>
              <a:t>(Shadbolt et al., 2012</a:t>
            </a:r>
            <a:r>
              <a:rPr lang="en-US" sz="1800" dirty="0" smtClean="0"/>
              <a:t>)</a:t>
            </a:r>
            <a:r>
              <a:rPr lang="en-US" altLang="zh-CN" sz="1800" dirty="0" smtClean="0"/>
              <a:t>. </a:t>
            </a:r>
            <a:endParaRPr lang="zh-CN" altLang="en-US" sz="1800" dirty="0" smtClean="0"/>
          </a:p>
          <a:p>
            <a:r>
              <a:rPr lang="en-US" altLang="zh-CN" sz="1800" dirty="0" smtClean="0"/>
              <a:t>Help</a:t>
            </a:r>
            <a:r>
              <a:rPr lang="zh-CN" altLang="en-US" sz="1800" dirty="0" smtClean="0"/>
              <a:t> </a:t>
            </a:r>
            <a:r>
              <a:rPr lang="en-US" altLang="zh-CN" sz="1800" dirty="0" smtClean="0"/>
              <a:t>to</a:t>
            </a:r>
            <a:r>
              <a:rPr lang="zh-CN" altLang="en-US" sz="1800" dirty="0" smtClean="0"/>
              <a:t> </a:t>
            </a:r>
            <a:r>
              <a:rPr lang="en-US" altLang="zh-CN" sz="1800" dirty="0" smtClean="0"/>
              <a:t>develop</a:t>
            </a:r>
            <a:r>
              <a:rPr lang="zh-CN" altLang="en-US" sz="1800" dirty="0" smtClean="0"/>
              <a:t> </a:t>
            </a:r>
            <a:r>
              <a:rPr lang="en-US" altLang="zh-CN" sz="1800" dirty="0"/>
              <a:t>digital</a:t>
            </a:r>
            <a:r>
              <a:rPr lang="zh-CN" altLang="en-US" sz="1800" dirty="0"/>
              <a:t> </a:t>
            </a:r>
            <a:r>
              <a:rPr lang="en-US" altLang="zh-CN" sz="1800" dirty="0"/>
              <a:t>innovations </a:t>
            </a:r>
            <a:r>
              <a:rPr lang="en-US" sz="1800" dirty="0"/>
              <a:t>(Auer et al., 2007).</a:t>
            </a:r>
            <a:endParaRPr lang="zh-CN" altLang="en-US" sz="1800" b="1" dirty="0"/>
          </a:p>
          <a:p>
            <a:endParaRPr lang="zh-CN" altLang="en-US" sz="1800" dirty="0" smtClean="0"/>
          </a:p>
          <a:p>
            <a:pPr marL="0" indent="0">
              <a:buNone/>
            </a:pPr>
            <a:endParaRPr lang="zh-CN" altLang="en-US" sz="1800" dirty="0"/>
          </a:p>
          <a:p>
            <a:endParaRPr lang="zh-CN" altLang="en-US" sz="1800" dirty="0" smtClean="0"/>
          </a:p>
          <a:p>
            <a:endParaRPr lang="zh-CN" altLang="en-US" sz="1800" dirty="0"/>
          </a:p>
          <a:p>
            <a:endParaRPr lang="zh-CN" altLang="en-US" sz="1800" b="1" dirty="0"/>
          </a:p>
          <a:p>
            <a:endParaRPr lang="zh-CN" altLang="en-US" sz="1800" b="1" dirty="0"/>
          </a:p>
        </p:txBody>
      </p:sp>
    </p:spTree>
    <p:extLst>
      <p:ext uri="{BB962C8B-B14F-4D97-AF65-F5344CB8AC3E}">
        <p14:creationId xmlns:p14="http://schemas.microsoft.com/office/powerpoint/2010/main" val="18998940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Empirical</a:t>
            </a:r>
            <a:r>
              <a:rPr lang="zh-CN" altLang="en-US" dirty="0"/>
              <a:t> </a:t>
            </a:r>
            <a:r>
              <a:rPr lang="en-US" altLang="zh-CN" dirty="0"/>
              <a:t>examination</a:t>
            </a:r>
            <a:endParaRPr lang="en-US" dirty="0"/>
          </a:p>
        </p:txBody>
      </p:sp>
      <p:sp>
        <p:nvSpPr>
          <p:cNvPr id="4" name="Text Placeholder 3"/>
          <p:cNvSpPr>
            <a:spLocks noGrp="1"/>
          </p:cNvSpPr>
          <p:nvPr>
            <p:ph type="body" idx="11"/>
          </p:nvPr>
        </p:nvSpPr>
        <p:spPr/>
        <p:txBody>
          <a:bodyPr/>
          <a:lstStyle/>
          <a:p>
            <a:r>
              <a:rPr lang="en-US" altLang="zh-CN" dirty="0" smtClean="0"/>
              <a:t>Data</a:t>
            </a:r>
            <a:r>
              <a:rPr lang="zh-CN" altLang="en-US" dirty="0" smtClean="0"/>
              <a:t> </a:t>
            </a:r>
            <a:r>
              <a:rPr lang="en-US" altLang="zh-CN" dirty="0" smtClean="0"/>
              <a:t>visualization</a:t>
            </a:r>
            <a:r>
              <a:rPr lang="zh-CN" altLang="en-US" dirty="0" smtClean="0"/>
              <a:t> </a:t>
            </a:r>
            <a:r>
              <a:rPr lang="en-US" altLang="zh-CN" dirty="0" smtClean="0"/>
              <a:t>and</a:t>
            </a:r>
            <a:r>
              <a:rPr lang="zh-CN" altLang="en-US" dirty="0" smtClean="0"/>
              <a:t> </a:t>
            </a:r>
            <a:r>
              <a:rPr lang="en-US" altLang="zh-CN" dirty="0" smtClean="0"/>
              <a:t>user</a:t>
            </a:r>
            <a:r>
              <a:rPr lang="zh-CN" altLang="en-US" dirty="0" smtClean="0"/>
              <a:t> </a:t>
            </a:r>
            <a:r>
              <a:rPr lang="en-US" altLang="zh-CN" dirty="0" smtClean="0"/>
              <a:t>interaction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39" y="1405719"/>
            <a:ext cx="3878492" cy="47016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31" y="1227890"/>
            <a:ext cx="4074442" cy="4974609"/>
          </a:xfrm>
          <a:prstGeom prst="rect">
            <a:avLst/>
          </a:prstGeom>
        </p:spPr>
      </p:pic>
    </p:spTree>
    <p:extLst>
      <p:ext uri="{BB962C8B-B14F-4D97-AF65-F5344CB8AC3E}">
        <p14:creationId xmlns:p14="http://schemas.microsoft.com/office/powerpoint/2010/main" val="10829717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implications</a:t>
            </a:r>
          </a:p>
        </p:txBody>
      </p:sp>
      <p:sp>
        <p:nvSpPr>
          <p:cNvPr id="4" name="Text Placeholder 3"/>
          <p:cNvSpPr>
            <a:spLocks noGrp="1"/>
          </p:cNvSpPr>
          <p:nvPr>
            <p:ph type="body" idx="11"/>
          </p:nvPr>
        </p:nvSpPr>
        <p:spPr/>
        <p:txBody>
          <a:bodyPr/>
          <a:lstStyle/>
          <a:p>
            <a:r>
              <a:rPr lang="en-US" altLang="zh-CN" dirty="0" smtClean="0"/>
              <a:t>There</a:t>
            </a:r>
            <a:r>
              <a:rPr lang="zh-CN" altLang="en-US" dirty="0" smtClean="0"/>
              <a:t> </a:t>
            </a:r>
            <a:r>
              <a:rPr lang="en-US" altLang="zh-CN" dirty="0" smtClean="0"/>
              <a:t>are</a:t>
            </a:r>
            <a:r>
              <a:rPr lang="zh-CN" altLang="en-US" dirty="0" smtClean="0"/>
              <a:t> </a:t>
            </a:r>
            <a:r>
              <a:rPr lang="en-US" altLang="zh-CN" dirty="0" smtClean="0"/>
              <a:t>theoretical</a:t>
            </a:r>
            <a:r>
              <a:rPr lang="zh-CN" altLang="en-US" dirty="0" smtClean="0"/>
              <a:t> </a:t>
            </a:r>
            <a:r>
              <a:rPr lang="en-US" altLang="zh-CN" dirty="0" smtClean="0"/>
              <a:t>and</a:t>
            </a:r>
            <a:r>
              <a:rPr lang="zh-CN" altLang="en-US" dirty="0" smtClean="0"/>
              <a:t> </a:t>
            </a:r>
            <a:r>
              <a:rPr lang="en-US" altLang="zh-CN" dirty="0" smtClean="0"/>
              <a:t>practical</a:t>
            </a:r>
            <a:r>
              <a:rPr lang="zh-CN" altLang="en-US" dirty="0" smtClean="0"/>
              <a:t> </a:t>
            </a:r>
            <a:r>
              <a:rPr lang="en-US" altLang="zh-CN" dirty="0" smtClean="0"/>
              <a:t>implications</a:t>
            </a:r>
            <a:endParaRPr lang="en-US" dirty="0"/>
          </a:p>
        </p:txBody>
      </p:sp>
      <p:sp>
        <p:nvSpPr>
          <p:cNvPr id="5" name="Text Placeholder 2"/>
          <p:cNvSpPr>
            <a:spLocks noGrp="1"/>
          </p:cNvSpPr>
          <p:nvPr/>
        </p:nvSpPr>
        <p:spPr>
          <a:xfrm>
            <a:off x="662291" y="1415509"/>
            <a:ext cx="7799321" cy="5168614"/>
          </a:xfrm>
          <a:prstGeom prst="rect">
            <a:avLst/>
          </a:prstGeom>
        </p:spPr>
        <p:txBody>
          <a:bodyPr lIns="91326" tIns="45664" rIns="91326" bIns="45664">
            <a:normAutofit/>
          </a:bodyPr>
          <a:lstStyle>
            <a:lvl1pPr marL="240939" indent="-240939" algn="l" defTabSz="535773" rtl="0" eaLnBrk="1" latinLnBrk="0" hangingPunct="1">
              <a:spcBef>
                <a:spcPct val="20000"/>
              </a:spcBef>
              <a:buClr>
                <a:srgbClr val="D19B23"/>
              </a:buClr>
              <a:buFont typeface="Wingdings" charset="2"/>
              <a:buChar char="§"/>
              <a:defRPr sz="1500" kern="1200">
                <a:solidFill>
                  <a:schemeClr val="tx1"/>
                </a:solidFill>
                <a:latin typeface="Arial"/>
                <a:ea typeface="Verdana" panose="020B0604030504040204" pitchFamily="34" charset="0"/>
                <a:cs typeface="Arial"/>
              </a:defRPr>
            </a:lvl1pPr>
            <a:lvl2pPr marL="870629" indent="-334855" algn="l" defTabSz="535773" rtl="0" eaLnBrk="1" latinLnBrk="0" hangingPunct="1">
              <a:spcBef>
                <a:spcPct val="20000"/>
              </a:spcBef>
              <a:buClr>
                <a:srgbClr val="746C66"/>
              </a:buClr>
              <a:buFont typeface="Wide Latin" panose="020A0A07050505020404" pitchFamily="18" charset="0"/>
              <a:buChar char="–"/>
              <a:defRPr sz="2800" kern="1200">
                <a:solidFill>
                  <a:schemeClr val="tx1"/>
                </a:solidFill>
                <a:latin typeface="+mj-lt"/>
                <a:ea typeface="+mn-ea"/>
                <a:cs typeface="Arial" panose="020B0604020202020204" pitchFamily="34" charset="0"/>
              </a:defRPr>
            </a:lvl2pPr>
            <a:lvl3pPr marL="1339430" indent="-267886" algn="l" defTabSz="535773" rtl="0" eaLnBrk="1" latinLnBrk="0" hangingPunct="1">
              <a:spcBef>
                <a:spcPct val="20000"/>
              </a:spcBef>
              <a:buClrTx/>
              <a:buFont typeface="Wingdings" panose="05000000000000000000" pitchFamily="2" charset="2"/>
              <a:buChar char="§"/>
              <a:defRPr sz="2400" kern="1200">
                <a:solidFill>
                  <a:schemeClr val="tx1"/>
                </a:solidFill>
                <a:latin typeface="+mj-lt"/>
                <a:ea typeface="+mn-ea"/>
                <a:cs typeface="Arial" panose="020B0604020202020204" pitchFamily="34" charset="0"/>
              </a:defRPr>
            </a:lvl3pPr>
            <a:lvl4pPr marL="1875202" indent="-267886" algn="l" defTabSz="535773" rtl="0" eaLnBrk="1" latinLnBrk="0" hangingPunct="1">
              <a:spcBef>
                <a:spcPct val="20000"/>
              </a:spcBef>
              <a:buClr>
                <a:schemeClr val="bg2"/>
              </a:buClr>
              <a:buFont typeface="Wingdings" panose="05000000000000000000" pitchFamily="2" charset="2"/>
              <a:buChar char="§"/>
              <a:defRPr sz="2000" kern="1200">
                <a:solidFill>
                  <a:schemeClr val="tx1"/>
                </a:solidFill>
                <a:latin typeface="+mj-lt"/>
                <a:ea typeface="+mn-ea"/>
                <a:cs typeface="Arial" panose="020B0604020202020204" pitchFamily="34" charset="0"/>
              </a:defRPr>
            </a:lvl4pPr>
            <a:lvl5pPr marL="2410974" indent="-267886" algn="l" defTabSz="535773" rtl="0" eaLnBrk="1" latinLnBrk="0" hangingPunct="1">
              <a:spcBef>
                <a:spcPct val="20000"/>
              </a:spcBef>
              <a:buClr>
                <a:schemeClr val="bg2"/>
              </a:buClr>
              <a:buFont typeface="Wingdings" panose="05000000000000000000" pitchFamily="2" charset="2"/>
              <a:buChar char="§"/>
              <a:defRPr sz="1900" kern="1200">
                <a:solidFill>
                  <a:schemeClr val="tx1"/>
                </a:solidFill>
                <a:latin typeface="+mj-lt"/>
                <a:ea typeface="+mn-ea"/>
                <a:cs typeface="Arial" panose="020B0604020202020204" pitchFamily="34" charset="0"/>
              </a:defRPr>
            </a:lvl5pPr>
            <a:lvl6pPr marL="2946745" indent="-267886" algn="l" defTabSz="535773" rtl="0" eaLnBrk="1" latinLnBrk="0" hangingPunct="1">
              <a:spcBef>
                <a:spcPct val="20000"/>
              </a:spcBef>
              <a:buFont typeface="Arial"/>
              <a:buChar char="•"/>
              <a:defRPr sz="2300" kern="1200">
                <a:solidFill>
                  <a:schemeClr val="tx1"/>
                </a:solidFill>
                <a:latin typeface="+mn-lt"/>
                <a:ea typeface="+mn-ea"/>
                <a:cs typeface="+mn-cs"/>
              </a:defRPr>
            </a:lvl6pPr>
            <a:lvl7pPr marL="3482515" indent="-267886" algn="l" defTabSz="535773" rtl="0" eaLnBrk="1" latinLnBrk="0" hangingPunct="1">
              <a:spcBef>
                <a:spcPct val="20000"/>
              </a:spcBef>
              <a:buFont typeface="Arial"/>
              <a:buChar char="•"/>
              <a:defRPr sz="2300" kern="1200">
                <a:solidFill>
                  <a:schemeClr val="tx1"/>
                </a:solidFill>
                <a:latin typeface="+mn-lt"/>
                <a:ea typeface="+mn-ea"/>
                <a:cs typeface="+mn-cs"/>
              </a:defRPr>
            </a:lvl7pPr>
            <a:lvl8pPr marL="4018288" indent="-267886" algn="l" defTabSz="535773" rtl="0" eaLnBrk="1" latinLnBrk="0" hangingPunct="1">
              <a:spcBef>
                <a:spcPct val="20000"/>
              </a:spcBef>
              <a:buFont typeface="Arial"/>
              <a:buChar char="•"/>
              <a:defRPr sz="2300" kern="1200">
                <a:solidFill>
                  <a:schemeClr val="tx1"/>
                </a:solidFill>
                <a:latin typeface="+mn-lt"/>
                <a:ea typeface="+mn-ea"/>
                <a:cs typeface="+mn-cs"/>
              </a:defRPr>
            </a:lvl8pPr>
            <a:lvl9pPr marL="4554062" indent="-267886" algn="l" defTabSz="535773" rtl="0" eaLnBrk="1" latinLnBrk="0" hangingPunct="1">
              <a:spcBef>
                <a:spcPct val="20000"/>
              </a:spcBef>
              <a:buFont typeface="Arial"/>
              <a:buChar char="•"/>
              <a:defRPr sz="2300" kern="1200">
                <a:solidFill>
                  <a:schemeClr val="tx1"/>
                </a:solidFill>
                <a:latin typeface="+mn-lt"/>
                <a:ea typeface="+mn-ea"/>
                <a:cs typeface="+mn-cs"/>
              </a:defRPr>
            </a:lvl9pPr>
          </a:lstStyle>
          <a:p>
            <a:pPr marL="0" indent="0">
              <a:buNone/>
            </a:pPr>
            <a:r>
              <a:rPr lang="en-US" altLang="zh-CN" sz="1800" b="1" dirty="0" smtClean="0"/>
              <a:t>Theoretical</a:t>
            </a:r>
            <a:r>
              <a:rPr lang="zh-CN" altLang="en-US" sz="1800" b="1" dirty="0" smtClean="0"/>
              <a:t> </a:t>
            </a:r>
            <a:r>
              <a:rPr lang="en-US" altLang="zh-CN" sz="1800" b="1" dirty="0" smtClean="0"/>
              <a:t>Implications:</a:t>
            </a:r>
            <a:endParaRPr lang="zh-CN" altLang="en-US" sz="1800" b="1" dirty="0"/>
          </a:p>
          <a:p>
            <a:r>
              <a:rPr lang="en-US" altLang="zh-CN" sz="1800" dirty="0" smtClean="0"/>
              <a:t>E</a:t>
            </a:r>
            <a:r>
              <a:rPr lang="en-US" sz="1800" dirty="0" smtClean="0"/>
              <a:t>xtend </a:t>
            </a:r>
            <a:r>
              <a:rPr lang="en-US" sz="1800" dirty="0"/>
              <a:t>current literature on </a:t>
            </a:r>
            <a:r>
              <a:rPr lang="en-US" altLang="zh-CN" sz="1800" dirty="0"/>
              <a:t>the</a:t>
            </a:r>
            <a:r>
              <a:rPr lang="zh-CN" altLang="en-US" sz="1800" dirty="0"/>
              <a:t> </a:t>
            </a:r>
            <a:r>
              <a:rPr lang="en-US" altLang="zh-CN" sz="1800" dirty="0"/>
              <a:t>conceptualization</a:t>
            </a:r>
            <a:r>
              <a:rPr lang="zh-CN" altLang="en-US" sz="1800" dirty="0"/>
              <a:t> </a:t>
            </a:r>
            <a:r>
              <a:rPr lang="en-US" altLang="zh-CN" sz="1800" dirty="0"/>
              <a:t>of</a:t>
            </a:r>
            <a:r>
              <a:rPr lang="zh-CN" altLang="en-US" sz="1800" dirty="0"/>
              <a:t> </a:t>
            </a:r>
            <a:r>
              <a:rPr lang="en-US" altLang="zh-CN" sz="1800" dirty="0"/>
              <a:t>similarity</a:t>
            </a:r>
            <a:r>
              <a:rPr lang="zh-CN" altLang="en-US" sz="1800" dirty="0"/>
              <a:t> </a:t>
            </a:r>
            <a:r>
              <a:rPr lang="en-US" altLang="zh-CN" sz="1800" dirty="0"/>
              <a:t>for</a:t>
            </a:r>
            <a:r>
              <a:rPr lang="zh-CN" altLang="en-US" sz="1800" dirty="0"/>
              <a:t> </a:t>
            </a:r>
            <a:r>
              <a:rPr lang="en-US" altLang="zh-CN" sz="1800" dirty="0" smtClean="0"/>
              <a:t>mashups.</a:t>
            </a:r>
            <a:endParaRPr lang="zh-CN" altLang="en-US" sz="1800" dirty="0" smtClean="0"/>
          </a:p>
          <a:p>
            <a:r>
              <a:rPr lang="en-US" altLang="zh-CN" sz="1800" dirty="0" smtClean="0"/>
              <a:t>Find</a:t>
            </a:r>
            <a:r>
              <a:rPr lang="zh-CN" altLang="en-US" sz="1800" dirty="0" smtClean="0"/>
              <a:t> </a:t>
            </a:r>
            <a:r>
              <a:rPr lang="en-US" altLang="zh-CN" sz="1800" dirty="0" smtClean="0"/>
              <a:t>the</a:t>
            </a:r>
            <a:r>
              <a:rPr lang="zh-CN" altLang="en-US" sz="1800" dirty="0" smtClean="0"/>
              <a:t> </a:t>
            </a:r>
            <a:r>
              <a:rPr lang="en-US" altLang="zh-CN" sz="1800" dirty="0" smtClean="0"/>
              <a:t>suitable</a:t>
            </a:r>
            <a:r>
              <a:rPr lang="zh-CN" altLang="en-US" sz="1800" dirty="0" smtClean="0"/>
              <a:t> </a:t>
            </a:r>
            <a:r>
              <a:rPr lang="en-US" altLang="zh-CN" sz="1800" dirty="0" smtClean="0"/>
              <a:t>code</a:t>
            </a:r>
            <a:r>
              <a:rPr lang="zh-CN" altLang="en-US" sz="1800" dirty="0" smtClean="0"/>
              <a:t> </a:t>
            </a:r>
            <a:r>
              <a:rPr lang="en-US" altLang="zh-CN" sz="1800" dirty="0" smtClean="0"/>
              <a:t>similarity</a:t>
            </a:r>
            <a:r>
              <a:rPr lang="zh-CN" altLang="en-US" sz="1800" dirty="0" smtClean="0"/>
              <a:t> </a:t>
            </a:r>
            <a:r>
              <a:rPr lang="en-US" altLang="zh-CN" sz="1800" dirty="0" smtClean="0"/>
              <a:t>measurement</a:t>
            </a:r>
            <a:r>
              <a:rPr lang="zh-CN" altLang="en-US" sz="1800" dirty="0" smtClean="0"/>
              <a:t> </a:t>
            </a:r>
            <a:r>
              <a:rPr lang="en-US" altLang="zh-CN" sz="1800" dirty="0" smtClean="0"/>
              <a:t>method</a:t>
            </a:r>
            <a:r>
              <a:rPr lang="zh-CN" altLang="en-US" sz="1800" dirty="0" smtClean="0"/>
              <a:t> </a:t>
            </a:r>
            <a:r>
              <a:rPr lang="en-US" altLang="zh-CN" sz="1800" dirty="0" smtClean="0"/>
              <a:t>for</a:t>
            </a:r>
            <a:r>
              <a:rPr lang="zh-CN" altLang="en-US" sz="1800" dirty="0" smtClean="0"/>
              <a:t> </a:t>
            </a:r>
            <a:r>
              <a:rPr lang="en-US" altLang="zh-CN" sz="1800" dirty="0" smtClean="0"/>
              <a:t>mashups.</a:t>
            </a:r>
            <a:endParaRPr lang="zh-CN" altLang="en-US" sz="1800" dirty="0" smtClean="0"/>
          </a:p>
          <a:p>
            <a:r>
              <a:rPr lang="en-US" altLang="zh-CN" sz="1800" dirty="0" smtClean="0"/>
              <a:t>Design</a:t>
            </a:r>
            <a:r>
              <a:rPr lang="zh-CN" altLang="en-US" sz="1800" dirty="0" smtClean="0"/>
              <a:t> </a:t>
            </a:r>
            <a:r>
              <a:rPr lang="en-US" altLang="zh-CN" sz="1800" dirty="0" smtClean="0"/>
              <a:t>the</a:t>
            </a:r>
            <a:r>
              <a:rPr lang="zh-CN" altLang="en-US" sz="1800" dirty="0" smtClean="0"/>
              <a:t> </a:t>
            </a:r>
            <a:r>
              <a:rPr lang="en-US" altLang="zh-CN" sz="1800" dirty="0" smtClean="0"/>
              <a:t>computational</a:t>
            </a:r>
            <a:r>
              <a:rPr lang="zh-CN" altLang="en-US" sz="1800" dirty="0" smtClean="0"/>
              <a:t> </a:t>
            </a:r>
            <a:r>
              <a:rPr lang="en-US" altLang="zh-CN" sz="1800" dirty="0" smtClean="0"/>
              <a:t>method</a:t>
            </a:r>
            <a:r>
              <a:rPr lang="zh-CN" altLang="en-US" sz="1800" dirty="0" smtClean="0"/>
              <a:t> </a:t>
            </a:r>
            <a:r>
              <a:rPr lang="en-US" altLang="zh-CN" sz="1800" dirty="0" smtClean="0"/>
              <a:t>for</a:t>
            </a:r>
            <a:r>
              <a:rPr lang="zh-CN" altLang="en-US" sz="1800" dirty="0" smtClean="0"/>
              <a:t> </a:t>
            </a:r>
            <a:r>
              <a:rPr lang="en-US" altLang="zh-CN" sz="1800" dirty="0" smtClean="0"/>
              <a:t>functional</a:t>
            </a:r>
            <a:r>
              <a:rPr lang="zh-CN" altLang="en-US" sz="1800" dirty="0" smtClean="0"/>
              <a:t> </a:t>
            </a:r>
            <a:r>
              <a:rPr lang="en-US" altLang="zh-CN" sz="1800" dirty="0" smtClean="0"/>
              <a:t>feature</a:t>
            </a:r>
            <a:r>
              <a:rPr lang="zh-CN" altLang="en-US" sz="1800" dirty="0" smtClean="0"/>
              <a:t> </a:t>
            </a:r>
            <a:r>
              <a:rPr lang="en-US" altLang="zh-CN" sz="1800" dirty="0" smtClean="0"/>
              <a:t>similarity</a:t>
            </a:r>
            <a:r>
              <a:rPr lang="zh-CN" altLang="en-US" sz="1800" dirty="0" smtClean="0"/>
              <a:t> </a:t>
            </a:r>
            <a:r>
              <a:rPr lang="en-US" altLang="zh-CN" sz="1800" dirty="0" smtClean="0"/>
              <a:t>measurement</a:t>
            </a:r>
            <a:r>
              <a:rPr lang="en-US" altLang="zh-CN" sz="1800" dirty="0"/>
              <a:t>.</a:t>
            </a:r>
            <a:endParaRPr lang="en-US" sz="1800" dirty="0"/>
          </a:p>
          <a:p>
            <a:endParaRPr lang="zh-CN" altLang="en-US" sz="1800" dirty="0"/>
          </a:p>
          <a:p>
            <a:pPr marL="0" indent="0">
              <a:buNone/>
            </a:pPr>
            <a:r>
              <a:rPr lang="en-US" altLang="zh-CN" sz="1800" b="1" dirty="0" smtClean="0"/>
              <a:t>Practical</a:t>
            </a:r>
            <a:r>
              <a:rPr lang="zh-CN" altLang="en-US" sz="1800" b="1" dirty="0" smtClean="0"/>
              <a:t> </a:t>
            </a:r>
            <a:r>
              <a:rPr lang="en-US" altLang="zh-CN" sz="1800" b="1" dirty="0" smtClean="0"/>
              <a:t>Implications:</a:t>
            </a:r>
            <a:r>
              <a:rPr lang="zh-CN" altLang="en-US" sz="1800" b="1" dirty="0" smtClean="0"/>
              <a:t> </a:t>
            </a:r>
            <a:endParaRPr lang="zh-CN" altLang="en-US" sz="1800" b="1" dirty="0"/>
          </a:p>
          <a:p>
            <a:r>
              <a:rPr lang="en-US" altLang="zh-CN" sz="1800" dirty="0" smtClean="0"/>
              <a:t>Support</a:t>
            </a:r>
            <a:r>
              <a:rPr lang="zh-CN" altLang="en-US" sz="1800" dirty="0" smtClean="0"/>
              <a:t> </a:t>
            </a:r>
            <a:r>
              <a:rPr lang="en-US" altLang="zh-CN" sz="1800" dirty="0" smtClean="0"/>
              <a:t>the</a:t>
            </a:r>
            <a:r>
              <a:rPr lang="zh-CN" altLang="en-US" sz="1800" dirty="0" smtClean="0"/>
              <a:t> </a:t>
            </a:r>
            <a:r>
              <a:rPr lang="en-US" altLang="zh-CN" sz="1800" dirty="0" smtClean="0"/>
              <a:t>“reuse”</a:t>
            </a:r>
            <a:r>
              <a:rPr lang="zh-CN" altLang="en-US" sz="1800" dirty="0" smtClean="0"/>
              <a:t> </a:t>
            </a:r>
            <a:r>
              <a:rPr lang="en-US" altLang="zh-CN" sz="1800" dirty="0" smtClean="0"/>
              <a:t>measurement</a:t>
            </a:r>
            <a:r>
              <a:rPr lang="zh-CN" altLang="en-US" sz="1800" dirty="0" smtClean="0"/>
              <a:t> </a:t>
            </a:r>
            <a:r>
              <a:rPr lang="en-US" altLang="zh-CN" sz="1800" dirty="0" smtClean="0"/>
              <a:t>in</a:t>
            </a:r>
            <a:r>
              <a:rPr lang="zh-CN" altLang="en-US" sz="1800" dirty="0"/>
              <a:t> </a:t>
            </a:r>
            <a:r>
              <a:rPr lang="en-US" altLang="zh-CN" sz="1800" dirty="0" smtClean="0"/>
              <a:t>transparent</a:t>
            </a:r>
            <a:r>
              <a:rPr lang="zh-CN" altLang="en-US" sz="1800" dirty="0" smtClean="0"/>
              <a:t> </a:t>
            </a:r>
            <a:r>
              <a:rPr lang="en-US" altLang="zh-CN" sz="1800" dirty="0" smtClean="0"/>
              <a:t>open</a:t>
            </a:r>
            <a:r>
              <a:rPr lang="zh-CN" altLang="en-US" sz="1800" dirty="0" smtClean="0"/>
              <a:t> </a:t>
            </a:r>
            <a:r>
              <a:rPr lang="en-US" altLang="zh-CN" sz="1800" dirty="0" smtClean="0"/>
              <a:t>data</a:t>
            </a:r>
            <a:r>
              <a:rPr lang="zh-CN" altLang="en-US" sz="1800" dirty="0" smtClean="0"/>
              <a:t> </a:t>
            </a:r>
            <a:r>
              <a:rPr lang="en-US" altLang="zh-CN" sz="1800" dirty="0" smtClean="0"/>
              <a:t>contest.</a:t>
            </a:r>
          </a:p>
          <a:p>
            <a:endParaRPr lang="zh-CN" altLang="en-US" sz="1800" b="1" dirty="0"/>
          </a:p>
          <a:p>
            <a:endParaRPr lang="zh-CN" altLang="en-US" sz="1800" b="1" dirty="0"/>
          </a:p>
        </p:txBody>
      </p:sp>
    </p:spTree>
    <p:extLst>
      <p:ext uri="{BB962C8B-B14F-4D97-AF65-F5344CB8AC3E}">
        <p14:creationId xmlns:p14="http://schemas.microsoft.com/office/powerpoint/2010/main" val="1618434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limitations</a:t>
            </a:r>
            <a:endParaRPr lang="en-US" dirty="0"/>
          </a:p>
        </p:txBody>
      </p:sp>
      <p:sp>
        <p:nvSpPr>
          <p:cNvPr id="3" name="Text Placeholder 2"/>
          <p:cNvSpPr>
            <a:spLocks noGrp="1"/>
          </p:cNvSpPr>
          <p:nvPr>
            <p:ph type="body" idx="12"/>
          </p:nvPr>
        </p:nvSpPr>
        <p:spPr/>
        <p:txBody>
          <a:bodyPr/>
          <a:lstStyle/>
          <a:p>
            <a:r>
              <a:rPr lang="en-US" altLang="zh-CN" sz="2000" dirty="0" smtClean="0"/>
              <a:t>“Similarity”</a:t>
            </a:r>
            <a:r>
              <a:rPr lang="zh-CN" altLang="en-US" sz="2000" dirty="0" smtClean="0"/>
              <a:t> </a:t>
            </a:r>
            <a:r>
              <a:rPr lang="en-US" altLang="zh-CN" sz="2000" dirty="0" smtClean="0"/>
              <a:t>might</a:t>
            </a:r>
            <a:r>
              <a:rPr lang="zh-CN" altLang="en-US" sz="2000" dirty="0" smtClean="0"/>
              <a:t> </a:t>
            </a:r>
            <a:r>
              <a:rPr lang="en-US" altLang="zh-CN" sz="2000" dirty="0" smtClean="0"/>
              <a:t>not</a:t>
            </a:r>
            <a:r>
              <a:rPr lang="zh-CN" altLang="en-US" sz="2000" dirty="0" smtClean="0"/>
              <a:t> </a:t>
            </a:r>
            <a:r>
              <a:rPr lang="en-US" altLang="zh-CN" sz="2000" dirty="0" smtClean="0"/>
              <a:t>be</a:t>
            </a:r>
            <a:r>
              <a:rPr lang="zh-CN" altLang="en-US" sz="2000" dirty="0" smtClean="0"/>
              <a:t> </a:t>
            </a:r>
            <a:r>
              <a:rPr lang="en-US" altLang="zh-CN" sz="2000" dirty="0" smtClean="0"/>
              <a:t>sufficient</a:t>
            </a:r>
            <a:r>
              <a:rPr lang="zh-CN" altLang="en-US" sz="2000" dirty="0" smtClean="0"/>
              <a:t> </a:t>
            </a:r>
            <a:r>
              <a:rPr lang="en-US" altLang="zh-CN" sz="2000" dirty="0" smtClean="0"/>
              <a:t>to</a:t>
            </a:r>
            <a:r>
              <a:rPr lang="zh-CN" altLang="en-US" sz="2000" dirty="0" smtClean="0"/>
              <a:t> </a:t>
            </a:r>
            <a:r>
              <a:rPr lang="en-US" altLang="zh-CN" sz="2000" dirty="0" smtClean="0"/>
              <a:t>measure</a:t>
            </a:r>
            <a:r>
              <a:rPr lang="zh-CN" altLang="en-US" sz="2000" dirty="0" smtClean="0"/>
              <a:t> </a:t>
            </a:r>
            <a:r>
              <a:rPr lang="en-US" altLang="zh-CN" sz="2000" dirty="0" smtClean="0"/>
              <a:t>“reuse”</a:t>
            </a:r>
            <a:r>
              <a:rPr lang="zh-CN" altLang="en-US" sz="2000" dirty="0" smtClean="0"/>
              <a:t> </a:t>
            </a:r>
            <a:r>
              <a:rPr lang="en-US" altLang="zh-CN" sz="2000" dirty="0" smtClean="0"/>
              <a:t>in</a:t>
            </a:r>
            <a:r>
              <a:rPr lang="zh-CN" altLang="en-US" sz="2000" dirty="0" smtClean="0"/>
              <a:t> </a:t>
            </a:r>
            <a:r>
              <a:rPr lang="en-US" altLang="zh-CN" sz="2000" dirty="0" smtClean="0"/>
              <a:t>some</a:t>
            </a:r>
            <a:r>
              <a:rPr lang="zh-CN" altLang="en-US" sz="2000" dirty="0" smtClean="0"/>
              <a:t> </a:t>
            </a:r>
            <a:r>
              <a:rPr lang="en-US" altLang="zh-CN" sz="2000" dirty="0" smtClean="0"/>
              <a:t>situations.</a:t>
            </a:r>
            <a:endParaRPr lang="zh-CN" altLang="en-US" sz="2000" dirty="0" smtClean="0"/>
          </a:p>
          <a:p>
            <a:endParaRPr lang="zh-CN" altLang="en-US" sz="2000" dirty="0"/>
          </a:p>
          <a:p>
            <a:r>
              <a:rPr lang="en-US" sz="2000" dirty="0" smtClean="0"/>
              <a:t>The </a:t>
            </a:r>
            <a:r>
              <a:rPr lang="en-US" sz="2000" dirty="0"/>
              <a:t>study </a:t>
            </a:r>
            <a:r>
              <a:rPr lang="en-US" altLang="zh-CN" sz="2000" dirty="0" smtClean="0"/>
              <a:t>is</a:t>
            </a:r>
            <a:r>
              <a:rPr lang="zh-CN" altLang="en-US" sz="2000" dirty="0" smtClean="0"/>
              <a:t> </a:t>
            </a:r>
            <a:r>
              <a:rPr lang="en-US" altLang="zh-CN" sz="2000" dirty="0" smtClean="0"/>
              <a:t>focusing</a:t>
            </a:r>
            <a:r>
              <a:rPr lang="zh-CN" altLang="en-US" sz="2000" dirty="0" smtClean="0"/>
              <a:t> </a:t>
            </a:r>
            <a:r>
              <a:rPr lang="en-US" sz="2000" dirty="0" smtClean="0"/>
              <a:t>on </a:t>
            </a:r>
            <a:r>
              <a:rPr lang="en-US" sz="2000" dirty="0"/>
              <a:t>two of the three levels of </a:t>
            </a:r>
            <a:r>
              <a:rPr lang="en-US" sz="2000" dirty="0" smtClean="0"/>
              <a:t>mashup </a:t>
            </a:r>
            <a:r>
              <a:rPr lang="en-US" sz="2000" dirty="0"/>
              <a:t>dimensions, which are code similarity and </a:t>
            </a:r>
            <a:r>
              <a:rPr lang="en-US" altLang="zh-CN" sz="2000" dirty="0" smtClean="0"/>
              <a:t>functional</a:t>
            </a:r>
            <a:r>
              <a:rPr lang="zh-CN" altLang="en-US" sz="2000" dirty="0" smtClean="0"/>
              <a:t> </a:t>
            </a:r>
            <a:r>
              <a:rPr lang="en-US" sz="2000" dirty="0" smtClean="0"/>
              <a:t>feature </a:t>
            </a:r>
            <a:r>
              <a:rPr lang="en-US" sz="2000" dirty="0"/>
              <a:t>similarity. </a:t>
            </a:r>
            <a:endParaRPr lang="zh-CN" altLang="en-US" sz="2000" dirty="0" smtClean="0"/>
          </a:p>
          <a:p>
            <a:endParaRPr lang="zh-CN" altLang="en-US" sz="2000" dirty="0" smtClean="0"/>
          </a:p>
          <a:p>
            <a:pPr lvl="0"/>
            <a:r>
              <a:rPr lang="en-US" sz="2000" dirty="0" smtClean="0"/>
              <a:t>This </a:t>
            </a:r>
            <a:r>
              <a:rPr lang="en-US" sz="2000" dirty="0"/>
              <a:t>study has </a:t>
            </a:r>
            <a:r>
              <a:rPr lang="en-US" sz="2000" dirty="0" smtClean="0"/>
              <a:t>scalability </a:t>
            </a:r>
            <a:r>
              <a:rPr lang="en-US" sz="2000" dirty="0"/>
              <a:t>to the open data </a:t>
            </a:r>
            <a:r>
              <a:rPr lang="en-US" altLang="zh-CN" sz="2000" dirty="0" smtClean="0"/>
              <a:t>contests</a:t>
            </a:r>
            <a:r>
              <a:rPr lang="zh-CN" altLang="en-US" sz="2000" dirty="0" smtClean="0"/>
              <a:t> </a:t>
            </a:r>
            <a:r>
              <a:rPr lang="en-US" sz="2000" dirty="0" smtClean="0"/>
              <a:t>with </a:t>
            </a:r>
            <a:r>
              <a:rPr lang="en-US" sz="2000" dirty="0"/>
              <a:t>limited programming languages and libraries. </a:t>
            </a:r>
            <a:endParaRPr lang="zh-CN" altLang="en-US" sz="2000" dirty="0" smtClean="0"/>
          </a:p>
          <a:p>
            <a:pPr lvl="0"/>
            <a:endParaRPr lang="zh-CN" altLang="en-US" sz="2000" dirty="0" smtClean="0"/>
          </a:p>
          <a:p>
            <a:r>
              <a:rPr lang="en-US" altLang="zh-CN" sz="2000" dirty="0" smtClean="0"/>
              <a:t>More</a:t>
            </a:r>
            <a:r>
              <a:rPr lang="zh-CN" altLang="en-US" sz="2000" dirty="0" smtClean="0"/>
              <a:t> </a:t>
            </a:r>
            <a:r>
              <a:rPr lang="en-US" altLang="zh-CN" sz="2000" dirty="0" smtClean="0"/>
              <a:t>researches</a:t>
            </a:r>
            <a:r>
              <a:rPr lang="zh-CN" altLang="en-US" sz="2000" dirty="0" smtClean="0"/>
              <a:t> </a:t>
            </a:r>
            <a:r>
              <a:rPr lang="en-US" altLang="zh-CN" sz="2000" dirty="0" smtClean="0"/>
              <a:t>have</a:t>
            </a:r>
            <a:r>
              <a:rPr lang="zh-CN" altLang="en-US" sz="2000" dirty="0" smtClean="0"/>
              <a:t> </a:t>
            </a:r>
            <a:r>
              <a:rPr lang="en-US" altLang="zh-CN" sz="2000" dirty="0" smtClean="0"/>
              <a:t>to</a:t>
            </a:r>
            <a:r>
              <a:rPr lang="zh-CN" altLang="en-US" sz="2000" dirty="0" smtClean="0"/>
              <a:t> </a:t>
            </a:r>
            <a:r>
              <a:rPr lang="en-US" altLang="zh-CN" sz="2000" dirty="0" smtClean="0"/>
              <a:t>be</a:t>
            </a:r>
            <a:r>
              <a:rPr lang="zh-CN" altLang="en-US" sz="2000" dirty="0" smtClean="0"/>
              <a:t> </a:t>
            </a:r>
            <a:r>
              <a:rPr lang="en-US" altLang="zh-CN" sz="2000" dirty="0" smtClean="0"/>
              <a:t>done</a:t>
            </a:r>
            <a:r>
              <a:rPr lang="zh-CN" altLang="en-US" sz="2000" dirty="0" smtClean="0"/>
              <a:t> </a:t>
            </a:r>
            <a:r>
              <a:rPr lang="en-US" altLang="zh-CN" sz="2000" dirty="0" smtClean="0"/>
              <a:t>to</a:t>
            </a:r>
            <a:r>
              <a:rPr lang="zh-CN" altLang="en-US" sz="2000" dirty="0" smtClean="0"/>
              <a:t> </a:t>
            </a:r>
            <a:r>
              <a:rPr lang="en-US" altLang="zh-CN" sz="2000" dirty="0" smtClean="0"/>
              <a:t>ensure</a:t>
            </a:r>
            <a:r>
              <a:rPr lang="zh-CN" altLang="en-US" sz="2000" dirty="0" smtClean="0"/>
              <a:t> </a:t>
            </a:r>
            <a:r>
              <a:rPr lang="en-US" altLang="zh-CN" sz="2000" dirty="0" smtClean="0"/>
              <a:t>the</a:t>
            </a:r>
            <a:r>
              <a:rPr lang="zh-CN" altLang="en-US" sz="2000" dirty="0" smtClean="0"/>
              <a:t> </a:t>
            </a:r>
            <a:r>
              <a:rPr lang="en-US" sz="2000" dirty="0" smtClean="0"/>
              <a:t>generalizability </a:t>
            </a:r>
            <a:r>
              <a:rPr lang="en-US" altLang="zh-CN" sz="2000" dirty="0" smtClean="0"/>
              <a:t>of</a:t>
            </a:r>
            <a:r>
              <a:rPr lang="zh-CN" altLang="en-US" sz="2000" dirty="0" smtClean="0"/>
              <a:t> </a:t>
            </a:r>
            <a:r>
              <a:rPr lang="en-US" sz="2000" dirty="0" smtClean="0"/>
              <a:t>this study</a:t>
            </a:r>
            <a:r>
              <a:rPr lang="en-US" altLang="zh-CN" sz="2000" dirty="0" smtClean="0"/>
              <a:t>.</a:t>
            </a:r>
            <a:r>
              <a:rPr lang="en-US" sz="2000" dirty="0" smtClean="0"/>
              <a:t> </a:t>
            </a:r>
            <a:r>
              <a:rPr lang="en-US" altLang="zh-CN" sz="2000" dirty="0" smtClean="0"/>
              <a:t>Currently</a:t>
            </a:r>
            <a:r>
              <a:rPr lang="zh-CN" altLang="en-US" sz="2000" dirty="0" smtClean="0"/>
              <a:t> </a:t>
            </a:r>
            <a:r>
              <a:rPr lang="en-US" altLang="zh-CN" sz="2000" dirty="0" smtClean="0"/>
              <a:t>only</a:t>
            </a:r>
            <a:r>
              <a:rPr lang="zh-CN" altLang="en-US" sz="2000" dirty="0" smtClean="0"/>
              <a:t> </a:t>
            </a:r>
            <a:r>
              <a:rPr lang="en-US" altLang="zh-CN" sz="2000" dirty="0" smtClean="0"/>
              <a:t>the</a:t>
            </a:r>
            <a:r>
              <a:rPr lang="zh-CN" altLang="en-US" sz="2000" dirty="0" smtClean="0"/>
              <a:t> </a:t>
            </a:r>
            <a:r>
              <a:rPr lang="en-US" altLang="zh-CN" sz="2000" dirty="0" smtClean="0"/>
              <a:t>134</a:t>
            </a:r>
            <a:r>
              <a:rPr lang="zh-CN" altLang="en-US" sz="2000" dirty="0" smtClean="0"/>
              <a:t> </a:t>
            </a:r>
            <a:r>
              <a:rPr lang="en-US" altLang="zh-CN" sz="2000" dirty="0" smtClean="0"/>
              <a:t>projects</a:t>
            </a:r>
            <a:r>
              <a:rPr lang="zh-CN" altLang="en-US" sz="2000" dirty="0" smtClean="0"/>
              <a:t> </a:t>
            </a:r>
            <a:r>
              <a:rPr lang="en-US" altLang="zh-CN" sz="2000" dirty="0" smtClean="0"/>
              <a:t>in</a:t>
            </a:r>
            <a:r>
              <a:rPr lang="zh-CN" altLang="en-US" sz="2000" dirty="0" smtClean="0"/>
              <a:t> </a:t>
            </a:r>
            <a:r>
              <a:rPr lang="en-US" altLang="zh-CN" sz="2000" dirty="0" smtClean="0"/>
              <a:t>Purdue</a:t>
            </a:r>
            <a:r>
              <a:rPr lang="zh-CN" altLang="en-US" sz="2000" dirty="0" smtClean="0"/>
              <a:t> </a:t>
            </a:r>
            <a:r>
              <a:rPr lang="en-US" altLang="zh-CN" sz="2000" dirty="0" smtClean="0"/>
              <a:t>Ironhacks</a:t>
            </a:r>
            <a:r>
              <a:rPr lang="zh-CN" altLang="en-US" sz="2000" dirty="0" smtClean="0"/>
              <a:t> </a:t>
            </a:r>
            <a:r>
              <a:rPr lang="en-US" altLang="zh-CN" sz="2000" dirty="0" smtClean="0"/>
              <a:t>are</a:t>
            </a:r>
            <a:r>
              <a:rPr lang="zh-CN" altLang="en-US" sz="2000" dirty="0" smtClean="0"/>
              <a:t> </a:t>
            </a:r>
            <a:r>
              <a:rPr lang="en-US" altLang="zh-CN" sz="2000" dirty="0" smtClean="0"/>
              <a:t>measured</a:t>
            </a:r>
            <a:endParaRPr lang="en-US" dirty="0"/>
          </a:p>
        </p:txBody>
      </p:sp>
      <p:sp>
        <p:nvSpPr>
          <p:cNvPr id="4" name="Text Placeholder 3"/>
          <p:cNvSpPr>
            <a:spLocks noGrp="1"/>
          </p:cNvSpPr>
          <p:nvPr>
            <p:ph type="body" idx="11"/>
          </p:nvPr>
        </p:nvSpPr>
        <p:spPr/>
        <p:txBody>
          <a:bodyPr/>
          <a:lstStyle/>
          <a:p>
            <a:r>
              <a:rPr lang="en-US" altLang="zh-CN" dirty="0" smtClean="0"/>
              <a:t>There</a:t>
            </a:r>
            <a:r>
              <a:rPr lang="zh-CN" altLang="en-US" dirty="0" smtClean="0"/>
              <a:t> </a:t>
            </a:r>
            <a:r>
              <a:rPr lang="en-US" altLang="zh-CN" dirty="0" smtClean="0"/>
              <a:t>are</a:t>
            </a:r>
            <a:r>
              <a:rPr lang="zh-CN" altLang="en-US" dirty="0" smtClean="0"/>
              <a:t> </a:t>
            </a:r>
            <a:r>
              <a:rPr lang="en-US" altLang="zh-CN" dirty="0" smtClean="0"/>
              <a:t>several</a:t>
            </a:r>
            <a:r>
              <a:rPr lang="zh-CN" altLang="en-US" dirty="0" smtClean="0"/>
              <a:t> </a:t>
            </a:r>
            <a:r>
              <a:rPr lang="en-US" altLang="zh-CN" dirty="0" smtClean="0"/>
              <a:t>limitations</a:t>
            </a:r>
            <a:r>
              <a:rPr lang="zh-CN" altLang="en-US" dirty="0" smtClean="0"/>
              <a:t> </a:t>
            </a:r>
            <a:r>
              <a:rPr lang="en-US" altLang="zh-CN" dirty="0" smtClean="0"/>
              <a:t>in</a:t>
            </a:r>
            <a:r>
              <a:rPr lang="zh-CN" altLang="en-US" dirty="0" smtClean="0"/>
              <a:t> </a:t>
            </a:r>
            <a:r>
              <a:rPr lang="en-US" altLang="zh-CN" dirty="0" smtClean="0"/>
              <a:t>this</a:t>
            </a:r>
            <a:r>
              <a:rPr lang="zh-CN" altLang="en-US" dirty="0" smtClean="0"/>
              <a:t> </a:t>
            </a:r>
            <a:r>
              <a:rPr lang="en-US" altLang="zh-CN" dirty="0" smtClean="0"/>
              <a:t>research</a:t>
            </a:r>
            <a:endParaRPr lang="en-US" dirty="0"/>
          </a:p>
        </p:txBody>
      </p:sp>
    </p:spTree>
    <p:extLst>
      <p:ext uri="{BB962C8B-B14F-4D97-AF65-F5344CB8AC3E}">
        <p14:creationId xmlns:p14="http://schemas.microsoft.com/office/powerpoint/2010/main" val="854284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a:t>
            </a:r>
            <a:r>
              <a:rPr lang="en-US" altLang="zh-CN" dirty="0" smtClean="0"/>
              <a:t>research</a:t>
            </a:r>
            <a:endParaRPr lang="en-US" dirty="0"/>
          </a:p>
        </p:txBody>
      </p:sp>
      <p:sp>
        <p:nvSpPr>
          <p:cNvPr id="3" name="Text Placeholder 2"/>
          <p:cNvSpPr>
            <a:spLocks noGrp="1"/>
          </p:cNvSpPr>
          <p:nvPr>
            <p:ph type="body" idx="12"/>
          </p:nvPr>
        </p:nvSpPr>
        <p:spPr/>
        <p:txBody>
          <a:bodyPr/>
          <a:lstStyle/>
          <a:p>
            <a:pPr lvl="0"/>
            <a:r>
              <a:rPr lang="en-US" altLang="zh-CN" sz="2000" dirty="0" smtClean="0"/>
              <a:t>Visualized</a:t>
            </a:r>
            <a:r>
              <a:rPr lang="zh-CN" altLang="en-US" sz="2000" dirty="0" smtClean="0"/>
              <a:t> </a:t>
            </a:r>
            <a:r>
              <a:rPr lang="en-US" altLang="zh-CN" sz="2000" dirty="0" smtClean="0"/>
              <a:t>feature</a:t>
            </a:r>
            <a:r>
              <a:rPr lang="zh-CN" altLang="en-US" sz="2000" dirty="0" smtClean="0"/>
              <a:t> </a:t>
            </a:r>
            <a:r>
              <a:rPr lang="en-US" altLang="zh-CN" sz="2000" dirty="0" smtClean="0"/>
              <a:t>similarity</a:t>
            </a:r>
            <a:endParaRPr lang="zh-CN" altLang="en-US" sz="2000" dirty="0" smtClean="0"/>
          </a:p>
          <a:p>
            <a:pPr lvl="0"/>
            <a:r>
              <a:rPr lang="en-US" altLang="zh-CN" sz="2000" dirty="0" smtClean="0"/>
              <a:t>Learn</a:t>
            </a:r>
            <a:r>
              <a:rPr lang="zh-CN" altLang="en-US" sz="2000" dirty="0" smtClean="0"/>
              <a:t> </a:t>
            </a:r>
            <a:r>
              <a:rPr lang="en-US" altLang="zh-CN" sz="2000" dirty="0" smtClean="0"/>
              <a:t>the</a:t>
            </a:r>
            <a:r>
              <a:rPr lang="zh-CN" altLang="en-US" sz="2000" dirty="0" smtClean="0"/>
              <a:t> </a:t>
            </a:r>
            <a:r>
              <a:rPr lang="en-US" altLang="zh-CN" sz="2000" dirty="0" smtClean="0"/>
              <a:t>relationship</a:t>
            </a:r>
            <a:r>
              <a:rPr lang="zh-CN" altLang="en-US" sz="2000" dirty="0" smtClean="0"/>
              <a:t> </a:t>
            </a:r>
            <a:r>
              <a:rPr lang="en-US" altLang="zh-CN" sz="2000" dirty="0" smtClean="0"/>
              <a:t>between</a:t>
            </a:r>
            <a:r>
              <a:rPr lang="zh-CN" altLang="en-US" sz="2000" dirty="0" smtClean="0"/>
              <a:t> </a:t>
            </a:r>
            <a:r>
              <a:rPr lang="en-US" altLang="zh-CN" sz="2000" dirty="0" smtClean="0"/>
              <a:t>different</a:t>
            </a:r>
            <a:r>
              <a:rPr lang="zh-CN" altLang="en-US" sz="2000" dirty="0" smtClean="0"/>
              <a:t> </a:t>
            </a:r>
            <a:r>
              <a:rPr lang="en-US" altLang="zh-CN" sz="2000" dirty="0" smtClean="0"/>
              <a:t>dimensions</a:t>
            </a:r>
            <a:endParaRPr lang="zh-CN" altLang="en-US" sz="2000" dirty="0" smtClean="0"/>
          </a:p>
          <a:p>
            <a:pPr lvl="0"/>
            <a:r>
              <a:rPr lang="en-US" altLang="zh-CN" sz="2000" dirty="0" smtClean="0"/>
              <a:t>Counting</a:t>
            </a:r>
            <a:r>
              <a:rPr lang="zh-CN" altLang="en-US" sz="2000" dirty="0" smtClean="0"/>
              <a:t> </a:t>
            </a:r>
            <a:r>
              <a:rPr lang="en-US" altLang="zh-CN" sz="2000" dirty="0" smtClean="0"/>
              <a:t>the</a:t>
            </a:r>
            <a:r>
              <a:rPr lang="zh-CN" altLang="en-US" sz="2000" dirty="0" smtClean="0"/>
              <a:t> </a:t>
            </a:r>
            <a:r>
              <a:rPr lang="en-US" altLang="zh-CN" sz="2000" dirty="0" smtClean="0"/>
              <a:t>“real</a:t>
            </a:r>
            <a:r>
              <a:rPr lang="zh-CN" altLang="en-US" sz="2000" dirty="0" smtClean="0"/>
              <a:t> </a:t>
            </a:r>
            <a:r>
              <a:rPr lang="en-US" altLang="zh-CN" sz="2000" dirty="0" smtClean="0"/>
              <a:t>reuse”</a:t>
            </a:r>
            <a:endParaRPr lang="en-US" sz="2000" dirty="0"/>
          </a:p>
          <a:p>
            <a:endParaRPr lang="en-US" dirty="0"/>
          </a:p>
        </p:txBody>
      </p:sp>
      <p:sp>
        <p:nvSpPr>
          <p:cNvPr id="4" name="Text Placeholder 3"/>
          <p:cNvSpPr>
            <a:spLocks noGrp="1"/>
          </p:cNvSpPr>
          <p:nvPr>
            <p:ph type="body" idx="11"/>
          </p:nvPr>
        </p:nvSpPr>
        <p:spPr/>
        <p:txBody>
          <a:bodyPr/>
          <a:lstStyle/>
          <a:p>
            <a:r>
              <a:rPr lang="en-US" altLang="zh-CN" dirty="0" smtClean="0"/>
              <a:t>For</a:t>
            </a:r>
            <a:r>
              <a:rPr lang="zh-CN" altLang="en-US" dirty="0" smtClean="0"/>
              <a:t> </a:t>
            </a:r>
            <a:r>
              <a:rPr lang="en-US" altLang="zh-CN" dirty="0" smtClean="0"/>
              <a:t>the</a:t>
            </a:r>
            <a:r>
              <a:rPr lang="zh-CN" altLang="en-US" dirty="0" smtClean="0"/>
              <a:t> </a:t>
            </a:r>
            <a:r>
              <a:rPr lang="en-US" altLang="zh-CN" dirty="0" smtClean="0"/>
              <a:t>future</a:t>
            </a:r>
            <a:r>
              <a:rPr lang="zh-CN" altLang="en-US" dirty="0" smtClean="0"/>
              <a:t> </a:t>
            </a:r>
            <a:r>
              <a:rPr lang="en-US" altLang="zh-CN" dirty="0" smtClean="0"/>
              <a:t>work</a:t>
            </a:r>
            <a:r>
              <a:rPr lang="zh-CN" altLang="en-US" dirty="0" smtClean="0"/>
              <a:t> </a:t>
            </a:r>
            <a:r>
              <a:rPr lang="en-US" altLang="zh-CN" dirty="0" smtClean="0"/>
              <a:t>I</a:t>
            </a:r>
            <a:r>
              <a:rPr lang="zh-CN" altLang="en-US" dirty="0" smtClean="0"/>
              <a:t> </a:t>
            </a:r>
            <a:r>
              <a:rPr lang="en-US" altLang="zh-CN" dirty="0" smtClean="0"/>
              <a:t>can</a:t>
            </a:r>
            <a:r>
              <a:rPr lang="zh-CN" altLang="en-US" dirty="0" smtClean="0"/>
              <a:t> </a:t>
            </a:r>
            <a:r>
              <a:rPr lang="en-US" altLang="zh-CN" dirty="0" smtClean="0"/>
              <a:t>do</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smtClean="0"/>
              <a:t>this</a:t>
            </a:r>
            <a:r>
              <a:rPr lang="zh-CN" altLang="en-US" dirty="0" smtClean="0"/>
              <a:t> </a:t>
            </a:r>
            <a:r>
              <a:rPr lang="en-US" altLang="zh-CN" dirty="0" smtClean="0"/>
              <a:t>research</a:t>
            </a: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4743898" y="2947401"/>
                <a:ext cx="4880823" cy="2862322"/>
              </a:xfrm>
              <a:prstGeom prst="rect">
                <a:avLst/>
              </a:prstGeom>
              <a:noFill/>
            </p:spPr>
            <p:txBody>
              <a:bodyPr wrap="none" rtlCol="0">
                <a:spAutoFit/>
              </a:bodyPr>
              <a:lstStyle/>
              <a:p>
                <a:pPr>
                  <a:lnSpc>
                    <a:spcPct val="150000"/>
                  </a:lnSpc>
                </a:pPr>
                <a:r>
                  <a:rPr lang="en-US" sz="2000" dirty="0" smtClean="0"/>
                  <a:t>A – Solution from Participant.1</a:t>
                </a:r>
                <a:endParaRPr lang="zh-CN" altLang="en-US" sz="2000" dirty="0" smtClean="0"/>
              </a:p>
              <a:p>
                <a:pPr>
                  <a:lnSpc>
                    <a:spcPct val="150000"/>
                  </a:lnSpc>
                </a:pPr>
                <a:r>
                  <a:rPr lang="en-US" sz="2000" dirty="0" smtClean="0"/>
                  <a:t>B </a:t>
                </a:r>
                <a:r>
                  <a:rPr lang="en-US" sz="2000" dirty="0"/>
                  <a:t>– Solution from </a:t>
                </a:r>
                <a:r>
                  <a:rPr lang="en-US" sz="2000" dirty="0" smtClean="0"/>
                  <a:t>Participant.2 </a:t>
                </a:r>
                <a:endParaRPr lang="zh-CN" altLang="en-US" sz="2000" dirty="0" smtClean="0"/>
              </a:p>
              <a:p>
                <a:pPr>
                  <a:lnSpc>
                    <a:spcPct val="150000"/>
                  </a:lnSpc>
                </a:pPr>
                <a:endParaRPr lang="en-US" sz="2000" dirty="0" smtClean="0"/>
              </a:p>
              <a:p>
                <a:pPr>
                  <a:lnSpc>
                    <a:spcPct val="150000"/>
                  </a:lnSpc>
                </a:pPr>
                <a:r>
                  <a:rPr lang="en-US" sz="2000" dirty="0" smtClean="0"/>
                  <a:t>A</a:t>
                </a:r>
                <a:r>
                  <a:rPr lang="en-US" altLang="zh-CN" sz="2000" dirty="0" smtClean="0"/>
                  <a:t>B</a:t>
                </a:r>
                <a:r>
                  <a:rPr lang="en-US" sz="2000" dirty="0" smtClean="0"/>
                  <a:t>: how </a:t>
                </a:r>
                <a:r>
                  <a:rPr lang="en-US" altLang="zh-CN" sz="2000" dirty="0" smtClean="0"/>
                  <a:t>B</a:t>
                </a:r>
                <a:r>
                  <a:rPr lang="en-US" sz="2000" dirty="0" smtClean="0"/>
                  <a:t> and A are similar</a:t>
                </a:r>
                <a:endParaRPr lang="zh-CN" altLang="en-US" sz="2000" dirty="0" smtClean="0"/>
              </a:p>
              <a:p>
                <a:pPr>
                  <a:lnSpc>
                    <a:spcPct val="150000"/>
                  </a:lnSpc>
                </a:pPr>
                <a:r>
                  <a:rPr lang="en-US" altLang="zh-CN" sz="2000" dirty="0" smtClean="0"/>
                  <a:t>AB</a:t>
                </a:r>
                <a:r>
                  <a:rPr lang="zh-CN" altLang="en-US" sz="2000" dirty="0" smtClean="0"/>
                  <a:t> </a:t>
                </a:r>
                <a:r>
                  <a:rPr lang="en-US" altLang="zh-CN" sz="2000" dirty="0" smtClean="0"/>
                  <a:t>=</a:t>
                </a:r>
                <a:r>
                  <a:rPr lang="zh-CN" altLang="en-US" sz="2000" dirty="0" smtClean="0"/>
                  <a:t> </a:t>
                </a:r>
                <a:r>
                  <a:rPr lang="en-US" altLang="zh-CN" sz="2000" dirty="0" smtClean="0"/>
                  <a:t>Intentional</a:t>
                </a:r>
                <a:r>
                  <a:rPr lang="zh-CN" altLang="en-US" sz="2000" dirty="0" smtClean="0"/>
                  <a:t> </a:t>
                </a:r>
                <a:r>
                  <a:rPr lang="en-US" altLang="zh-CN" sz="2000" dirty="0" err="1" smtClean="0"/>
                  <a:t>Resuse</a:t>
                </a:r>
                <a:r>
                  <a:rPr lang="zh-CN" altLang="en-US" sz="2000" dirty="0" smtClean="0"/>
                  <a:t> </a:t>
                </a:r>
                <a:r>
                  <a:rPr lang="en-US" altLang="zh-CN" sz="2000" dirty="0" smtClean="0"/>
                  <a:t>+</a:t>
                </a:r>
                <a:r>
                  <a:rPr lang="zh-CN" altLang="en-US" sz="2000" dirty="0" smtClean="0"/>
                  <a:t> </a:t>
                </a:r>
                <a:r>
                  <a:rPr lang="en-US" altLang="zh-CN" sz="2000" dirty="0" err="1" smtClean="0"/>
                  <a:t>Unintentionl</a:t>
                </a:r>
                <a:r>
                  <a:rPr lang="zh-CN" altLang="en-US" sz="2000" dirty="0" smtClean="0"/>
                  <a:t> </a:t>
                </a:r>
                <a:r>
                  <a:rPr lang="en-US" altLang="zh-CN" sz="2000" dirty="0" smtClean="0"/>
                  <a:t>Reuse</a:t>
                </a:r>
                <a:endParaRPr lang="en-US" sz="2000" dirty="0" smtClean="0"/>
              </a:p>
              <a:p>
                <a:pPr>
                  <a:lnSpc>
                    <a:spcPct val="150000"/>
                  </a:lnSpc>
                </a:pPr>
                <a:r>
                  <a:rPr lang="en-US" altLang="zh-CN" sz="2000" dirty="0" smtClean="0">
                    <a:sym typeface="Wingdings"/>
                  </a:rPr>
                  <a:t></a:t>
                </a:r>
                <a:r>
                  <a:rPr lang="zh-CN" altLang="en-US" sz="2000" dirty="0" smtClean="0">
                    <a:sym typeface="Wingdings"/>
                  </a:rPr>
                  <a:t> </a:t>
                </a:r>
                <a:r>
                  <a:rPr lang="en-US" altLang="zh-CN" sz="2000" dirty="0" smtClean="0">
                    <a:sym typeface="Wingdings"/>
                  </a:rPr>
                  <a:t>Intentional</a:t>
                </a:r>
                <a:r>
                  <a:rPr lang="zh-CN" altLang="en-US" sz="2000" dirty="0" smtClean="0">
                    <a:sym typeface="Wingdings"/>
                  </a:rPr>
                  <a:t> </a:t>
                </a:r>
                <a:r>
                  <a:rPr lang="en-US" altLang="zh-CN" sz="2000" dirty="0" smtClean="0"/>
                  <a:t>Reuse</a:t>
                </a:r>
                <a:r>
                  <a:rPr lang="zh-CN" altLang="en-US" sz="2000" dirty="0"/>
                  <a:t> </a:t>
                </a:r>
                <a14:m>
                  <m:oMath xmlns:m="http://schemas.openxmlformats.org/officeDocument/2006/math">
                    <m:r>
                      <a:rPr lang="zh-CN" altLang="en-US" sz="2000" i="1" smtClean="0">
                        <a:latin typeface="Cambria Math" charset="0"/>
                        <a:ea typeface="Cambria Math" charset="0"/>
                        <a:cs typeface="Cambria Math" charset="0"/>
                      </a:rPr>
                      <m:t>∈</m:t>
                    </m:r>
                  </m:oMath>
                </a14:m>
                <a:r>
                  <a:rPr lang="zh-CN" altLang="en-US" sz="2000" dirty="0" smtClean="0"/>
                  <a:t> </a:t>
                </a:r>
                <a:r>
                  <a:rPr lang="en-US" altLang="zh-CN" sz="2000" dirty="0"/>
                  <a:t>[</a:t>
                </a:r>
                <a:r>
                  <a:rPr lang="en-US" altLang="zh-CN" sz="2000" dirty="0" smtClean="0"/>
                  <a:t>0,</a:t>
                </a:r>
                <a:r>
                  <a:rPr lang="zh-CN" altLang="en-US" sz="2000" dirty="0" smtClean="0"/>
                  <a:t> </a:t>
                </a:r>
                <a:r>
                  <a:rPr lang="en-US" altLang="zh-CN" sz="2000" dirty="0" smtClean="0"/>
                  <a:t>AB]</a:t>
                </a:r>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4743898" y="2947401"/>
                <a:ext cx="4880823" cy="2862322"/>
              </a:xfrm>
              <a:prstGeom prst="rect">
                <a:avLst/>
              </a:prstGeom>
              <a:blipFill rotWithShape="0">
                <a:blip r:embed="rId3"/>
                <a:stretch>
                  <a:fillRect l="-1248" r="-375" b="-1064"/>
                </a:stretch>
              </a:blipFill>
            </p:spPr>
            <p:txBody>
              <a:bodyPr/>
              <a:lstStyle/>
              <a:p>
                <a:r>
                  <a:rPr lang="en-US">
                    <a:noFill/>
                  </a:rPr>
                  <a:t> </a:t>
                </a:r>
              </a:p>
            </p:txBody>
          </p:sp>
        </mc:Fallback>
      </mc:AlternateContent>
      <p:sp>
        <p:nvSpPr>
          <p:cNvPr id="7" name="Oval 6"/>
          <p:cNvSpPr/>
          <p:nvPr/>
        </p:nvSpPr>
        <p:spPr>
          <a:xfrm>
            <a:off x="890875" y="3735977"/>
            <a:ext cx="1959429" cy="1959429"/>
          </a:xfrm>
          <a:prstGeom prst="ellipse">
            <a:avLst/>
          </a:prstGeom>
          <a:solidFill>
            <a:srgbClr val="3366CC">
              <a:alpha val="4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60253" y="2794344"/>
            <a:ext cx="1959429" cy="1959429"/>
          </a:xfrm>
          <a:prstGeom prst="ellipse">
            <a:avLst/>
          </a:prstGeom>
          <a:solidFill>
            <a:srgbClr val="3366CC">
              <a:alpha val="43922"/>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983518" y="4067782"/>
            <a:ext cx="455895" cy="276999"/>
          </a:xfrm>
          <a:prstGeom prst="rect">
            <a:avLst/>
          </a:prstGeom>
          <a:noFill/>
        </p:spPr>
        <p:txBody>
          <a:bodyPr wrap="square" rtlCol="0">
            <a:spAutoFit/>
          </a:bodyPr>
          <a:lstStyle/>
          <a:p>
            <a:r>
              <a:rPr lang="en-US" altLang="zh-CN" sz="1200" b="1" dirty="0" smtClean="0">
                <a:solidFill>
                  <a:schemeClr val="bg1"/>
                </a:solidFill>
              </a:rPr>
              <a:t>AB</a:t>
            </a:r>
            <a:endParaRPr lang="en-US" sz="1200" b="1" dirty="0">
              <a:solidFill>
                <a:schemeClr val="bg1"/>
              </a:solidFill>
            </a:endParaRPr>
          </a:p>
        </p:txBody>
      </p:sp>
      <p:sp>
        <p:nvSpPr>
          <p:cNvPr id="13" name="TextBox 12"/>
          <p:cNvSpPr txBox="1"/>
          <p:nvPr/>
        </p:nvSpPr>
        <p:spPr>
          <a:xfrm>
            <a:off x="2518111" y="3289925"/>
            <a:ext cx="280739" cy="276999"/>
          </a:xfrm>
          <a:prstGeom prst="rect">
            <a:avLst/>
          </a:prstGeom>
          <a:noFill/>
        </p:spPr>
        <p:txBody>
          <a:bodyPr wrap="square" rtlCol="0">
            <a:spAutoFit/>
          </a:bodyPr>
          <a:lstStyle/>
          <a:p>
            <a:r>
              <a:rPr lang="en-US" sz="1200" b="1" dirty="0">
                <a:solidFill>
                  <a:schemeClr val="bg1"/>
                </a:solidFill>
              </a:rPr>
              <a:t>A</a:t>
            </a:r>
          </a:p>
        </p:txBody>
      </p:sp>
      <p:sp>
        <p:nvSpPr>
          <p:cNvPr id="15" name="TextBox 14"/>
          <p:cNvSpPr txBox="1"/>
          <p:nvPr/>
        </p:nvSpPr>
        <p:spPr>
          <a:xfrm>
            <a:off x="1540854" y="4798029"/>
            <a:ext cx="287246" cy="276999"/>
          </a:xfrm>
          <a:prstGeom prst="rect">
            <a:avLst/>
          </a:prstGeom>
          <a:noFill/>
        </p:spPr>
        <p:txBody>
          <a:bodyPr wrap="square" rtlCol="0">
            <a:spAutoFit/>
          </a:bodyPr>
          <a:lstStyle/>
          <a:p>
            <a:r>
              <a:rPr lang="en-US" altLang="zh-CN" sz="1200" b="1" dirty="0">
                <a:solidFill>
                  <a:schemeClr val="bg1"/>
                </a:solidFill>
              </a:rPr>
              <a:t>B</a:t>
            </a:r>
            <a:endParaRPr lang="en-US" sz="1200" b="1" dirty="0">
              <a:solidFill>
                <a:schemeClr val="bg1"/>
              </a:solidFill>
            </a:endParaRPr>
          </a:p>
        </p:txBody>
      </p:sp>
      <p:sp>
        <p:nvSpPr>
          <p:cNvPr id="16" name="TextBox 15"/>
          <p:cNvSpPr txBox="1"/>
          <p:nvPr/>
        </p:nvSpPr>
        <p:spPr>
          <a:xfrm>
            <a:off x="3938167" y="4737467"/>
            <a:ext cx="287246" cy="276999"/>
          </a:xfrm>
          <a:prstGeom prst="rect">
            <a:avLst/>
          </a:prstGeom>
          <a:noFill/>
        </p:spPr>
        <p:txBody>
          <a:bodyPr wrap="square" rtlCol="0">
            <a:spAutoFit/>
          </a:bodyPr>
          <a:lstStyle/>
          <a:p>
            <a:r>
              <a:rPr lang="en-US" sz="1200" b="1" dirty="0" smtClean="0">
                <a:solidFill>
                  <a:schemeClr val="bg1"/>
                </a:solidFill>
              </a:rPr>
              <a:t>B</a:t>
            </a:r>
            <a:endParaRPr lang="en-US" sz="1200" b="1" dirty="0">
              <a:solidFill>
                <a:schemeClr val="bg1"/>
              </a:solidFill>
            </a:endParaRPr>
          </a:p>
        </p:txBody>
      </p:sp>
      <p:sp>
        <p:nvSpPr>
          <p:cNvPr id="17" name="TextBox 16"/>
          <p:cNvSpPr txBox="1"/>
          <p:nvPr/>
        </p:nvSpPr>
        <p:spPr>
          <a:xfrm>
            <a:off x="3111192" y="4802916"/>
            <a:ext cx="408411" cy="276999"/>
          </a:xfrm>
          <a:prstGeom prst="rect">
            <a:avLst/>
          </a:prstGeom>
          <a:noFill/>
        </p:spPr>
        <p:txBody>
          <a:bodyPr wrap="square" rtlCol="0">
            <a:spAutoFit/>
          </a:bodyPr>
          <a:lstStyle/>
          <a:p>
            <a:r>
              <a:rPr lang="en-US" sz="1200" b="1" dirty="0" smtClean="0">
                <a:solidFill>
                  <a:schemeClr val="bg1"/>
                </a:solidFill>
              </a:rPr>
              <a:t>B</a:t>
            </a:r>
            <a:endParaRPr lang="en-US" sz="1200" b="1" dirty="0">
              <a:solidFill>
                <a:schemeClr val="bg1"/>
              </a:solidFill>
            </a:endParaRPr>
          </a:p>
        </p:txBody>
      </p:sp>
    </p:spTree>
    <p:extLst>
      <p:ext uri="{BB962C8B-B14F-4D97-AF65-F5344CB8AC3E}">
        <p14:creationId xmlns:p14="http://schemas.microsoft.com/office/powerpoint/2010/main" val="538376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Thank</a:t>
            </a:r>
            <a:r>
              <a:rPr lang="zh-CN" altLang="en-US" dirty="0" smtClean="0"/>
              <a:t> </a:t>
            </a:r>
            <a:r>
              <a:rPr lang="en-US" altLang="zh-CN" dirty="0" smtClean="0"/>
              <a:t>you</a:t>
            </a:r>
            <a:endParaRPr lang="en-US" dirty="0"/>
          </a:p>
        </p:txBody>
      </p:sp>
      <p:sp>
        <p:nvSpPr>
          <p:cNvPr id="7" name="Shape 58"/>
          <p:cNvSpPr txBox="1">
            <a:spLocks/>
          </p:cNvSpPr>
          <p:nvPr/>
        </p:nvSpPr>
        <p:spPr>
          <a:xfrm>
            <a:off x="1045977" y="3875982"/>
            <a:ext cx="7888614" cy="897439"/>
          </a:xfrm>
          <a:prstGeom prst="rect">
            <a:avLst/>
          </a:prstGeom>
          <a:noFill/>
          <a:ln>
            <a:noFill/>
          </a:ln>
        </p:spPr>
        <p:txBody>
          <a:bodyPr vert="horz" lIns="102236" tIns="51117" rIns="102236" bIns="51117" rtlCol="0" anchor="t" anchorCtr="0">
            <a:noAutofit/>
          </a:bodyPr>
          <a:lstStyle>
            <a:lvl1pPr marL="0" indent="0" algn="l" defTabSz="535773" rtl="0" eaLnBrk="1" latinLnBrk="0" hangingPunct="1">
              <a:spcBef>
                <a:spcPct val="20000"/>
              </a:spcBef>
              <a:buClr>
                <a:srgbClr val="D19B23"/>
              </a:buClr>
              <a:buFont typeface="Wingdings" panose="05000000000000000000" pitchFamily="2" charset="2"/>
              <a:buNone/>
              <a:defRPr sz="2700" kern="1200" cap="all">
                <a:solidFill>
                  <a:srgbClr val="746C66"/>
                </a:solidFill>
                <a:latin typeface="Impact"/>
                <a:ea typeface="+mn-ea"/>
                <a:cs typeface="Impact"/>
              </a:defRPr>
            </a:lvl1pPr>
            <a:lvl2pPr marL="870629" indent="-334855" algn="l" defTabSz="535773" rtl="0" eaLnBrk="1" latinLnBrk="0" hangingPunct="1">
              <a:spcBef>
                <a:spcPct val="20000"/>
              </a:spcBef>
              <a:buClr>
                <a:srgbClr val="746C66"/>
              </a:buClr>
              <a:buFont typeface="Wide Latin" panose="020A0A07050505020404" pitchFamily="18" charset="0"/>
              <a:buChar char="–"/>
              <a:defRPr sz="2800" kern="1200">
                <a:solidFill>
                  <a:schemeClr val="tx1"/>
                </a:solidFill>
                <a:latin typeface="Arial"/>
                <a:ea typeface="+mn-ea"/>
                <a:cs typeface="Arial"/>
              </a:defRPr>
            </a:lvl2pPr>
            <a:lvl3pPr marL="1339430" indent="-267886" algn="l" defTabSz="535773" rtl="0" eaLnBrk="1" latinLnBrk="0" hangingPunct="1">
              <a:spcBef>
                <a:spcPct val="20000"/>
              </a:spcBef>
              <a:buClrTx/>
              <a:buFont typeface="Wingdings" panose="05000000000000000000" pitchFamily="2" charset="2"/>
              <a:buChar char="§"/>
              <a:defRPr sz="2400" kern="1200">
                <a:solidFill>
                  <a:schemeClr val="tx1"/>
                </a:solidFill>
                <a:latin typeface="Arial"/>
                <a:ea typeface="+mn-ea"/>
                <a:cs typeface="Arial"/>
              </a:defRPr>
            </a:lvl3pPr>
            <a:lvl4pPr marL="1875202" indent="-267886" algn="l" defTabSz="535773" rtl="0" eaLnBrk="1" latinLnBrk="0" hangingPunct="1">
              <a:spcBef>
                <a:spcPct val="20000"/>
              </a:spcBef>
              <a:buClr>
                <a:schemeClr val="bg2"/>
              </a:buClr>
              <a:buFont typeface="Wingdings" panose="05000000000000000000" pitchFamily="2" charset="2"/>
              <a:buChar char="§"/>
              <a:defRPr sz="2000" kern="1200">
                <a:solidFill>
                  <a:schemeClr val="tx1"/>
                </a:solidFill>
                <a:latin typeface="Arial"/>
                <a:ea typeface="+mn-ea"/>
                <a:cs typeface="Arial"/>
              </a:defRPr>
            </a:lvl4pPr>
            <a:lvl5pPr marL="2410974" indent="-267886" algn="l" defTabSz="535773" rtl="0" eaLnBrk="1" latinLnBrk="0" hangingPunct="1">
              <a:spcBef>
                <a:spcPct val="20000"/>
              </a:spcBef>
              <a:buClr>
                <a:schemeClr val="bg2"/>
              </a:buClr>
              <a:buFont typeface="Wingdings" panose="05000000000000000000" pitchFamily="2" charset="2"/>
              <a:buChar char="§"/>
              <a:defRPr sz="1900" kern="1200">
                <a:solidFill>
                  <a:schemeClr val="tx1"/>
                </a:solidFill>
                <a:latin typeface="Arial"/>
                <a:ea typeface="+mn-ea"/>
                <a:cs typeface="Arial"/>
              </a:defRPr>
            </a:lvl5pPr>
            <a:lvl6pPr marL="2946745" indent="-267886" algn="l" defTabSz="535773" rtl="0" eaLnBrk="1" latinLnBrk="0" hangingPunct="1">
              <a:spcBef>
                <a:spcPct val="20000"/>
              </a:spcBef>
              <a:buFont typeface="Arial"/>
              <a:buChar char="•"/>
              <a:defRPr sz="2300" kern="1200">
                <a:solidFill>
                  <a:schemeClr val="tx1"/>
                </a:solidFill>
                <a:latin typeface="+mn-lt"/>
                <a:ea typeface="+mn-ea"/>
                <a:cs typeface="+mn-cs"/>
              </a:defRPr>
            </a:lvl6pPr>
            <a:lvl7pPr marL="3482515" indent="-267886" algn="l" defTabSz="535773" rtl="0" eaLnBrk="1" latinLnBrk="0" hangingPunct="1">
              <a:spcBef>
                <a:spcPct val="20000"/>
              </a:spcBef>
              <a:buFont typeface="Arial"/>
              <a:buChar char="•"/>
              <a:defRPr sz="2300" kern="1200">
                <a:solidFill>
                  <a:schemeClr val="tx1"/>
                </a:solidFill>
                <a:latin typeface="+mn-lt"/>
                <a:ea typeface="+mn-ea"/>
                <a:cs typeface="+mn-cs"/>
              </a:defRPr>
            </a:lvl7pPr>
            <a:lvl8pPr marL="4018288" indent="-267886" algn="l" defTabSz="535773" rtl="0" eaLnBrk="1" latinLnBrk="0" hangingPunct="1">
              <a:spcBef>
                <a:spcPct val="20000"/>
              </a:spcBef>
              <a:buFont typeface="Arial"/>
              <a:buChar char="•"/>
              <a:defRPr sz="2300" kern="1200">
                <a:solidFill>
                  <a:schemeClr val="tx1"/>
                </a:solidFill>
                <a:latin typeface="+mn-lt"/>
                <a:ea typeface="+mn-ea"/>
                <a:cs typeface="+mn-cs"/>
              </a:defRPr>
            </a:lvl8pPr>
            <a:lvl9pPr marL="4554062" indent="-267886" algn="l" defTabSz="535773" rtl="0" eaLnBrk="1" latinLnBrk="0" hangingPunct="1">
              <a:spcBef>
                <a:spcPct val="20000"/>
              </a:spcBef>
              <a:buFont typeface="Arial"/>
              <a:buChar char="•"/>
              <a:defRPr sz="2300" kern="1200">
                <a:solidFill>
                  <a:schemeClr val="tx1"/>
                </a:solidFill>
                <a:latin typeface="+mn-lt"/>
                <a:ea typeface="+mn-ea"/>
                <a:cs typeface="+mn-cs"/>
              </a:defRPr>
            </a:lvl9pPr>
          </a:lstStyle>
          <a:p>
            <a:pPr>
              <a:spcBef>
                <a:spcPts val="355"/>
              </a:spcBef>
              <a:buSzPct val="25000"/>
            </a:pPr>
            <a:r>
              <a:rPr lang="en-US" altLang="zh-CN" sz="2000" b="1" cap="none" smtClean="0">
                <a:solidFill>
                  <a:srgbClr val="D19B23"/>
                </a:solidFill>
                <a:latin typeface="+mj-lt"/>
                <a:ea typeface="Arial"/>
                <a:cs typeface="Arial"/>
                <a:sym typeface="Arial"/>
              </a:rPr>
              <a:t>MEASURING MASHUP SIMILARITY</a:t>
            </a:r>
            <a:endParaRPr lang="zh-CN" altLang="en-US" sz="2000" b="1" cap="none" smtClean="0">
              <a:solidFill>
                <a:srgbClr val="D19B23"/>
              </a:solidFill>
              <a:latin typeface="+mj-lt"/>
              <a:ea typeface="Arial"/>
              <a:cs typeface="Arial"/>
              <a:sym typeface="Arial"/>
            </a:endParaRPr>
          </a:p>
          <a:p>
            <a:pPr>
              <a:spcBef>
                <a:spcPts val="355"/>
              </a:spcBef>
              <a:buSzPct val="25000"/>
            </a:pPr>
            <a:r>
              <a:rPr lang="en-US" altLang="zh-CN" sz="2000" b="1" cap="none" smtClean="0">
                <a:solidFill>
                  <a:srgbClr val="D19B23"/>
                </a:solidFill>
                <a:latin typeface="+mj-lt"/>
                <a:ea typeface="Arial"/>
                <a:cs typeface="Arial"/>
                <a:sym typeface="Arial"/>
              </a:rPr>
              <a:t>IN</a:t>
            </a:r>
            <a:r>
              <a:rPr lang="zh-CN" altLang="en-US" sz="2000" b="1" cap="none" smtClean="0">
                <a:solidFill>
                  <a:srgbClr val="D19B23"/>
                </a:solidFill>
                <a:latin typeface="+mj-lt"/>
                <a:ea typeface="Arial"/>
                <a:cs typeface="Arial"/>
                <a:sym typeface="Arial"/>
              </a:rPr>
              <a:t> </a:t>
            </a:r>
            <a:r>
              <a:rPr lang="en-US" altLang="zh-CN" sz="2000" b="1" cap="none" smtClean="0">
                <a:solidFill>
                  <a:srgbClr val="D19B23"/>
                </a:solidFill>
                <a:latin typeface="+mj-lt"/>
                <a:ea typeface="Arial"/>
                <a:cs typeface="Arial"/>
                <a:sym typeface="Arial"/>
              </a:rPr>
              <a:t>OPEN DATA CONTESTS</a:t>
            </a:r>
            <a:endParaRPr lang="en-US" sz="2000" b="1" cap="none" dirty="0">
              <a:solidFill>
                <a:srgbClr val="D19B23"/>
              </a:solidFill>
              <a:latin typeface="+mj-lt"/>
              <a:ea typeface="Arial"/>
              <a:cs typeface="Arial"/>
              <a:sym typeface="Arial"/>
            </a:endParaRPr>
          </a:p>
        </p:txBody>
      </p:sp>
    </p:spTree>
    <p:extLst>
      <p:ext uri="{BB962C8B-B14F-4D97-AF65-F5344CB8AC3E}">
        <p14:creationId xmlns:p14="http://schemas.microsoft.com/office/powerpoint/2010/main" val="728958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849" y="1040854"/>
            <a:ext cx="4134427" cy="5135375"/>
          </a:xfrm>
          <a:prstGeom prst="rect">
            <a:avLst/>
          </a:prstGeom>
        </p:spPr>
      </p:pic>
      <p:sp>
        <p:nvSpPr>
          <p:cNvPr id="15" name="Text Placeholder 2"/>
          <p:cNvSpPr>
            <a:spLocks noGrp="1"/>
          </p:cNvSpPr>
          <p:nvPr>
            <p:ph type="body" idx="12"/>
          </p:nvPr>
        </p:nvSpPr>
        <p:spPr>
          <a:xfrm>
            <a:off x="151229" y="1320626"/>
            <a:ext cx="5316620" cy="5168614"/>
          </a:xfrm>
        </p:spPr>
        <p:txBody>
          <a:bodyPr>
            <a:normAutofit/>
          </a:bodyPr>
          <a:lstStyle/>
          <a:p>
            <a:endParaRPr lang="zh-CN" altLang="en-US" sz="1800" b="1" dirty="0" smtClean="0"/>
          </a:p>
          <a:p>
            <a:r>
              <a:rPr lang="en-US" altLang="zh-CN" sz="1800" dirty="0" smtClean="0"/>
              <a:t>Innovation</a:t>
            </a:r>
            <a:r>
              <a:rPr lang="zh-CN" altLang="en-US" sz="1800" dirty="0" smtClean="0"/>
              <a:t> </a:t>
            </a:r>
            <a:r>
              <a:rPr lang="en-US" altLang="zh-CN" sz="1800" dirty="0" smtClean="0"/>
              <a:t>contests</a:t>
            </a:r>
            <a:r>
              <a:rPr lang="zh-CN" altLang="en-US" sz="1800" dirty="0" smtClean="0"/>
              <a:t> </a:t>
            </a:r>
            <a:r>
              <a:rPr lang="en-US" altLang="zh-CN" sz="1800" dirty="0" smtClean="0"/>
              <a:t>have</a:t>
            </a:r>
            <a:r>
              <a:rPr lang="zh-CN" altLang="en-US" sz="1800" dirty="0" smtClean="0"/>
              <a:t> </a:t>
            </a:r>
            <a:r>
              <a:rPr lang="en-US" altLang="zh-CN" sz="1800" dirty="0" smtClean="0"/>
              <a:t>become</a:t>
            </a:r>
            <a:r>
              <a:rPr lang="zh-CN" altLang="en-US" sz="1800" dirty="0" smtClean="0"/>
              <a:t> </a:t>
            </a:r>
            <a:r>
              <a:rPr lang="en-US" altLang="zh-CN" sz="1800" dirty="0" smtClean="0"/>
              <a:t>very</a:t>
            </a:r>
            <a:r>
              <a:rPr lang="zh-CN" altLang="en-US" sz="1800" dirty="0" smtClean="0"/>
              <a:t> </a:t>
            </a:r>
            <a:r>
              <a:rPr lang="en-US" altLang="zh-CN" sz="1800" dirty="0" smtClean="0"/>
              <a:t>popular</a:t>
            </a:r>
            <a:r>
              <a:rPr lang="zh-CN" altLang="en-US" sz="1800" dirty="0" smtClean="0"/>
              <a:t> </a:t>
            </a:r>
            <a:r>
              <a:rPr lang="en-US" altLang="zh-CN" sz="1800" dirty="0" smtClean="0"/>
              <a:t>to</a:t>
            </a:r>
            <a:r>
              <a:rPr lang="zh-CN" altLang="en-US" sz="1800" dirty="0" smtClean="0"/>
              <a:t> </a:t>
            </a:r>
            <a:r>
              <a:rPr lang="en-US" altLang="zh-CN" sz="1800" dirty="0" smtClean="0"/>
              <a:t>improve</a:t>
            </a:r>
            <a:r>
              <a:rPr lang="zh-CN" altLang="en-US" sz="1800" dirty="0" smtClean="0"/>
              <a:t> </a:t>
            </a:r>
            <a:r>
              <a:rPr lang="en-US" altLang="zh-CN" sz="1800" dirty="0" smtClean="0"/>
              <a:t>the</a:t>
            </a:r>
            <a:r>
              <a:rPr lang="zh-CN" altLang="en-US" sz="1800" dirty="0" smtClean="0"/>
              <a:t> </a:t>
            </a:r>
            <a:r>
              <a:rPr lang="en-US" altLang="zh-CN" sz="1800" dirty="0" smtClean="0"/>
              <a:t>open</a:t>
            </a:r>
            <a:r>
              <a:rPr lang="zh-CN" altLang="en-US" sz="1800" dirty="0" smtClean="0"/>
              <a:t> </a:t>
            </a:r>
            <a:r>
              <a:rPr lang="en-US" altLang="zh-CN" sz="1800" dirty="0" smtClean="0"/>
              <a:t>data</a:t>
            </a:r>
            <a:r>
              <a:rPr lang="zh-CN" altLang="en-US" sz="1800" dirty="0" smtClean="0"/>
              <a:t> </a:t>
            </a:r>
            <a:r>
              <a:rPr lang="en-US" altLang="zh-CN" sz="1800" dirty="0" smtClean="0"/>
              <a:t>movements</a:t>
            </a:r>
            <a:r>
              <a:rPr lang="zh-CN" altLang="en-US" sz="1800" dirty="0" smtClean="0"/>
              <a:t>  </a:t>
            </a:r>
            <a:r>
              <a:rPr lang="en-US" altLang="zh-CN" sz="1800" dirty="0" smtClean="0"/>
              <a:t>(</a:t>
            </a:r>
            <a:r>
              <a:rPr lang="en-US" sz="1800" dirty="0" smtClean="0"/>
              <a:t>Boudreau </a:t>
            </a:r>
            <a:r>
              <a:rPr lang="en-US" sz="1800" dirty="0"/>
              <a:t>et al., </a:t>
            </a:r>
            <a:r>
              <a:rPr lang="en-US" sz="1800" dirty="0" smtClean="0"/>
              <a:t>2011</a:t>
            </a:r>
            <a:r>
              <a:rPr lang="en-US" altLang="zh-CN" sz="1800" dirty="0" smtClean="0"/>
              <a:t>).</a:t>
            </a:r>
            <a:endParaRPr lang="zh-CN" altLang="en-US" sz="1800" dirty="0" smtClean="0"/>
          </a:p>
          <a:p>
            <a:pPr marL="0" indent="0">
              <a:buNone/>
            </a:pPr>
            <a:endParaRPr lang="zh-CN" altLang="en-US" sz="1800" b="1" dirty="0"/>
          </a:p>
          <a:p>
            <a:pPr marL="0" indent="0">
              <a:buNone/>
            </a:pPr>
            <a:endParaRPr lang="zh-CN" altLang="en-US" sz="1800" b="1" dirty="0" smtClean="0"/>
          </a:p>
          <a:p>
            <a:r>
              <a:rPr lang="en-US" altLang="zh-CN" sz="1800" dirty="0" smtClean="0"/>
              <a:t>The</a:t>
            </a:r>
            <a:r>
              <a:rPr lang="zh-CN" altLang="en-US" sz="1800" dirty="0" smtClean="0"/>
              <a:t> </a:t>
            </a:r>
            <a:r>
              <a:rPr lang="en-US" altLang="zh-CN" sz="1800" dirty="0"/>
              <a:t>d</a:t>
            </a:r>
            <a:r>
              <a:rPr lang="en-US" altLang="zh-CN" sz="1800" dirty="0" smtClean="0"/>
              <a:t>ocumented</a:t>
            </a:r>
            <a:r>
              <a:rPr lang="zh-CN" altLang="en-US" sz="1800" dirty="0" smtClean="0"/>
              <a:t> </a:t>
            </a:r>
            <a:r>
              <a:rPr lang="en-US" altLang="zh-CN" sz="1800" dirty="0"/>
              <a:t>o</a:t>
            </a:r>
            <a:r>
              <a:rPr lang="en-US" altLang="zh-CN" sz="1800" dirty="0" smtClean="0"/>
              <a:t>utcome</a:t>
            </a:r>
            <a:r>
              <a:rPr lang="zh-CN" altLang="en-US" sz="1800" dirty="0" smtClean="0"/>
              <a:t> </a:t>
            </a:r>
            <a:r>
              <a:rPr lang="en-US" altLang="zh-CN" sz="1800" dirty="0" smtClean="0"/>
              <a:t>–</a:t>
            </a:r>
            <a:r>
              <a:rPr lang="zh-CN" altLang="en-US" sz="1800" dirty="0" smtClean="0"/>
              <a:t> </a:t>
            </a:r>
            <a:r>
              <a:rPr lang="en-US" altLang="zh-CN" sz="1800" b="1" dirty="0" smtClean="0"/>
              <a:t>Results are mixed </a:t>
            </a:r>
            <a:r>
              <a:rPr lang="en-US" altLang="zh-CN" sz="1800" dirty="0" smtClean="0"/>
              <a:t>for efficiency</a:t>
            </a:r>
            <a:r>
              <a:rPr lang="zh-CN" altLang="en-US" sz="1800" dirty="0" smtClean="0"/>
              <a:t> </a:t>
            </a:r>
            <a:r>
              <a:rPr lang="en-US" altLang="zh-CN" sz="1800" dirty="0" smtClean="0"/>
              <a:t>&amp;</a:t>
            </a:r>
            <a:r>
              <a:rPr lang="zh-CN" altLang="en-US" sz="1800" dirty="0" smtClean="0"/>
              <a:t> </a:t>
            </a:r>
            <a:r>
              <a:rPr lang="en-US" altLang="zh-CN" sz="1800" dirty="0" smtClean="0"/>
              <a:t>innovation (</a:t>
            </a:r>
            <a:r>
              <a:rPr lang="en-US" sz="1800" dirty="0" err="1" smtClean="0"/>
              <a:t>Almirall</a:t>
            </a:r>
            <a:r>
              <a:rPr lang="en-US" sz="1800" dirty="0" smtClean="0"/>
              <a:t> </a:t>
            </a:r>
            <a:r>
              <a:rPr lang="en-US" sz="1800" dirty="0"/>
              <a:t>et al., </a:t>
            </a:r>
            <a:r>
              <a:rPr lang="en-US" sz="1800" dirty="0" smtClean="0"/>
              <a:t>2014; Brunswicker &amp; Johnson, 2015</a:t>
            </a:r>
            <a:r>
              <a:rPr lang="en-US" altLang="zh-CN" sz="1800" dirty="0" smtClean="0"/>
              <a:t>)</a:t>
            </a:r>
            <a:endParaRPr lang="zh-CN" altLang="en-US" sz="1800" dirty="0" smtClean="0"/>
          </a:p>
          <a:p>
            <a:pPr marL="0" indent="0">
              <a:buNone/>
            </a:pPr>
            <a:endParaRPr lang="zh-CN" altLang="en-US" sz="1800" dirty="0"/>
          </a:p>
          <a:p>
            <a:r>
              <a:rPr lang="en-US" altLang="zh-CN" sz="1800" dirty="0" smtClean="0"/>
              <a:t>Problem</a:t>
            </a:r>
            <a:r>
              <a:rPr lang="zh-CN" altLang="en-US" sz="1800" dirty="0" smtClean="0"/>
              <a:t> </a:t>
            </a:r>
            <a:r>
              <a:rPr lang="en-US" altLang="zh-CN" sz="1800" dirty="0"/>
              <a:t>s</a:t>
            </a:r>
            <a:r>
              <a:rPr lang="en-US" altLang="zh-CN" sz="1800" dirty="0" smtClean="0"/>
              <a:t>olving</a:t>
            </a:r>
            <a:r>
              <a:rPr lang="zh-CN" altLang="en-US" sz="1800" dirty="0" smtClean="0"/>
              <a:t> </a:t>
            </a:r>
            <a:r>
              <a:rPr lang="en-US" altLang="zh-CN" sz="1800" dirty="0"/>
              <a:t>e</a:t>
            </a:r>
            <a:r>
              <a:rPr lang="en-US" altLang="zh-CN" sz="1800" dirty="0" smtClean="0"/>
              <a:t>xpectations</a:t>
            </a:r>
            <a:r>
              <a:rPr lang="en-US" altLang="zh-CN" sz="1800" b="1" dirty="0" smtClean="0"/>
              <a:t> – are not met </a:t>
            </a:r>
            <a:r>
              <a:rPr lang="en-US" altLang="zh-CN" sz="1800" dirty="0" smtClean="0"/>
              <a:t>(</a:t>
            </a:r>
            <a:r>
              <a:rPr lang="en-US" sz="1800" dirty="0" smtClean="0"/>
              <a:t>Brunswicker &amp; </a:t>
            </a:r>
            <a:r>
              <a:rPr lang="en-US" sz="1800" dirty="0"/>
              <a:t>Johnson, 2015</a:t>
            </a:r>
            <a:r>
              <a:rPr lang="en-US" altLang="zh-CN" sz="1800" dirty="0"/>
              <a:t>)</a:t>
            </a:r>
            <a:endParaRPr lang="zh-CN" altLang="en-US" sz="1800" dirty="0"/>
          </a:p>
          <a:p>
            <a:endParaRPr lang="zh-CN" altLang="en-US" sz="1800" dirty="0" smtClean="0"/>
          </a:p>
          <a:p>
            <a:r>
              <a:rPr lang="en-US" altLang="zh-CN" sz="1800" dirty="0" smtClean="0"/>
              <a:t>The</a:t>
            </a:r>
            <a:r>
              <a:rPr lang="zh-CN" altLang="en-US" sz="1800" dirty="0" smtClean="0"/>
              <a:t> </a:t>
            </a:r>
            <a:r>
              <a:rPr lang="en-US" altLang="zh-CN" sz="1800" dirty="0" smtClean="0"/>
              <a:t>contests</a:t>
            </a:r>
            <a:r>
              <a:rPr lang="zh-CN" altLang="en-US" sz="1800" dirty="0" smtClean="0"/>
              <a:t> </a:t>
            </a:r>
            <a:r>
              <a:rPr lang="en-US" altLang="zh-CN" sz="1800" dirty="0" smtClean="0"/>
              <a:t>are</a:t>
            </a:r>
            <a:r>
              <a:rPr lang="zh-CN" altLang="en-US" sz="1800" dirty="0" smtClean="0"/>
              <a:t> </a:t>
            </a:r>
            <a:r>
              <a:rPr lang="en-US" altLang="zh-CN" sz="1800" dirty="0" smtClean="0"/>
              <a:t>not</a:t>
            </a:r>
            <a:r>
              <a:rPr lang="zh-CN" altLang="en-US" sz="1800" dirty="0" smtClean="0"/>
              <a:t> </a:t>
            </a:r>
            <a:r>
              <a:rPr lang="en-US" altLang="zh-CN" sz="1800" dirty="0" smtClean="0"/>
              <a:t>transparent</a:t>
            </a:r>
            <a:r>
              <a:rPr lang="zh-CN" altLang="en-US" sz="1800" dirty="0" smtClean="0"/>
              <a:t> </a:t>
            </a:r>
            <a:r>
              <a:rPr lang="en-US" altLang="zh-CN" sz="1800" dirty="0" smtClean="0"/>
              <a:t>–</a:t>
            </a:r>
            <a:r>
              <a:rPr lang="zh-CN" altLang="en-US" sz="1800" dirty="0" smtClean="0"/>
              <a:t> </a:t>
            </a:r>
            <a:r>
              <a:rPr lang="en-US" altLang="zh-CN" sz="1800" dirty="0" smtClean="0"/>
              <a:t>everyone</a:t>
            </a:r>
            <a:r>
              <a:rPr lang="zh-CN" altLang="en-US" sz="1800" dirty="0" smtClean="0"/>
              <a:t> </a:t>
            </a:r>
            <a:r>
              <a:rPr lang="en-US" altLang="zh-CN" sz="1800" dirty="0" smtClean="0"/>
              <a:t>tries</a:t>
            </a:r>
            <a:r>
              <a:rPr lang="zh-CN" altLang="en-US" sz="1800" dirty="0" smtClean="0"/>
              <a:t> </a:t>
            </a:r>
            <a:r>
              <a:rPr lang="en-US" altLang="zh-CN" sz="1800" dirty="0" smtClean="0"/>
              <a:t>to</a:t>
            </a:r>
            <a:r>
              <a:rPr lang="zh-CN" altLang="en-US" sz="1800" dirty="0" smtClean="0"/>
              <a:t> </a:t>
            </a:r>
            <a:r>
              <a:rPr lang="en-US" altLang="zh-CN" sz="1800" dirty="0" smtClean="0"/>
              <a:t>raise</a:t>
            </a:r>
            <a:r>
              <a:rPr lang="zh-CN" altLang="en-US" sz="1800" dirty="0" smtClean="0"/>
              <a:t> </a:t>
            </a:r>
            <a:r>
              <a:rPr lang="en-US" altLang="zh-CN" sz="1800" dirty="0" smtClean="0"/>
              <a:t>the</a:t>
            </a:r>
            <a:r>
              <a:rPr lang="zh-CN" altLang="en-US" sz="1800" dirty="0" smtClean="0"/>
              <a:t> </a:t>
            </a:r>
            <a:r>
              <a:rPr lang="en-US" altLang="zh-CN" sz="1800" dirty="0" smtClean="0"/>
              <a:t>best</a:t>
            </a:r>
            <a:r>
              <a:rPr lang="zh-CN" altLang="en-US" sz="1800" dirty="0" smtClean="0"/>
              <a:t> </a:t>
            </a:r>
            <a:r>
              <a:rPr lang="en-US" altLang="zh-CN" sz="1800" dirty="0" smtClean="0"/>
              <a:t>solution</a:t>
            </a:r>
            <a:endParaRPr lang="zh-CN" altLang="en-US" sz="1800" dirty="0"/>
          </a:p>
          <a:p>
            <a:endParaRPr lang="zh-CN" altLang="en-US" sz="1800" b="1" dirty="0"/>
          </a:p>
          <a:p>
            <a:endParaRPr lang="zh-CN" altLang="en-US" sz="1800" b="1" dirty="0"/>
          </a:p>
        </p:txBody>
      </p:sp>
      <p:sp>
        <p:nvSpPr>
          <p:cNvPr id="4" name="Text Placeholder 3"/>
          <p:cNvSpPr>
            <a:spLocks noGrp="1"/>
          </p:cNvSpPr>
          <p:nvPr>
            <p:ph type="body" idx="11"/>
          </p:nvPr>
        </p:nvSpPr>
        <p:spPr/>
        <p:txBody>
          <a:bodyPr/>
          <a:lstStyle/>
          <a:p>
            <a:r>
              <a:rPr lang="en-US" altLang="zh-CN" dirty="0" smtClean="0"/>
              <a:t>Governments are also</a:t>
            </a:r>
            <a:r>
              <a:rPr lang="zh-CN" altLang="en-US" dirty="0" smtClean="0"/>
              <a:t> </a:t>
            </a:r>
            <a:r>
              <a:rPr lang="en-US" altLang="zh-CN" dirty="0" smtClean="0"/>
              <a:t>trying to use innovation contests in the area of open data</a:t>
            </a:r>
            <a:endParaRPr lang="en-US" dirty="0"/>
          </a:p>
        </p:txBody>
      </p:sp>
      <p:sp>
        <p:nvSpPr>
          <p:cNvPr id="5" name="Title 1"/>
          <p:cNvSpPr>
            <a:spLocks noGrp="1"/>
          </p:cNvSpPr>
          <p:nvPr>
            <p:ph type="title"/>
          </p:nvPr>
        </p:nvSpPr>
        <p:spPr>
          <a:xfrm>
            <a:off x="349980" y="539990"/>
            <a:ext cx="9067602" cy="289982"/>
          </a:xfrm>
        </p:spPr>
        <p:txBody>
          <a:bodyPr/>
          <a:lstStyle/>
          <a:p>
            <a:r>
              <a:rPr lang="en-US" altLang="zh-CN" dirty="0" smtClean="0"/>
              <a:t>introduction</a:t>
            </a:r>
            <a:endParaRPr lang="en-US" dirty="0"/>
          </a:p>
        </p:txBody>
      </p:sp>
    </p:spTree>
    <p:extLst>
      <p:ext uri="{BB962C8B-B14F-4D97-AF65-F5344CB8AC3E}">
        <p14:creationId xmlns:p14="http://schemas.microsoft.com/office/powerpoint/2010/main" val="6087148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176215" y="1678675"/>
            <a:ext cx="4640239" cy="2176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93951" y="1678675"/>
            <a:ext cx="2963938" cy="2176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idx="11"/>
          </p:nvPr>
        </p:nvSpPr>
        <p:spPr/>
        <p:txBody>
          <a:bodyPr/>
          <a:lstStyle/>
          <a:p>
            <a:r>
              <a:rPr lang="en-US" altLang="zh-CN" dirty="0" smtClean="0"/>
              <a:t>practical</a:t>
            </a:r>
            <a:r>
              <a:rPr lang="zh-CN" altLang="en-US" dirty="0" smtClean="0"/>
              <a:t> </a:t>
            </a:r>
            <a:r>
              <a:rPr lang="en-US" altLang="zh-CN" dirty="0" smtClean="0"/>
              <a:t>Practical</a:t>
            </a:r>
            <a:r>
              <a:rPr lang="zh-CN" altLang="en-US" dirty="0" smtClean="0"/>
              <a:t> </a:t>
            </a:r>
            <a:r>
              <a:rPr lang="en-US" altLang="zh-CN" dirty="0" smtClean="0"/>
              <a:t>motivation</a:t>
            </a:r>
            <a:endParaRPr lang="en-US" dirty="0"/>
          </a:p>
        </p:txBody>
      </p:sp>
      <p:sp>
        <p:nvSpPr>
          <p:cNvPr id="7" name="Text Placeholder 2"/>
          <p:cNvSpPr>
            <a:spLocks noGrp="1"/>
          </p:cNvSpPr>
          <p:nvPr>
            <p:ph type="body" idx="12"/>
          </p:nvPr>
        </p:nvSpPr>
        <p:spPr>
          <a:xfrm>
            <a:off x="349979" y="4049331"/>
            <a:ext cx="5391785" cy="2975620"/>
          </a:xfrm>
        </p:spPr>
        <p:txBody>
          <a:bodyPr>
            <a:normAutofit/>
          </a:bodyPr>
          <a:lstStyle/>
          <a:p>
            <a:pPr marL="0" indent="0">
              <a:buNone/>
            </a:pPr>
            <a:endParaRPr lang="zh-CN" altLang="en-US" sz="1800" b="1" dirty="0" smtClean="0"/>
          </a:p>
          <a:p>
            <a:r>
              <a:rPr lang="en-US" altLang="zh-CN" sz="1800" dirty="0"/>
              <a:t>Transparency</a:t>
            </a:r>
            <a:r>
              <a:rPr lang="zh-CN" altLang="en-US" sz="1800" dirty="0"/>
              <a:t> </a:t>
            </a:r>
            <a:r>
              <a:rPr lang="en-US" altLang="zh-CN" sz="1800" dirty="0"/>
              <a:t>–</a:t>
            </a:r>
            <a:r>
              <a:rPr lang="zh-CN" altLang="en-US" sz="1800" dirty="0"/>
              <a:t> </a:t>
            </a:r>
            <a:r>
              <a:rPr lang="en-US" altLang="zh-CN" sz="1800" b="1" dirty="0"/>
              <a:t>a</a:t>
            </a:r>
            <a:r>
              <a:rPr lang="zh-CN" altLang="en-US" sz="1800" b="1" dirty="0"/>
              <a:t> </a:t>
            </a:r>
            <a:r>
              <a:rPr lang="en-US" altLang="zh-CN" sz="1800" b="1" dirty="0"/>
              <a:t>possible</a:t>
            </a:r>
            <a:r>
              <a:rPr lang="zh-CN" altLang="en-US" sz="1800" b="1" dirty="0"/>
              <a:t> </a:t>
            </a:r>
            <a:r>
              <a:rPr lang="en-US" altLang="zh-CN" sz="1800" b="1" dirty="0" smtClean="0"/>
              <a:t>solution</a:t>
            </a:r>
            <a:r>
              <a:rPr lang="en-US" altLang="zh-CN" sz="1800" dirty="0" smtClean="0"/>
              <a:t> to create novel and efficient ideas</a:t>
            </a:r>
            <a:r>
              <a:rPr lang="en-US" altLang="zh-CN" sz="1800" b="1" dirty="0" smtClean="0"/>
              <a:t> </a:t>
            </a:r>
            <a:r>
              <a:rPr lang="en-US" sz="1800" dirty="0"/>
              <a:t>(Nickerson, 2015</a:t>
            </a:r>
            <a:r>
              <a:rPr lang="en-US" sz="1800" dirty="0" smtClean="0"/>
              <a:t>).</a:t>
            </a:r>
            <a:endParaRPr lang="zh-CN" altLang="en-US" sz="1800" dirty="0" smtClean="0"/>
          </a:p>
          <a:p>
            <a:endParaRPr lang="zh-CN" altLang="en-US" sz="1800" dirty="0"/>
          </a:p>
          <a:p>
            <a:r>
              <a:rPr lang="en-US" altLang="zh-CN" sz="1800" b="1" dirty="0" smtClean="0"/>
              <a:t>Transparency</a:t>
            </a:r>
            <a:r>
              <a:rPr lang="zh-CN" altLang="en-US" sz="1800" b="1" dirty="0" smtClean="0"/>
              <a:t> </a:t>
            </a:r>
            <a:r>
              <a:rPr lang="en-US" altLang="zh-CN" sz="1800" b="1" dirty="0" smtClean="0"/>
              <a:t>-&gt;</a:t>
            </a:r>
            <a:r>
              <a:rPr lang="zh-CN" altLang="en-US" sz="1800" b="1" dirty="0" smtClean="0"/>
              <a:t> </a:t>
            </a:r>
            <a:r>
              <a:rPr lang="en-US" altLang="zh-CN" sz="1800" b="1" dirty="0" smtClean="0"/>
              <a:t>Reuse</a:t>
            </a:r>
            <a:r>
              <a:rPr lang="zh-CN" altLang="en-US" sz="1800" b="1" dirty="0" smtClean="0"/>
              <a:t> </a:t>
            </a:r>
            <a:r>
              <a:rPr lang="en-US" altLang="zh-CN" sz="1800" b="1" dirty="0" smtClean="0"/>
              <a:t>-&gt;</a:t>
            </a:r>
            <a:r>
              <a:rPr lang="zh-CN" altLang="en-US" sz="1800" b="1" dirty="0" smtClean="0"/>
              <a:t> </a:t>
            </a:r>
            <a:r>
              <a:rPr lang="en-US" altLang="zh-CN" sz="1800" b="1" dirty="0"/>
              <a:t>“cloned” </a:t>
            </a:r>
            <a:r>
              <a:rPr lang="en-US" altLang="zh-CN" sz="1800" b="1" dirty="0" smtClean="0"/>
              <a:t>&amp;“creative</a:t>
            </a:r>
            <a:r>
              <a:rPr lang="zh-CN" altLang="en-US" sz="1800" b="1" dirty="0" smtClean="0"/>
              <a:t> </a:t>
            </a:r>
            <a:r>
              <a:rPr lang="en-US" altLang="zh-CN" sz="1800" b="1" dirty="0" smtClean="0"/>
              <a:t>reuse” </a:t>
            </a:r>
            <a:r>
              <a:rPr lang="en-US" sz="1800" dirty="0" smtClean="0"/>
              <a:t>(Nickerson</a:t>
            </a:r>
            <a:r>
              <a:rPr lang="en-US" sz="1800" dirty="0"/>
              <a:t>, 2015</a:t>
            </a:r>
            <a:r>
              <a:rPr lang="en-US" sz="1800" dirty="0" smtClean="0"/>
              <a:t>).</a:t>
            </a:r>
            <a:endParaRPr lang="zh-CN" altLang="en-US" sz="1800" b="1" dirty="0" smtClean="0"/>
          </a:p>
          <a:p>
            <a:pPr marL="0" indent="0">
              <a:buNone/>
            </a:pPr>
            <a:endParaRPr lang="zh-CN" altLang="en-US" sz="1800" b="1" dirty="0" smtClean="0"/>
          </a:p>
          <a:p>
            <a:pPr marL="0" indent="0">
              <a:buNone/>
            </a:pPr>
            <a:endParaRPr lang="zh-CN" altLang="en-US" sz="1800" dirty="0"/>
          </a:p>
        </p:txBody>
      </p:sp>
      <p:sp>
        <p:nvSpPr>
          <p:cNvPr id="2" name="Oval 1"/>
          <p:cNvSpPr/>
          <p:nvPr/>
        </p:nvSpPr>
        <p:spPr>
          <a:xfrm>
            <a:off x="1848374" y="2435133"/>
            <a:ext cx="655093" cy="627797"/>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889685" y="2435134"/>
            <a:ext cx="655093" cy="62779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853945" y="2435131"/>
            <a:ext cx="655093" cy="627797"/>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p>
        </p:txBody>
      </p:sp>
      <p:sp>
        <p:nvSpPr>
          <p:cNvPr id="3" name="TextBox 2"/>
          <p:cNvSpPr txBox="1"/>
          <p:nvPr/>
        </p:nvSpPr>
        <p:spPr>
          <a:xfrm>
            <a:off x="1507339" y="3147179"/>
            <a:ext cx="1337161" cy="415498"/>
          </a:xfrm>
          <a:prstGeom prst="rect">
            <a:avLst/>
          </a:prstGeom>
          <a:noFill/>
        </p:spPr>
        <p:txBody>
          <a:bodyPr wrap="none" rtlCol="0">
            <a:spAutoFit/>
          </a:bodyPr>
          <a:lstStyle/>
          <a:p>
            <a:r>
              <a:rPr lang="en-US" altLang="zh-CN" smtClean="0"/>
              <a:t>Greenfield</a:t>
            </a:r>
            <a:endParaRPr lang="en-US"/>
          </a:p>
        </p:txBody>
      </p:sp>
      <p:sp>
        <p:nvSpPr>
          <p:cNvPr id="5" name="TextBox 4"/>
          <p:cNvSpPr txBox="1"/>
          <p:nvPr/>
        </p:nvSpPr>
        <p:spPr>
          <a:xfrm>
            <a:off x="4812312" y="3147181"/>
            <a:ext cx="809837" cy="415498"/>
          </a:xfrm>
          <a:prstGeom prst="rect">
            <a:avLst/>
          </a:prstGeom>
          <a:noFill/>
        </p:spPr>
        <p:txBody>
          <a:bodyPr wrap="none" rtlCol="0">
            <a:spAutoFit/>
          </a:bodyPr>
          <a:lstStyle/>
          <a:p>
            <a:r>
              <a:rPr lang="en-US" altLang="zh-CN" smtClean="0"/>
              <a:t>Clone</a:t>
            </a:r>
            <a:endParaRPr lang="en-US"/>
          </a:p>
        </p:txBody>
      </p:sp>
      <p:sp>
        <p:nvSpPr>
          <p:cNvPr id="6" name="TextBox 5"/>
          <p:cNvSpPr txBox="1"/>
          <p:nvPr/>
        </p:nvSpPr>
        <p:spPr>
          <a:xfrm>
            <a:off x="6390078" y="3147179"/>
            <a:ext cx="1805174" cy="415498"/>
          </a:xfrm>
          <a:prstGeom prst="rect">
            <a:avLst/>
          </a:prstGeom>
          <a:noFill/>
        </p:spPr>
        <p:txBody>
          <a:bodyPr wrap="none" rtlCol="0">
            <a:spAutoFit/>
          </a:bodyPr>
          <a:lstStyle/>
          <a:p>
            <a:r>
              <a:rPr lang="en-US" altLang="zh-CN" dirty="0" smtClean="0"/>
              <a:t>Creative</a:t>
            </a:r>
            <a:r>
              <a:rPr lang="zh-CN" altLang="en-US" dirty="0" smtClean="0"/>
              <a:t> </a:t>
            </a:r>
            <a:r>
              <a:rPr lang="en-US" altLang="zh-CN" dirty="0" smtClean="0"/>
              <a:t>Reuse</a:t>
            </a:r>
            <a:endParaRPr lang="en-US" dirty="0"/>
          </a:p>
        </p:txBody>
      </p:sp>
      <p:sp>
        <p:nvSpPr>
          <p:cNvPr id="9" name="TextBox 8"/>
          <p:cNvSpPr txBox="1"/>
          <p:nvPr/>
        </p:nvSpPr>
        <p:spPr>
          <a:xfrm>
            <a:off x="764733" y="1745280"/>
            <a:ext cx="2868927" cy="415498"/>
          </a:xfrm>
          <a:prstGeom prst="rect">
            <a:avLst/>
          </a:prstGeom>
          <a:noFill/>
        </p:spPr>
        <p:txBody>
          <a:bodyPr wrap="none" rtlCol="0">
            <a:spAutoFit/>
          </a:bodyPr>
          <a:lstStyle/>
          <a:p>
            <a:r>
              <a:rPr lang="en-US" altLang="zh-CN" dirty="0" smtClean="0"/>
              <a:t>Non-transparent</a:t>
            </a:r>
            <a:r>
              <a:rPr lang="zh-CN" altLang="en-US" dirty="0" smtClean="0"/>
              <a:t> </a:t>
            </a:r>
            <a:r>
              <a:rPr lang="en-US" altLang="zh-CN" dirty="0" smtClean="0"/>
              <a:t>contest</a:t>
            </a:r>
            <a:endParaRPr lang="en-US" dirty="0"/>
          </a:p>
        </p:txBody>
      </p:sp>
      <p:sp>
        <p:nvSpPr>
          <p:cNvPr id="19" name="TextBox 18"/>
          <p:cNvSpPr txBox="1"/>
          <p:nvPr/>
        </p:nvSpPr>
        <p:spPr>
          <a:xfrm>
            <a:off x="5153713" y="1789679"/>
            <a:ext cx="2355325" cy="415498"/>
          </a:xfrm>
          <a:prstGeom prst="rect">
            <a:avLst/>
          </a:prstGeom>
          <a:noFill/>
        </p:spPr>
        <p:txBody>
          <a:bodyPr wrap="none" rtlCol="0">
            <a:spAutoFit/>
          </a:bodyPr>
          <a:lstStyle/>
          <a:p>
            <a:r>
              <a:rPr lang="en-US" altLang="zh-CN" dirty="0" smtClean="0"/>
              <a:t>Transparent</a:t>
            </a:r>
            <a:r>
              <a:rPr lang="zh-CN" altLang="en-US" dirty="0" smtClean="0"/>
              <a:t> </a:t>
            </a:r>
            <a:r>
              <a:rPr lang="en-US" altLang="zh-CN" dirty="0" smtClean="0"/>
              <a:t>contest</a:t>
            </a:r>
            <a:endParaRPr lang="en-US" dirty="0"/>
          </a:p>
        </p:txBody>
      </p:sp>
      <p:sp>
        <p:nvSpPr>
          <p:cNvPr id="25" name="Title 1"/>
          <p:cNvSpPr>
            <a:spLocks noGrp="1"/>
          </p:cNvSpPr>
          <p:nvPr>
            <p:ph type="title"/>
          </p:nvPr>
        </p:nvSpPr>
        <p:spPr>
          <a:xfrm>
            <a:off x="349980" y="539990"/>
            <a:ext cx="9067602" cy="289982"/>
          </a:xfrm>
        </p:spPr>
        <p:txBody>
          <a:bodyPr/>
          <a:lstStyle/>
          <a:p>
            <a:r>
              <a:rPr lang="en-US" altLang="zh-CN" dirty="0" smtClean="0"/>
              <a:t>Practical</a:t>
            </a:r>
            <a:r>
              <a:rPr lang="zh-CN" altLang="en-US" dirty="0" smtClean="0"/>
              <a:t> </a:t>
            </a:r>
            <a:r>
              <a:rPr lang="en-US" altLang="zh-CN" dirty="0" smtClean="0"/>
              <a:t>motivation</a:t>
            </a:r>
            <a:endParaRPr lang="en-US" dirty="0"/>
          </a:p>
        </p:txBody>
      </p:sp>
    </p:spTree>
    <p:extLst>
      <p:ext uri="{BB962C8B-B14F-4D97-AF65-F5344CB8AC3E}">
        <p14:creationId xmlns:p14="http://schemas.microsoft.com/office/powerpoint/2010/main" val="1061309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176215" y="1678675"/>
            <a:ext cx="4640239" cy="2176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93951" y="1678675"/>
            <a:ext cx="2963938" cy="217600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idx="11"/>
          </p:nvPr>
        </p:nvSpPr>
        <p:spPr/>
        <p:txBody>
          <a:bodyPr/>
          <a:lstStyle/>
          <a:p>
            <a:r>
              <a:rPr lang="en-US" altLang="zh-CN" dirty="0" smtClean="0"/>
              <a:t>practical</a:t>
            </a:r>
            <a:r>
              <a:rPr lang="zh-CN" altLang="en-US" dirty="0" smtClean="0"/>
              <a:t> </a:t>
            </a:r>
            <a:r>
              <a:rPr lang="en-US" altLang="zh-CN" dirty="0" smtClean="0"/>
              <a:t>Practical</a:t>
            </a:r>
            <a:r>
              <a:rPr lang="zh-CN" altLang="en-US" dirty="0" smtClean="0"/>
              <a:t> </a:t>
            </a:r>
            <a:r>
              <a:rPr lang="en-US" altLang="zh-CN" dirty="0" smtClean="0"/>
              <a:t>motivation</a:t>
            </a:r>
            <a:endParaRPr lang="en-US" dirty="0"/>
          </a:p>
        </p:txBody>
      </p:sp>
      <p:sp>
        <p:nvSpPr>
          <p:cNvPr id="2" name="Oval 1"/>
          <p:cNvSpPr/>
          <p:nvPr/>
        </p:nvSpPr>
        <p:spPr>
          <a:xfrm>
            <a:off x="1848374" y="2435133"/>
            <a:ext cx="655093" cy="627797"/>
          </a:xfrm>
          <a:prstGeom prst="ellipse">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889685" y="2435134"/>
            <a:ext cx="655093" cy="62779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853945" y="2435131"/>
            <a:ext cx="655093" cy="627797"/>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535773" rtl="0" eaLnBrk="1" latinLnBrk="0" hangingPunct="1">
              <a:defRPr sz="2100" kern="1200">
                <a:solidFill>
                  <a:schemeClr val="lt1"/>
                </a:solidFill>
                <a:latin typeface="+mn-lt"/>
                <a:ea typeface="+mn-ea"/>
                <a:cs typeface="+mn-cs"/>
              </a:defRPr>
            </a:lvl1pPr>
            <a:lvl2pPr marL="535773" algn="l" defTabSz="535773" rtl="0" eaLnBrk="1" latinLnBrk="0" hangingPunct="1">
              <a:defRPr sz="2100" kern="1200">
                <a:solidFill>
                  <a:schemeClr val="lt1"/>
                </a:solidFill>
                <a:latin typeface="+mn-lt"/>
                <a:ea typeface="+mn-ea"/>
                <a:cs typeface="+mn-cs"/>
              </a:defRPr>
            </a:lvl2pPr>
            <a:lvl3pPr marL="1071545" algn="l" defTabSz="535773" rtl="0" eaLnBrk="1" latinLnBrk="0" hangingPunct="1">
              <a:defRPr sz="2100" kern="1200">
                <a:solidFill>
                  <a:schemeClr val="lt1"/>
                </a:solidFill>
                <a:latin typeface="+mn-lt"/>
                <a:ea typeface="+mn-ea"/>
                <a:cs typeface="+mn-cs"/>
              </a:defRPr>
            </a:lvl3pPr>
            <a:lvl4pPr marL="1607315" algn="l" defTabSz="535773" rtl="0" eaLnBrk="1" latinLnBrk="0" hangingPunct="1">
              <a:defRPr sz="2100" kern="1200">
                <a:solidFill>
                  <a:schemeClr val="lt1"/>
                </a:solidFill>
                <a:latin typeface="+mn-lt"/>
                <a:ea typeface="+mn-ea"/>
                <a:cs typeface="+mn-cs"/>
              </a:defRPr>
            </a:lvl4pPr>
            <a:lvl5pPr marL="2143088" algn="l" defTabSz="535773" rtl="0" eaLnBrk="1" latinLnBrk="0" hangingPunct="1">
              <a:defRPr sz="2100" kern="1200">
                <a:solidFill>
                  <a:schemeClr val="lt1"/>
                </a:solidFill>
                <a:latin typeface="+mn-lt"/>
                <a:ea typeface="+mn-ea"/>
                <a:cs typeface="+mn-cs"/>
              </a:defRPr>
            </a:lvl5pPr>
            <a:lvl6pPr marL="2678862" algn="l" defTabSz="535773" rtl="0" eaLnBrk="1" latinLnBrk="0" hangingPunct="1">
              <a:defRPr sz="2100" kern="1200">
                <a:solidFill>
                  <a:schemeClr val="lt1"/>
                </a:solidFill>
                <a:latin typeface="+mn-lt"/>
                <a:ea typeface="+mn-ea"/>
                <a:cs typeface="+mn-cs"/>
              </a:defRPr>
            </a:lvl6pPr>
            <a:lvl7pPr marL="3214626" algn="l" defTabSz="535773" rtl="0" eaLnBrk="1" latinLnBrk="0" hangingPunct="1">
              <a:defRPr sz="2100" kern="1200">
                <a:solidFill>
                  <a:schemeClr val="lt1"/>
                </a:solidFill>
                <a:latin typeface="+mn-lt"/>
                <a:ea typeface="+mn-ea"/>
                <a:cs typeface="+mn-cs"/>
              </a:defRPr>
            </a:lvl7pPr>
            <a:lvl8pPr marL="3750403" algn="l" defTabSz="535773" rtl="0" eaLnBrk="1" latinLnBrk="0" hangingPunct="1">
              <a:defRPr sz="2100" kern="1200">
                <a:solidFill>
                  <a:schemeClr val="lt1"/>
                </a:solidFill>
                <a:latin typeface="+mn-lt"/>
                <a:ea typeface="+mn-ea"/>
                <a:cs typeface="+mn-cs"/>
              </a:defRPr>
            </a:lvl8pPr>
            <a:lvl9pPr marL="4286173" algn="l" defTabSz="535773" rtl="0" eaLnBrk="1" latinLnBrk="0" hangingPunct="1">
              <a:defRPr sz="2100" kern="1200">
                <a:solidFill>
                  <a:schemeClr val="lt1"/>
                </a:solidFill>
                <a:latin typeface="+mn-lt"/>
                <a:ea typeface="+mn-ea"/>
                <a:cs typeface="+mn-cs"/>
              </a:defRPr>
            </a:lvl9pPr>
          </a:lstStyle>
          <a:p>
            <a:pPr algn="ctr"/>
            <a:endParaRPr lang="en-US"/>
          </a:p>
        </p:txBody>
      </p:sp>
      <p:sp>
        <p:nvSpPr>
          <p:cNvPr id="3" name="TextBox 2"/>
          <p:cNvSpPr txBox="1"/>
          <p:nvPr/>
        </p:nvSpPr>
        <p:spPr>
          <a:xfrm>
            <a:off x="1507339" y="3147179"/>
            <a:ext cx="1337161" cy="415498"/>
          </a:xfrm>
          <a:prstGeom prst="rect">
            <a:avLst/>
          </a:prstGeom>
          <a:noFill/>
        </p:spPr>
        <p:txBody>
          <a:bodyPr wrap="none" rtlCol="0">
            <a:spAutoFit/>
          </a:bodyPr>
          <a:lstStyle/>
          <a:p>
            <a:r>
              <a:rPr lang="en-US" altLang="zh-CN" smtClean="0"/>
              <a:t>Greenfield</a:t>
            </a:r>
            <a:endParaRPr lang="en-US"/>
          </a:p>
        </p:txBody>
      </p:sp>
      <p:sp>
        <p:nvSpPr>
          <p:cNvPr id="5" name="TextBox 4"/>
          <p:cNvSpPr txBox="1"/>
          <p:nvPr/>
        </p:nvSpPr>
        <p:spPr>
          <a:xfrm>
            <a:off x="4812312" y="3147181"/>
            <a:ext cx="809837" cy="415498"/>
          </a:xfrm>
          <a:prstGeom prst="rect">
            <a:avLst/>
          </a:prstGeom>
          <a:noFill/>
        </p:spPr>
        <p:txBody>
          <a:bodyPr wrap="none" rtlCol="0">
            <a:spAutoFit/>
          </a:bodyPr>
          <a:lstStyle/>
          <a:p>
            <a:r>
              <a:rPr lang="en-US" altLang="zh-CN" smtClean="0"/>
              <a:t>Clone</a:t>
            </a:r>
            <a:endParaRPr lang="en-US"/>
          </a:p>
        </p:txBody>
      </p:sp>
      <p:sp>
        <p:nvSpPr>
          <p:cNvPr id="6" name="TextBox 5"/>
          <p:cNvSpPr txBox="1"/>
          <p:nvPr/>
        </p:nvSpPr>
        <p:spPr>
          <a:xfrm>
            <a:off x="6390078" y="3147179"/>
            <a:ext cx="1805174" cy="415498"/>
          </a:xfrm>
          <a:prstGeom prst="rect">
            <a:avLst/>
          </a:prstGeom>
          <a:noFill/>
        </p:spPr>
        <p:txBody>
          <a:bodyPr wrap="none" rtlCol="0">
            <a:spAutoFit/>
          </a:bodyPr>
          <a:lstStyle/>
          <a:p>
            <a:r>
              <a:rPr lang="en-US" altLang="zh-CN" dirty="0" smtClean="0"/>
              <a:t>Creative</a:t>
            </a:r>
            <a:r>
              <a:rPr lang="zh-CN" altLang="en-US" dirty="0" smtClean="0"/>
              <a:t> </a:t>
            </a:r>
            <a:r>
              <a:rPr lang="en-US" altLang="zh-CN" dirty="0" smtClean="0"/>
              <a:t>Reuse</a:t>
            </a:r>
            <a:endParaRPr lang="en-US" dirty="0"/>
          </a:p>
        </p:txBody>
      </p:sp>
      <p:sp>
        <p:nvSpPr>
          <p:cNvPr id="9" name="TextBox 8"/>
          <p:cNvSpPr txBox="1"/>
          <p:nvPr/>
        </p:nvSpPr>
        <p:spPr>
          <a:xfrm>
            <a:off x="764733" y="1745280"/>
            <a:ext cx="2868927" cy="415498"/>
          </a:xfrm>
          <a:prstGeom prst="rect">
            <a:avLst/>
          </a:prstGeom>
          <a:noFill/>
        </p:spPr>
        <p:txBody>
          <a:bodyPr wrap="none" rtlCol="0">
            <a:spAutoFit/>
          </a:bodyPr>
          <a:lstStyle/>
          <a:p>
            <a:r>
              <a:rPr lang="en-US" altLang="zh-CN" dirty="0" smtClean="0"/>
              <a:t>Non-transparent</a:t>
            </a:r>
            <a:r>
              <a:rPr lang="zh-CN" altLang="en-US" dirty="0" smtClean="0"/>
              <a:t> </a:t>
            </a:r>
            <a:r>
              <a:rPr lang="en-US" altLang="zh-CN" dirty="0" smtClean="0"/>
              <a:t>contest</a:t>
            </a:r>
            <a:endParaRPr lang="en-US" dirty="0"/>
          </a:p>
        </p:txBody>
      </p:sp>
      <p:sp>
        <p:nvSpPr>
          <p:cNvPr id="19" name="TextBox 18"/>
          <p:cNvSpPr txBox="1"/>
          <p:nvPr/>
        </p:nvSpPr>
        <p:spPr>
          <a:xfrm>
            <a:off x="5153713" y="1789679"/>
            <a:ext cx="2355325" cy="415498"/>
          </a:xfrm>
          <a:prstGeom prst="rect">
            <a:avLst/>
          </a:prstGeom>
          <a:noFill/>
        </p:spPr>
        <p:txBody>
          <a:bodyPr wrap="none" rtlCol="0">
            <a:spAutoFit/>
          </a:bodyPr>
          <a:lstStyle/>
          <a:p>
            <a:r>
              <a:rPr lang="en-US" altLang="zh-CN" dirty="0" smtClean="0"/>
              <a:t>Transparent</a:t>
            </a:r>
            <a:r>
              <a:rPr lang="zh-CN" altLang="en-US" dirty="0" smtClean="0"/>
              <a:t> </a:t>
            </a:r>
            <a:r>
              <a:rPr lang="en-US" altLang="zh-CN" dirty="0" smtClean="0"/>
              <a:t>contest</a:t>
            </a:r>
            <a:endParaRPr lang="en-US" dirty="0"/>
          </a:p>
        </p:txBody>
      </p:sp>
      <p:sp>
        <p:nvSpPr>
          <p:cNvPr id="21" name="Oval 20"/>
          <p:cNvSpPr/>
          <p:nvPr/>
        </p:nvSpPr>
        <p:spPr>
          <a:xfrm>
            <a:off x="5741764" y="4796678"/>
            <a:ext cx="2715904" cy="949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How</a:t>
            </a:r>
            <a:r>
              <a:rPr lang="zh-CN" altLang="en-US" dirty="0" smtClean="0"/>
              <a:t> </a:t>
            </a:r>
            <a:r>
              <a:rPr lang="en-US" altLang="zh-CN" dirty="0" smtClean="0"/>
              <a:t>to</a:t>
            </a:r>
            <a:r>
              <a:rPr lang="zh-CN" altLang="en-US" dirty="0" smtClean="0"/>
              <a:t> </a:t>
            </a:r>
            <a:r>
              <a:rPr lang="en-US" altLang="zh-CN" dirty="0" smtClean="0"/>
              <a:t>identify?</a:t>
            </a:r>
            <a:endParaRPr lang="en-US" dirty="0"/>
          </a:p>
        </p:txBody>
      </p:sp>
      <p:sp>
        <p:nvSpPr>
          <p:cNvPr id="22" name="Oval 21"/>
          <p:cNvSpPr/>
          <p:nvPr/>
        </p:nvSpPr>
        <p:spPr>
          <a:xfrm flipV="1">
            <a:off x="7292665" y="4447344"/>
            <a:ext cx="491319" cy="16817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7410734" y="4203510"/>
            <a:ext cx="373250" cy="10195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7509038" y="4012442"/>
            <a:ext cx="274946" cy="818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 Placeholder 2"/>
          <p:cNvSpPr txBox="1">
            <a:spLocks/>
          </p:cNvSpPr>
          <p:nvPr/>
        </p:nvSpPr>
        <p:spPr>
          <a:xfrm>
            <a:off x="349979" y="4049331"/>
            <a:ext cx="5391785" cy="2975620"/>
          </a:xfrm>
          <a:prstGeom prst="rect">
            <a:avLst/>
          </a:prstGeom>
        </p:spPr>
        <p:txBody>
          <a:bodyPr lIns="91326" tIns="45664" rIns="91326" bIns="45664">
            <a:normAutofit/>
          </a:bodyPr>
          <a:lstStyle>
            <a:lvl1pPr marL="240939" indent="-240939" algn="l" defTabSz="535773" rtl="0" eaLnBrk="1" latinLnBrk="0" hangingPunct="1">
              <a:spcBef>
                <a:spcPct val="20000"/>
              </a:spcBef>
              <a:buClr>
                <a:srgbClr val="D19B23"/>
              </a:buClr>
              <a:buFont typeface="Wingdings" charset="2"/>
              <a:buChar char="§"/>
              <a:defRPr sz="1500" kern="1200">
                <a:solidFill>
                  <a:schemeClr val="tx1"/>
                </a:solidFill>
                <a:latin typeface="Arial"/>
                <a:ea typeface="Verdana" panose="020B0604030504040204" pitchFamily="34" charset="0"/>
                <a:cs typeface="Arial"/>
              </a:defRPr>
            </a:lvl1pPr>
            <a:lvl2pPr marL="870629" indent="-334855" algn="l" defTabSz="535773" rtl="0" eaLnBrk="1" latinLnBrk="0" hangingPunct="1">
              <a:spcBef>
                <a:spcPct val="20000"/>
              </a:spcBef>
              <a:buClr>
                <a:srgbClr val="746C66"/>
              </a:buClr>
              <a:buFont typeface="Wide Latin" panose="020A0A07050505020404" pitchFamily="18" charset="0"/>
              <a:buChar char="–"/>
              <a:defRPr sz="2800" kern="1200">
                <a:solidFill>
                  <a:schemeClr val="tx1"/>
                </a:solidFill>
                <a:latin typeface="+mj-lt"/>
                <a:ea typeface="+mn-ea"/>
                <a:cs typeface="Arial" panose="020B0604020202020204" pitchFamily="34" charset="0"/>
              </a:defRPr>
            </a:lvl2pPr>
            <a:lvl3pPr marL="1339430" indent="-267886" algn="l" defTabSz="535773" rtl="0" eaLnBrk="1" latinLnBrk="0" hangingPunct="1">
              <a:spcBef>
                <a:spcPct val="20000"/>
              </a:spcBef>
              <a:buClrTx/>
              <a:buFont typeface="Wingdings" panose="05000000000000000000" pitchFamily="2" charset="2"/>
              <a:buChar char="§"/>
              <a:defRPr sz="2400" kern="1200">
                <a:solidFill>
                  <a:schemeClr val="tx1"/>
                </a:solidFill>
                <a:latin typeface="+mj-lt"/>
                <a:ea typeface="+mn-ea"/>
                <a:cs typeface="Arial" panose="020B0604020202020204" pitchFamily="34" charset="0"/>
              </a:defRPr>
            </a:lvl3pPr>
            <a:lvl4pPr marL="1875202" indent="-267886" algn="l" defTabSz="535773" rtl="0" eaLnBrk="1" latinLnBrk="0" hangingPunct="1">
              <a:spcBef>
                <a:spcPct val="20000"/>
              </a:spcBef>
              <a:buClr>
                <a:schemeClr val="bg2"/>
              </a:buClr>
              <a:buFont typeface="Wingdings" panose="05000000000000000000" pitchFamily="2" charset="2"/>
              <a:buChar char="§"/>
              <a:defRPr sz="2000" kern="1200">
                <a:solidFill>
                  <a:schemeClr val="tx1"/>
                </a:solidFill>
                <a:latin typeface="+mj-lt"/>
                <a:ea typeface="+mn-ea"/>
                <a:cs typeface="Arial" panose="020B0604020202020204" pitchFamily="34" charset="0"/>
              </a:defRPr>
            </a:lvl4pPr>
            <a:lvl5pPr marL="2410974" indent="-267886" algn="l" defTabSz="535773" rtl="0" eaLnBrk="1" latinLnBrk="0" hangingPunct="1">
              <a:spcBef>
                <a:spcPct val="20000"/>
              </a:spcBef>
              <a:buClr>
                <a:schemeClr val="bg2"/>
              </a:buClr>
              <a:buFont typeface="Wingdings" panose="05000000000000000000" pitchFamily="2" charset="2"/>
              <a:buChar char="§"/>
              <a:defRPr sz="1900" kern="1200">
                <a:solidFill>
                  <a:schemeClr val="tx1"/>
                </a:solidFill>
                <a:latin typeface="+mj-lt"/>
                <a:ea typeface="+mn-ea"/>
                <a:cs typeface="Arial" panose="020B0604020202020204" pitchFamily="34" charset="0"/>
              </a:defRPr>
            </a:lvl5pPr>
            <a:lvl6pPr marL="2946745" indent="-267886" algn="l" defTabSz="535773" rtl="0" eaLnBrk="1" latinLnBrk="0" hangingPunct="1">
              <a:spcBef>
                <a:spcPct val="20000"/>
              </a:spcBef>
              <a:buFont typeface="Arial"/>
              <a:buChar char="•"/>
              <a:defRPr sz="2300" kern="1200">
                <a:solidFill>
                  <a:schemeClr val="tx1"/>
                </a:solidFill>
                <a:latin typeface="+mn-lt"/>
                <a:ea typeface="+mn-ea"/>
                <a:cs typeface="+mn-cs"/>
              </a:defRPr>
            </a:lvl6pPr>
            <a:lvl7pPr marL="3482515" indent="-267886" algn="l" defTabSz="535773" rtl="0" eaLnBrk="1" latinLnBrk="0" hangingPunct="1">
              <a:spcBef>
                <a:spcPct val="20000"/>
              </a:spcBef>
              <a:buFont typeface="Arial"/>
              <a:buChar char="•"/>
              <a:defRPr sz="2300" kern="1200">
                <a:solidFill>
                  <a:schemeClr val="tx1"/>
                </a:solidFill>
                <a:latin typeface="+mn-lt"/>
                <a:ea typeface="+mn-ea"/>
                <a:cs typeface="+mn-cs"/>
              </a:defRPr>
            </a:lvl7pPr>
            <a:lvl8pPr marL="4018288" indent="-267886" algn="l" defTabSz="535773" rtl="0" eaLnBrk="1" latinLnBrk="0" hangingPunct="1">
              <a:spcBef>
                <a:spcPct val="20000"/>
              </a:spcBef>
              <a:buFont typeface="Arial"/>
              <a:buChar char="•"/>
              <a:defRPr sz="2300" kern="1200">
                <a:solidFill>
                  <a:schemeClr val="tx1"/>
                </a:solidFill>
                <a:latin typeface="+mn-lt"/>
                <a:ea typeface="+mn-ea"/>
                <a:cs typeface="+mn-cs"/>
              </a:defRPr>
            </a:lvl8pPr>
            <a:lvl9pPr marL="4554062" indent="-267886" algn="l" defTabSz="535773" rtl="0" eaLnBrk="1" latinLnBrk="0" hangingPunct="1">
              <a:spcBef>
                <a:spcPct val="20000"/>
              </a:spcBef>
              <a:buFont typeface="Arial"/>
              <a:buChar char="•"/>
              <a:defRPr sz="2300" kern="1200">
                <a:solidFill>
                  <a:schemeClr val="tx1"/>
                </a:solidFill>
                <a:latin typeface="+mn-lt"/>
                <a:ea typeface="+mn-ea"/>
                <a:cs typeface="+mn-cs"/>
              </a:defRPr>
            </a:lvl9pPr>
          </a:lstStyle>
          <a:p>
            <a:pPr marL="0" indent="0">
              <a:buFont typeface="Wingdings" charset="2"/>
              <a:buNone/>
            </a:pPr>
            <a:endParaRPr lang="zh-CN" altLang="en-US" sz="1800" b="1" dirty="0" smtClean="0"/>
          </a:p>
          <a:p>
            <a:r>
              <a:rPr lang="en-US" altLang="zh-CN" sz="1800" dirty="0" smtClean="0"/>
              <a:t>Transparency</a:t>
            </a:r>
            <a:r>
              <a:rPr lang="zh-CN" altLang="en-US" sz="1800" dirty="0" smtClean="0"/>
              <a:t> </a:t>
            </a:r>
            <a:r>
              <a:rPr lang="en-US" altLang="zh-CN" sz="1800" dirty="0" smtClean="0"/>
              <a:t>–</a:t>
            </a:r>
            <a:r>
              <a:rPr lang="zh-CN" altLang="en-US" sz="1800" dirty="0" smtClean="0"/>
              <a:t> </a:t>
            </a:r>
            <a:r>
              <a:rPr lang="en-US" altLang="zh-CN" sz="1800" b="1" dirty="0" smtClean="0"/>
              <a:t>a</a:t>
            </a:r>
            <a:r>
              <a:rPr lang="zh-CN" altLang="en-US" sz="1800" b="1" dirty="0" smtClean="0"/>
              <a:t> </a:t>
            </a:r>
            <a:r>
              <a:rPr lang="en-US" altLang="zh-CN" sz="1800" b="1" dirty="0" smtClean="0"/>
              <a:t>possible</a:t>
            </a:r>
            <a:r>
              <a:rPr lang="zh-CN" altLang="en-US" sz="1800" b="1" dirty="0" smtClean="0"/>
              <a:t> </a:t>
            </a:r>
            <a:r>
              <a:rPr lang="en-US" altLang="zh-CN" sz="1800" b="1" dirty="0" smtClean="0"/>
              <a:t>solution</a:t>
            </a:r>
            <a:r>
              <a:rPr lang="en-US" altLang="zh-CN" sz="1800" dirty="0" smtClean="0"/>
              <a:t> to create novel and efficient ideas</a:t>
            </a:r>
            <a:r>
              <a:rPr lang="en-US" altLang="zh-CN" sz="1800" b="1" dirty="0" smtClean="0"/>
              <a:t> </a:t>
            </a:r>
            <a:r>
              <a:rPr lang="en-US" sz="1800" dirty="0" smtClean="0"/>
              <a:t>(Nickerson, 2015).</a:t>
            </a:r>
            <a:endParaRPr lang="zh-CN" altLang="en-US" sz="1800" dirty="0" smtClean="0"/>
          </a:p>
          <a:p>
            <a:endParaRPr lang="zh-CN" altLang="en-US" sz="1800" dirty="0" smtClean="0"/>
          </a:p>
          <a:p>
            <a:r>
              <a:rPr lang="en-US" altLang="zh-CN" sz="1800" b="1" dirty="0" smtClean="0"/>
              <a:t>Transparency</a:t>
            </a:r>
            <a:r>
              <a:rPr lang="zh-CN" altLang="en-US" sz="1800" b="1" dirty="0" smtClean="0"/>
              <a:t> </a:t>
            </a:r>
            <a:r>
              <a:rPr lang="en-US" altLang="zh-CN" sz="1800" b="1" dirty="0" smtClean="0"/>
              <a:t>-&gt;</a:t>
            </a:r>
            <a:r>
              <a:rPr lang="zh-CN" altLang="en-US" sz="1800" b="1" dirty="0" smtClean="0"/>
              <a:t> </a:t>
            </a:r>
            <a:r>
              <a:rPr lang="en-US" altLang="zh-CN" sz="1800" b="1" dirty="0" smtClean="0"/>
              <a:t>Reuse</a:t>
            </a:r>
            <a:r>
              <a:rPr lang="zh-CN" altLang="en-US" sz="1800" b="1" dirty="0" smtClean="0"/>
              <a:t> </a:t>
            </a:r>
            <a:r>
              <a:rPr lang="en-US" altLang="zh-CN" sz="1800" b="1" dirty="0" smtClean="0"/>
              <a:t>-&gt;</a:t>
            </a:r>
            <a:r>
              <a:rPr lang="zh-CN" altLang="en-US" sz="1800" b="1" dirty="0" smtClean="0"/>
              <a:t> </a:t>
            </a:r>
            <a:r>
              <a:rPr lang="en-US" altLang="zh-CN" sz="1800" b="1" dirty="0" smtClean="0"/>
              <a:t>“cloned” &amp;“creative</a:t>
            </a:r>
            <a:r>
              <a:rPr lang="zh-CN" altLang="en-US" sz="1800" b="1" dirty="0" smtClean="0"/>
              <a:t> </a:t>
            </a:r>
            <a:r>
              <a:rPr lang="en-US" altLang="zh-CN" sz="1800" b="1" dirty="0" smtClean="0"/>
              <a:t>reuse” </a:t>
            </a:r>
            <a:r>
              <a:rPr lang="en-US" sz="1800" dirty="0" smtClean="0"/>
              <a:t>(Nickerson, 2015).</a:t>
            </a:r>
            <a:endParaRPr lang="zh-CN" altLang="en-US" sz="1800" b="1" dirty="0" smtClean="0"/>
          </a:p>
          <a:p>
            <a:pPr marL="0" indent="0">
              <a:buFont typeface="Wingdings" charset="2"/>
              <a:buNone/>
            </a:pPr>
            <a:endParaRPr lang="zh-CN" altLang="en-US" sz="1800" b="1" dirty="0" smtClean="0"/>
          </a:p>
          <a:p>
            <a:pPr marL="0" indent="0">
              <a:buFont typeface="Wingdings" charset="2"/>
              <a:buNone/>
            </a:pPr>
            <a:endParaRPr lang="zh-CN" altLang="en-US" sz="1800" dirty="0"/>
          </a:p>
        </p:txBody>
      </p:sp>
      <p:sp>
        <p:nvSpPr>
          <p:cNvPr id="25" name="Title 1"/>
          <p:cNvSpPr>
            <a:spLocks noGrp="1"/>
          </p:cNvSpPr>
          <p:nvPr>
            <p:ph type="title"/>
          </p:nvPr>
        </p:nvSpPr>
        <p:spPr>
          <a:xfrm>
            <a:off x="349980" y="539990"/>
            <a:ext cx="9067602" cy="289982"/>
          </a:xfrm>
        </p:spPr>
        <p:txBody>
          <a:bodyPr/>
          <a:lstStyle/>
          <a:p>
            <a:r>
              <a:rPr lang="en-US" altLang="zh-CN" dirty="0" smtClean="0"/>
              <a:t>Practical</a:t>
            </a:r>
            <a:r>
              <a:rPr lang="zh-CN" altLang="en-US" dirty="0" smtClean="0"/>
              <a:t> </a:t>
            </a:r>
            <a:r>
              <a:rPr lang="en-US" altLang="zh-CN" dirty="0" smtClean="0"/>
              <a:t>motivation</a:t>
            </a:r>
            <a:endParaRPr lang="en-US" dirty="0"/>
          </a:p>
        </p:txBody>
      </p:sp>
    </p:spTree>
    <p:extLst>
      <p:ext uri="{BB962C8B-B14F-4D97-AF65-F5344CB8AC3E}">
        <p14:creationId xmlns:p14="http://schemas.microsoft.com/office/powerpoint/2010/main" val="1876282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1"/>
          </p:nvPr>
        </p:nvSpPr>
        <p:spPr/>
        <p:txBody>
          <a:bodyPr/>
          <a:lstStyle/>
          <a:p>
            <a:r>
              <a:rPr lang="en-US" altLang="zh-CN" dirty="0" smtClean="0"/>
              <a:t>Practical</a:t>
            </a:r>
            <a:r>
              <a:rPr lang="zh-CN" altLang="en-US" dirty="0" smtClean="0"/>
              <a:t> </a:t>
            </a:r>
            <a:r>
              <a:rPr lang="en-US" altLang="zh-CN" dirty="0" smtClean="0"/>
              <a:t>motivation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906000" cy="6848348"/>
          </a:xfrm>
          <a:prstGeom prst="rect">
            <a:avLst/>
          </a:prstGeom>
        </p:spPr>
      </p:pic>
      <p:sp>
        <p:nvSpPr>
          <p:cNvPr id="7" name="TextBox 6"/>
          <p:cNvSpPr txBox="1"/>
          <p:nvPr/>
        </p:nvSpPr>
        <p:spPr>
          <a:xfrm>
            <a:off x="232011" y="269043"/>
            <a:ext cx="2101755" cy="584775"/>
          </a:xfrm>
          <a:prstGeom prst="rect">
            <a:avLst/>
          </a:prstGeom>
          <a:noFill/>
        </p:spPr>
        <p:txBody>
          <a:bodyPr wrap="square" rtlCol="0">
            <a:spAutoFit/>
          </a:bodyPr>
          <a:lstStyle/>
          <a:p>
            <a:r>
              <a:rPr lang="en-US" altLang="zh-CN" sz="3200" b="1" dirty="0" smtClean="0">
                <a:solidFill>
                  <a:schemeClr val="bg1"/>
                </a:solidFill>
              </a:rPr>
              <a:t>Measure!</a:t>
            </a:r>
            <a:endParaRPr lang="en-US" sz="3200" b="1" dirty="0">
              <a:solidFill>
                <a:schemeClr val="bg1"/>
              </a:solidFill>
            </a:endParaRPr>
          </a:p>
        </p:txBody>
      </p:sp>
      <p:sp>
        <p:nvSpPr>
          <p:cNvPr id="9" name="TextBox 8"/>
          <p:cNvSpPr txBox="1"/>
          <p:nvPr/>
        </p:nvSpPr>
        <p:spPr>
          <a:xfrm>
            <a:off x="704410" y="1122861"/>
            <a:ext cx="2101755" cy="707886"/>
          </a:xfrm>
          <a:prstGeom prst="rect">
            <a:avLst/>
          </a:prstGeom>
          <a:noFill/>
        </p:spPr>
        <p:txBody>
          <a:bodyPr wrap="square" rtlCol="0">
            <a:spAutoFit/>
          </a:bodyPr>
          <a:lstStyle/>
          <a:p>
            <a:r>
              <a:rPr lang="en-US" altLang="zh-CN" sz="4000" b="1" dirty="0" smtClean="0">
                <a:solidFill>
                  <a:schemeClr val="bg1"/>
                </a:solidFill>
              </a:rPr>
              <a:t>Measure!</a:t>
            </a:r>
            <a:endParaRPr lang="en-US" sz="4000" b="1" dirty="0">
              <a:solidFill>
                <a:schemeClr val="bg1"/>
              </a:solidFill>
            </a:endParaRPr>
          </a:p>
        </p:txBody>
      </p:sp>
      <p:sp>
        <p:nvSpPr>
          <p:cNvPr id="10" name="TextBox 9"/>
          <p:cNvSpPr txBox="1"/>
          <p:nvPr/>
        </p:nvSpPr>
        <p:spPr>
          <a:xfrm>
            <a:off x="1332206" y="2081708"/>
            <a:ext cx="2947919" cy="830997"/>
          </a:xfrm>
          <a:prstGeom prst="rect">
            <a:avLst/>
          </a:prstGeom>
          <a:noFill/>
        </p:spPr>
        <p:txBody>
          <a:bodyPr wrap="square" rtlCol="0">
            <a:spAutoFit/>
          </a:bodyPr>
          <a:lstStyle>
            <a:defPPr>
              <a:defRPr lang="en-US"/>
            </a:defPPr>
            <a:lvl1pPr marL="0" algn="l" defTabSz="535773" rtl="0" eaLnBrk="1" latinLnBrk="0" hangingPunct="1">
              <a:defRPr sz="2100" kern="1200">
                <a:solidFill>
                  <a:schemeClr val="tx1"/>
                </a:solidFill>
                <a:latin typeface="+mn-lt"/>
                <a:ea typeface="+mn-ea"/>
                <a:cs typeface="+mn-cs"/>
              </a:defRPr>
            </a:lvl1pPr>
            <a:lvl2pPr marL="535773" algn="l" defTabSz="535773" rtl="0" eaLnBrk="1" latinLnBrk="0" hangingPunct="1">
              <a:defRPr sz="2100" kern="1200">
                <a:solidFill>
                  <a:schemeClr val="tx1"/>
                </a:solidFill>
                <a:latin typeface="+mn-lt"/>
                <a:ea typeface="+mn-ea"/>
                <a:cs typeface="+mn-cs"/>
              </a:defRPr>
            </a:lvl2pPr>
            <a:lvl3pPr marL="1071545" algn="l" defTabSz="535773" rtl="0" eaLnBrk="1" latinLnBrk="0" hangingPunct="1">
              <a:defRPr sz="2100" kern="1200">
                <a:solidFill>
                  <a:schemeClr val="tx1"/>
                </a:solidFill>
                <a:latin typeface="+mn-lt"/>
                <a:ea typeface="+mn-ea"/>
                <a:cs typeface="+mn-cs"/>
              </a:defRPr>
            </a:lvl3pPr>
            <a:lvl4pPr marL="1607315" algn="l" defTabSz="535773" rtl="0" eaLnBrk="1" latinLnBrk="0" hangingPunct="1">
              <a:defRPr sz="2100" kern="1200">
                <a:solidFill>
                  <a:schemeClr val="tx1"/>
                </a:solidFill>
                <a:latin typeface="+mn-lt"/>
                <a:ea typeface="+mn-ea"/>
                <a:cs typeface="+mn-cs"/>
              </a:defRPr>
            </a:lvl4pPr>
            <a:lvl5pPr marL="2143088" algn="l" defTabSz="535773" rtl="0" eaLnBrk="1" latinLnBrk="0" hangingPunct="1">
              <a:defRPr sz="2100" kern="1200">
                <a:solidFill>
                  <a:schemeClr val="tx1"/>
                </a:solidFill>
                <a:latin typeface="+mn-lt"/>
                <a:ea typeface="+mn-ea"/>
                <a:cs typeface="+mn-cs"/>
              </a:defRPr>
            </a:lvl5pPr>
            <a:lvl6pPr marL="2678862" algn="l" defTabSz="535773" rtl="0" eaLnBrk="1" latinLnBrk="0" hangingPunct="1">
              <a:defRPr sz="2100" kern="1200">
                <a:solidFill>
                  <a:schemeClr val="tx1"/>
                </a:solidFill>
                <a:latin typeface="+mn-lt"/>
                <a:ea typeface="+mn-ea"/>
                <a:cs typeface="+mn-cs"/>
              </a:defRPr>
            </a:lvl6pPr>
            <a:lvl7pPr marL="3214626" algn="l" defTabSz="535773" rtl="0" eaLnBrk="1" latinLnBrk="0" hangingPunct="1">
              <a:defRPr sz="2100" kern="1200">
                <a:solidFill>
                  <a:schemeClr val="tx1"/>
                </a:solidFill>
                <a:latin typeface="+mn-lt"/>
                <a:ea typeface="+mn-ea"/>
                <a:cs typeface="+mn-cs"/>
              </a:defRPr>
            </a:lvl7pPr>
            <a:lvl8pPr marL="3750403" algn="l" defTabSz="535773" rtl="0" eaLnBrk="1" latinLnBrk="0" hangingPunct="1">
              <a:defRPr sz="2100" kern="1200">
                <a:solidFill>
                  <a:schemeClr val="tx1"/>
                </a:solidFill>
                <a:latin typeface="+mn-lt"/>
                <a:ea typeface="+mn-ea"/>
                <a:cs typeface="+mn-cs"/>
              </a:defRPr>
            </a:lvl8pPr>
            <a:lvl9pPr marL="4286173" algn="l" defTabSz="535773" rtl="0" eaLnBrk="1" latinLnBrk="0" hangingPunct="1">
              <a:defRPr sz="2100" kern="1200">
                <a:solidFill>
                  <a:schemeClr val="tx1"/>
                </a:solidFill>
                <a:latin typeface="+mn-lt"/>
                <a:ea typeface="+mn-ea"/>
                <a:cs typeface="+mn-cs"/>
              </a:defRPr>
            </a:lvl9pPr>
          </a:lstStyle>
          <a:p>
            <a:r>
              <a:rPr lang="en-US" altLang="zh-CN" sz="4800" b="1" dirty="0" smtClean="0">
                <a:solidFill>
                  <a:schemeClr val="bg1"/>
                </a:solidFill>
              </a:rPr>
              <a:t>Measure!</a:t>
            </a:r>
            <a:endParaRPr lang="en-US" sz="4800" b="1" dirty="0">
              <a:solidFill>
                <a:schemeClr val="bg1"/>
              </a:solidFill>
            </a:endParaRPr>
          </a:p>
        </p:txBody>
      </p:sp>
    </p:spTree>
    <p:extLst>
      <p:ext uri="{BB962C8B-B14F-4D97-AF65-F5344CB8AC3E}">
        <p14:creationId xmlns:p14="http://schemas.microsoft.com/office/powerpoint/2010/main" val="5868022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RCODI_Template2">
  <a:themeElements>
    <a:clrScheme name="Open Digital">
      <a:dk1>
        <a:srgbClr val="FFFFFF"/>
      </a:dk1>
      <a:lt1>
        <a:srgbClr val="000000"/>
      </a:lt1>
      <a:dk2>
        <a:srgbClr val="756C66"/>
      </a:dk2>
      <a:lt2>
        <a:srgbClr val="EDAD00"/>
      </a:lt2>
      <a:accent1>
        <a:srgbClr val="D1D3D4"/>
      </a:accent1>
      <a:accent2>
        <a:srgbClr val="14CC94"/>
      </a:accent2>
      <a:accent3>
        <a:srgbClr val="32C9C6"/>
      </a:accent3>
      <a:accent4>
        <a:srgbClr val="7F1B00"/>
      </a:accent4>
      <a:accent5>
        <a:srgbClr val="FF8000"/>
      </a:accent5>
      <a:accent6>
        <a:srgbClr val="A3832C"/>
      </a:accent6>
      <a:hlink>
        <a:srgbClr val="32C9C6"/>
      </a:hlink>
      <a:folHlink>
        <a:srgbClr val="7F1B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RCODI_Template2</Template>
  <TotalTime>7878</TotalTime>
  <Words>4278</Words>
  <Application>Microsoft Macintosh PowerPoint</Application>
  <PresentationFormat>A4 Paper (210x297 mm)</PresentationFormat>
  <Paragraphs>905</Paragraphs>
  <Slides>54</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Cambria Math</vt:lpstr>
      <vt:lpstr>Impact</vt:lpstr>
      <vt:lpstr>Verdana</vt:lpstr>
      <vt:lpstr>Wide Latin</vt:lpstr>
      <vt:lpstr>Wingdings</vt:lpstr>
      <vt:lpstr>宋体</vt:lpstr>
      <vt:lpstr>RCODI_Template2</vt:lpstr>
      <vt:lpstr>PowerPoint Presentation</vt:lpstr>
      <vt:lpstr>Example</vt:lpstr>
      <vt:lpstr>Example</vt:lpstr>
      <vt:lpstr>content</vt:lpstr>
      <vt:lpstr>introduction</vt:lpstr>
      <vt:lpstr>introduction</vt:lpstr>
      <vt:lpstr>Practical motivation</vt:lpstr>
      <vt:lpstr>Practical motivation</vt:lpstr>
      <vt:lpstr>PowerPoint Presentation</vt:lpstr>
      <vt:lpstr>PowerPoint Presentation</vt:lpstr>
      <vt:lpstr>Theoretical motivation</vt:lpstr>
      <vt:lpstr>Theoretical motivation</vt:lpstr>
      <vt:lpstr>Theoretical motivation</vt:lpstr>
      <vt:lpstr>Theoretical motivation</vt:lpstr>
      <vt:lpstr>Research question</vt:lpstr>
      <vt:lpstr>Research design</vt:lpstr>
      <vt:lpstr>Research design</vt:lpstr>
      <vt:lpstr>Research design</vt:lpstr>
      <vt:lpstr>Research design</vt:lpstr>
      <vt:lpstr>Research design</vt:lpstr>
      <vt:lpstr>Research design</vt:lpstr>
      <vt:lpstr>Literature review</vt:lpstr>
      <vt:lpstr>Literature review</vt:lpstr>
      <vt:lpstr>Literature review</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Empirical examination</vt:lpstr>
      <vt:lpstr>Empirical examination</vt:lpstr>
      <vt:lpstr>Empirical examination</vt:lpstr>
      <vt:lpstr>Empirical examination</vt:lpstr>
      <vt:lpstr>Empirical examination</vt:lpstr>
      <vt:lpstr>Empirical examination</vt:lpstr>
      <vt:lpstr>Empirical examination</vt:lpstr>
      <vt:lpstr>Empirical examination</vt:lpstr>
      <vt:lpstr>Empirical examination</vt:lpstr>
      <vt:lpstr>Empirical examination</vt:lpstr>
      <vt:lpstr>Future implications</vt:lpstr>
      <vt:lpstr>limitations</vt:lpstr>
      <vt:lpstr>Future research</vt:lpstr>
      <vt:lpstr>Thank you</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CENTER</dc:title>
  <dc:creator>Bjørn</dc:creator>
  <cp:lastModifiedBy>sbrunswi@purdue.edu</cp:lastModifiedBy>
  <cp:revision>1246</cp:revision>
  <cp:lastPrinted>2012-02-14T22:31:46Z</cp:lastPrinted>
  <dcterms:created xsi:type="dcterms:W3CDTF">2014-06-30T13:12:37Z</dcterms:created>
  <dcterms:modified xsi:type="dcterms:W3CDTF">2016-10-01T18:43:44Z</dcterms:modified>
</cp:coreProperties>
</file>